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9298" autoAdjust="0"/>
  </p:normalViewPr>
  <p:slideViewPr>
    <p:cSldViewPr snapToGrid="0">
      <p:cViewPr varScale="1">
        <p:scale>
          <a:sx n="88" d="100"/>
          <a:sy n="88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E6536-77D0-4AD0-94CC-E681987730FC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EDC5-255B-42C4-88EC-C818BDFEABC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1691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also have an option for their dietary preference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0989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354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Decied</a:t>
            </a:r>
            <a:r>
              <a:rPr lang="en-US" dirty="0"/>
              <a:t> to make use of 2 datasets from Kaggle, preprocessed it and created a sample </a:t>
            </a:r>
            <a:r>
              <a:rPr lang="en-US" dirty="0" err="1"/>
              <a:t>df</a:t>
            </a:r>
            <a:r>
              <a:rPr lang="en-US" dirty="0"/>
              <a:t> of 10,000 rows as the merged </a:t>
            </a:r>
            <a:r>
              <a:rPr lang="en-US" dirty="0" err="1"/>
              <a:t>df</a:t>
            </a:r>
            <a:r>
              <a:rPr lang="en-US" dirty="0"/>
              <a:t> had over a million rows of recipes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108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to better understand the dataset…..Histogram showing the aggregated ratings and it can be seen that majority of the reviews were good from 4.0 – 5.0</a:t>
            </a:r>
          </a:p>
          <a:p>
            <a:r>
              <a:rPr lang="en-US" dirty="0"/>
              <a:t>Used </a:t>
            </a:r>
            <a:r>
              <a:rPr lang="en-US" dirty="0" err="1"/>
              <a:t>wordcloud</a:t>
            </a:r>
            <a:r>
              <a:rPr lang="en-US" dirty="0"/>
              <a:t> to see a quick view of some of the keywords like low protein, kid friendly 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80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to better understand the dataset…..Histogram showing the aggregated ratings and it can be seen that majority of the reviews were good from 4.0 – 5.0</a:t>
            </a:r>
          </a:p>
          <a:p>
            <a:r>
              <a:rPr lang="en-US" dirty="0"/>
              <a:t>Used </a:t>
            </a:r>
            <a:r>
              <a:rPr lang="en-US" dirty="0" err="1"/>
              <a:t>wordcloud</a:t>
            </a:r>
            <a:r>
              <a:rPr lang="en-US" dirty="0"/>
              <a:t> to see a quick view of some of the keywords like low protein, kid friendly 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963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stemming is the process of reducing a word to its base or root form</a:t>
            </a:r>
          </a:p>
          <a:p>
            <a:r>
              <a:rPr lang="en-US" dirty="0"/>
              <a:t>Tokenization is the process of breaking down a text into individual words or tokens</a:t>
            </a:r>
          </a:p>
          <a:p>
            <a:r>
              <a:rPr lang="en-US" dirty="0"/>
              <a:t>Stop words are common words like "the", "is", "in", etc., that occur frequently in a language but don't carry much meaningful information for most NLP tasks.</a:t>
            </a:r>
          </a:p>
          <a:p>
            <a:endParaRPr lang="en-US" dirty="0"/>
          </a:p>
          <a:p>
            <a:r>
              <a:rPr lang="en-US" dirty="0"/>
              <a:t>By removing stop words, you can reduce the dimensionality of your data and focus on the more important and meaningful words in a text</a:t>
            </a:r>
          </a:p>
          <a:p>
            <a:endParaRPr lang="en-US" dirty="0"/>
          </a:p>
          <a:p>
            <a:r>
              <a:rPr lang="en-US" dirty="0"/>
              <a:t>TF-IDF ---- This technique is commonly used in tasks like information retrieval, text classification, and clustering, as it helps in capturing the importance of specific words in a document relative to a larger collection of documents.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6057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user-friendly interface (e.g., web application) for users to input their preferences and view recipe recommendations</a:t>
            </a:r>
          </a:p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0EDC5-255B-42C4-88EC-C818BDFEABC4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617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4D4D-4578-D7D6-7F91-58375209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EAD5-2743-6974-0DC2-8E672FCA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9F80-303B-7CB4-AD3C-84A4F9B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672F-0DAC-CB15-FA84-A2ED7D2F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A419-5409-752E-02B7-FC0CB53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6678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B2E-E466-9CF6-9D24-0D3831A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CE50-6CD1-4BDF-B800-CDD05210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41EF-DEB3-59BE-C756-CF93044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91A9-E90D-6095-CBD7-D8A2B39B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B42A-4E83-AEF7-8A5D-3F3E08A7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63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7827-2AE6-18F7-3C05-AC4490010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D67A4-297B-1BC0-B8FC-B3C71C7F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5F9C-7E84-3C0B-20BE-BA324372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BE33-430A-3C22-A294-39DC3390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FE29-5390-5E8C-61F8-672BBE8A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02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B033-619A-3D93-B152-D487D30D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E456-5116-0595-FE30-EA960BE8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6D12-BC5E-D036-68A9-AA64E620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B97B-9656-8569-3B0A-1EC0797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B875-45C3-0BF1-F04F-819EA43A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801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2340-555F-AE13-8A2F-BBEE329D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49FB-2761-858C-959B-EB47D644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CC55-3F66-D281-4E2D-EA254DD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7313-8FC1-C19A-52A0-123F534B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C077-EE91-0B93-6415-179C579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92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E4-B460-3E3D-77E2-2352961B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E3B-4A79-CA50-B196-5D37CDCA4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7885-6C9C-D8DC-5EDC-688D0FB40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BB0B-AF5B-9287-0411-DD2F9F5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8429-29E6-A4EA-3F7D-7145C6D3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9696-9196-9247-325A-5B07E8C3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213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A6E-D7AA-E5D6-F93E-B095F790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BD66-5B4D-3C66-8173-40E30ADC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BB08C-FED5-1007-E5FC-06B15D18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40195-3DAD-8665-3A64-F6014EDD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B9F33-06CC-C8EC-9C88-2ADB8E90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CF374-B5AA-3CC5-4EE7-7341FE0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03CA-FFA7-0294-AD30-6CACCBCB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3951D-317C-0943-E1C6-E55FC01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6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24F7-B585-3EC7-8243-FA30E11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21962-A7E0-0438-005E-AB30042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F0DC-AB43-2DB3-5080-B763382B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47DA3-9A8B-8593-86C8-84E6669B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25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1481E-4486-E03B-AF9B-FBDE5115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CA71D-5480-D525-2B5C-0353DC4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E639-41C3-04B1-9F16-1305D8D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7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D7B-8366-1C90-96B8-2C8CCD0F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7453-850E-017C-638E-9C52012E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8BABC-2B2F-C9C9-530E-611642879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A085-C979-D17B-B3F9-8C11016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3AD9-4375-93E7-9808-45A125A3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4A97-2BE8-93D8-EDCD-44C2AA9F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857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ED66-B1E7-947E-BA71-A32C17CD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D601-E41B-B5F5-7AED-34B14ABF2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4A377-17CC-0E51-0F48-C92822D6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9C9C9-7BF3-472C-3578-E077D6F6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DC36-A818-01A3-E215-CAB542E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23FD-4B64-5B98-AA47-76E5940F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085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8C5B-C91B-77B8-FC49-ECD1BF89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2D55-070C-92E8-9D95-E1463558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D029-96F3-25A7-138A-F3FB522D5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140F-E952-48E1-ADDB-8C0250936D5A}" type="datetimeFigureOut">
              <a:rPr lang="en-NG" smtClean="0"/>
              <a:t>13/09/2023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4FE9-9C25-AA73-D0F1-FA262B7A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CCD0-A9CC-0E8D-6EAC-2488137A0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4D4E-79F2-4493-8BD9-87A652F1847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89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irkaal/foodcom-recipes-and-revie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5E340-497E-4BCB-FFA6-8C56566A4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BAA5-0D18-4816-B222-7A7B52D2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Food and Recipe Recommender</a:t>
            </a:r>
            <a:endParaRPr lang="en-NG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A466-EFF3-3C3E-AA32-08FF7F8FF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LHL Final Project by Cynthia Okaja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14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September 2023</a:t>
            </a:r>
            <a:endParaRPr lang="en-NG" sz="2000" dirty="0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86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A91F-A5BB-FA20-F0BF-586F6286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718663" cy="195684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Challenges and Future Goals</a:t>
            </a:r>
            <a:endParaRPr lang="en-NG" sz="54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CCC3-C8DA-FDC5-51A7-C66FB07F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21429"/>
            <a:ext cx="6989281" cy="34721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Challenges</a:t>
            </a:r>
          </a:p>
          <a:p>
            <a:pPr lvl="2"/>
            <a:r>
              <a:rPr lang="en-US" sz="2400" dirty="0"/>
              <a:t>Data Sourcing – </a:t>
            </a:r>
            <a:r>
              <a:rPr lang="en-US" sz="2400" dirty="0" err="1"/>
              <a:t>Spoonacular</a:t>
            </a:r>
            <a:r>
              <a:rPr lang="en-US" sz="2400" dirty="0"/>
              <a:t> API</a:t>
            </a:r>
          </a:p>
          <a:p>
            <a:pPr lvl="2"/>
            <a:r>
              <a:rPr lang="en-US" sz="2400" dirty="0"/>
              <a:t>Handling large dataset – long code run time</a:t>
            </a:r>
          </a:p>
          <a:p>
            <a:endParaRPr lang="en-US" sz="2400" dirty="0"/>
          </a:p>
          <a:p>
            <a:r>
              <a:rPr lang="en-US" sz="2400" dirty="0"/>
              <a:t>Future Goals</a:t>
            </a:r>
          </a:p>
          <a:p>
            <a:pPr lvl="2"/>
            <a:r>
              <a:rPr lang="en-US" sz="2400" dirty="0"/>
              <a:t>Deployment - for users to input their preferences and view recipe recommendations</a:t>
            </a:r>
          </a:p>
          <a:p>
            <a:pPr lvl="2"/>
            <a:r>
              <a:rPr lang="en-US" sz="2400" dirty="0"/>
              <a:t>Better workstation to handle recommendation system using more recipes</a:t>
            </a:r>
            <a:endParaRPr lang="en-NG" sz="24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6331137-0F84-12EB-BC5C-1983C3ABA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14"/>
          <a:stretch/>
        </p:blipFill>
        <p:spPr>
          <a:xfrm>
            <a:off x="7998821" y="0"/>
            <a:ext cx="426937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75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Bright modern kitchen">
            <a:extLst>
              <a:ext uri="{FF2B5EF4-FFF2-40B4-BE49-F238E27FC236}">
                <a16:creationId xmlns:a16="http://schemas.microsoft.com/office/drawing/2014/main" id="{492B0B29-12FC-4271-7A65-1CDDEEAA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7" r="1920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A9B6-B316-5E1A-9D30-1294C62F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THANK YOU</a:t>
            </a:r>
            <a:endParaRPr lang="en-NG" sz="4000" b="1" dirty="0"/>
          </a:p>
        </p:txBody>
      </p:sp>
    </p:spTree>
    <p:extLst>
      <p:ext uri="{BB962C8B-B14F-4D97-AF65-F5344CB8AC3E}">
        <p14:creationId xmlns:p14="http://schemas.microsoft.com/office/powerpoint/2010/main" val="32757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C052-5653-AFF9-1945-BFFB6426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8381" cy="1807305"/>
          </a:xfrm>
        </p:spPr>
        <p:txBody>
          <a:bodyPr>
            <a:normAutofit/>
          </a:bodyPr>
          <a:lstStyle/>
          <a:p>
            <a:r>
              <a:rPr lang="en-US" b="1" dirty="0"/>
              <a:t>Project Goals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D309-62F9-8188-5A3A-32F48C17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654964" cy="2026267"/>
          </a:xfrm>
        </p:spPr>
        <p:txBody>
          <a:bodyPr>
            <a:normAutofit/>
          </a:bodyPr>
          <a:lstStyle/>
          <a:p>
            <a:r>
              <a:rPr lang="en-US" sz="2400" dirty="0"/>
              <a:t>To create a recommender system that will assist users in finding recipes that match the ingredients they currently have in their kitchen and recommend similar recipes based on their preference.</a:t>
            </a:r>
            <a:endParaRPr lang="en-N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D6EB5-6823-1BE4-2221-BA29F2EAC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" r="4322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70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90551-354C-DA9D-DB1A-B821247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Project Execution</a:t>
            </a:r>
            <a:endParaRPr lang="en-NG" sz="540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6CA5E41E-C5BD-31E5-B880-A6C2C7924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14" r="1595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B46E92C-7637-CB93-EE30-7CB460CD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Data Gathering</a:t>
            </a:r>
          </a:p>
          <a:p>
            <a:r>
              <a:rPr lang="en-US" sz="2200"/>
              <a:t>Data Preprocessing</a:t>
            </a:r>
          </a:p>
          <a:p>
            <a:r>
              <a:rPr lang="en-US" sz="2200"/>
              <a:t>EDA</a:t>
            </a:r>
          </a:p>
          <a:p>
            <a:r>
              <a:rPr lang="en-US" sz="2200"/>
              <a:t>Recommender Systems</a:t>
            </a:r>
          </a:p>
          <a:p>
            <a:pPr marL="0" indent="0">
              <a:buNone/>
            </a:pPr>
            <a:endParaRPr lang="en-NG" sz="2200"/>
          </a:p>
        </p:txBody>
      </p:sp>
    </p:spTree>
    <p:extLst>
      <p:ext uri="{BB962C8B-B14F-4D97-AF65-F5344CB8AC3E}">
        <p14:creationId xmlns:p14="http://schemas.microsoft.com/office/powerpoint/2010/main" val="13101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DA2D-8BD7-59BA-40E0-7B81D882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2798064" cy="5583148"/>
          </a:xfrm>
        </p:spPr>
        <p:txBody>
          <a:bodyPr anchor="ctr">
            <a:normAutofit/>
          </a:bodyPr>
          <a:lstStyle/>
          <a:p>
            <a:r>
              <a:rPr lang="en-US" sz="4600" b="1" dirty="0"/>
              <a:t>Data Gathering &amp; Preprocessing </a:t>
            </a:r>
            <a:endParaRPr lang="en-NG" sz="46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C2F77-2D36-6623-2603-756B9E89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692935"/>
            <a:ext cx="7711540" cy="3776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3F7D-95CF-0494-49F3-E4A2328F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859" y="1030141"/>
            <a:ext cx="7150173" cy="142848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Data Source - </a:t>
            </a:r>
            <a:r>
              <a:rPr lang="en-US" sz="2000" dirty="0" err="1">
                <a:hlinkClick r:id="rId4"/>
              </a:rPr>
              <a:t>Foodcom</a:t>
            </a:r>
            <a:r>
              <a:rPr lang="en-US" sz="2000" dirty="0">
                <a:hlinkClick r:id="rId4"/>
              </a:rPr>
              <a:t> Recipes and Reviews</a:t>
            </a:r>
            <a:endParaRPr lang="en-US" sz="2000" dirty="0"/>
          </a:p>
          <a:p>
            <a:r>
              <a:rPr lang="en-US" sz="2000" dirty="0"/>
              <a:t>Getting familiar with the dataset and merging the two </a:t>
            </a:r>
            <a:r>
              <a:rPr lang="en-US" sz="2000" dirty="0" err="1"/>
              <a:t>df</a:t>
            </a:r>
            <a:endParaRPr lang="en-US" sz="2000" dirty="0"/>
          </a:p>
          <a:p>
            <a:r>
              <a:rPr lang="en-US" sz="2000" dirty="0"/>
              <a:t>Dropped null values and selected columns of interest</a:t>
            </a:r>
          </a:p>
          <a:p>
            <a:r>
              <a:rPr lang="en-US" sz="2000" dirty="0"/>
              <a:t>Created a sample </a:t>
            </a:r>
            <a:r>
              <a:rPr lang="en-US" sz="2000" dirty="0" err="1"/>
              <a:t>df</a:t>
            </a:r>
            <a:r>
              <a:rPr lang="en-US" sz="2000" dirty="0"/>
              <a:t> of 10,000 rows</a:t>
            </a: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21635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457A6-5C2D-5EC0-ED0C-9B88FDC8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5184A-5234-B518-A885-4C46BDAB87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4615" y="1722219"/>
            <a:ext cx="5734268" cy="43028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5B1DC-D7E8-4FC4-77F4-74241D92879E}"/>
              </a:ext>
            </a:extLst>
          </p:cNvPr>
          <p:cNvSpPr txBox="1"/>
          <p:nvPr/>
        </p:nvSpPr>
        <p:spPr>
          <a:xfrm>
            <a:off x="5000147" y="6110971"/>
            <a:ext cx="300414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 of Aggregated Ratings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8042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457A6-5C2D-5EC0-ED0C-9B88FDC8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73105A-07A5-3639-4511-E990674E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89064" y="1687682"/>
            <a:ext cx="5717477" cy="432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DD0DC-0799-F36B-1951-01F0D0F9BC47}"/>
              </a:ext>
            </a:extLst>
          </p:cNvPr>
          <p:cNvSpPr txBox="1"/>
          <p:nvPr/>
        </p:nvSpPr>
        <p:spPr>
          <a:xfrm>
            <a:off x="4305287" y="6184342"/>
            <a:ext cx="3572924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Wordcloud of Keywords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789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75550-75CF-90B7-57C4-BB365A21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525"/>
          </a:xfrm>
        </p:spPr>
        <p:txBody>
          <a:bodyPr>
            <a:normAutofit/>
          </a:bodyPr>
          <a:lstStyle/>
          <a:p>
            <a:r>
              <a:rPr lang="en-US" sz="5400" dirty="0"/>
              <a:t>Food Recommender </a:t>
            </a:r>
            <a:endParaRPr lang="en-NG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BD6-E05F-5C47-CABB-7A3FC51A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775"/>
            <a:ext cx="10515600" cy="4875054"/>
          </a:xfrm>
        </p:spPr>
        <p:txBody>
          <a:bodyPr>
            <a:normAutofit/>
          </a:bodyPr>
          <a:lstStyle/>
          <a:p>
            <a:r>
              <a:rPr lang="en-US" sz="2200" dirty="0"/>
              <a:t>Simple recommender</a:t>
            </a:r>
          </a:p>
          <a:p>
            <a:pPr lvl="1"/>
            <a:r>
              <a:rPr lang="en-US" sz="2200" dirty="0"/>
              <a:t>Collecting user input </a:t>
            </a:r>
          </a:p>
          <a:p>
            <a:pPr lvl="1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lvl="2"/>
            <a:r>
              <a:rPr lang="en-US" sz="2200" dirty="0"/>
              <a:t>Filtered recipes based on dietary preference</a:t>
            </a:r>
          </a:p>
          <a:p>
            <a:pPr lvl="2"/>
            <a:r>
              <a:rPr lang="en-US" sz="2200" dirty="0"/>
              <a:t>Filtered recipes with matching ingredients</a:t>
            </a:r>
          </a:p>
          <a:p>
            <a:pPr lvl="2"/>
            <a:r>
              <a:rPr lang="en-US" sz="2200" dirty="0"/>
              <a:t>Sorted results based on the top aggregated rating</a:t>
            </a:r>
          </a:p>
          <a:p>
            <a:pPr lvl="1"/>
            <a:r>
              <a:rPr lang="en-US" sz="2200" dirty="0"/>
              <a:t>Output</a:t>
            </a:r>
            <a:endParaRPr lang="en-NG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99E16C-6300-9EA7-4BCC-EE17EB84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277" y="2686645"/>
            <a:ext cx="10540687" cy="649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D61059-77C6-4AFD-9F44-635EA68F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2277" y="4768434"/>
            <a:ext cx="5185761" cy="1724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E004A5-FC1C-52D7-F9C5-BBB8A7C609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68038" y="4768435"/>
            <a:ext cx="5185762" cy="17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298-9CC9-AB3A-2D21-096E849E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/>
              <a:t>Food Recommender using NLP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05E1-7F6F-AD42-D41F-CEFD737C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4"/>
            <a:ext cx="10515600" cy="4351338"/>
          </a:xfrm>
        </p:spPr>
        <p:txBody>
          <a:bodyPr/>
          <a:lstStyle/>
          <a:p>
            <a:r>
              <a:rPr lang="en-US" dirty="0"/>
              <a:t>Text Preprocessing – “Ingredients”</a:t>
            </a:r>
          </a:p>
          <a:p>
            <a:pPr lvl="2"/>
            <a:r>
              <a:rPr lang="en-US" dirty="0"/>
              <a:t>Tokenization and lowercasing </a:t>
            </a:r>
          </a:p>
          <a:p>
            <a:pPr lvl="2"/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Stemming</a:t>
            </a:r>
          </a:p>
          <a:p>
            <a:r>
              <a:rPr lang="en-US" dirty="0"/>
              <a:t>Content based recommendation using TF-IDF</a:t>
            </a:r>
          </a:p>
          <a:p>
            <a:pPr lvl="2"/>
            <a:r>
              <a:rPr lang="en-US" dirty="0"/>
              <a:t>TF-IDF vectorization</a:t>
            </a:r>
          </a:p>
          <a:p>
            <a:pPr lvl="2"/>
            <a:r>
              <a:rPr lang="en-US" dirty="0"/>
              <a:t>Calculate cosine similarity between recipes based on ingredients</a:t>
            </a:r>
          </a:p>
          <a:p>
            <a:pPr lvl="2"/>
            <a:r>
              <a:rPr lang="en-US" dirty="0"/>
              <a:t>Defining recommendation based on user history</a:t>
            </a:r>
          </a:p>
          <a:p>
            <a:endParaRPr lang="en-US" dirty="0"/>
          </a:p>
          <a:p>
            <a:pPr lvl="2"/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750F8-E2F3-9208-ABE3-34796C7A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1485" y="4367382"/>
            <a:ext cx="4985658" cy="1848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B91E3-707F-A13D-1702-769F70F8BB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6141" y="4367381"/>
            <a:ext cx="5747659" cy="18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1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B20B8-3609-E0AE-092E-096050B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  <a:endParaRPr lang="en-NG" sz="5400"/>
          </a:p>
        </p:txBody>
      </p:sp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38CFE43D-2528-7158-2CAD-B38118D1A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1" r="16987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C95-6859-260A-3EA4-592358E8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Söhne"/>
              </a:rPr>
              <a:t>Was able to collect user input and personalized recommendation models to provide users with the most relevant recipe suggestions</a:t>
            </a:r>
            <a:endParaRPr lang="en-NG" sz="2200"/>
          </a:p>
        </p:txBody>
      </p:sp>
    </p:spTree>
    <p:extLst>
      <p:ext uri="{BB962C8B-B14F-4D97-AF65-F5344CB8AC3E}">
        <p14:creationId xmlns:p14="http://schemas.microsoft.com/office/powerpoint/2010/main" val="63254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519</Words>
  <Application>Microsoft Office PowerPoint</Application>
  <PresentationFormat>Widescreen</PresentationFormat>
  <Paragraphs>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Food and Recipe Recommender</vt:lpstr>
      <vt:lpstr>Project Goals</vt:lpstr>
      <vt:lpstr>Project Execution</vt:lpstr>
      <vt:lpstr>Data Gathering &amp; Preprocessing </vt:lpstr>
      <vt:lpstr>EDA</vt:lpstr>
      <vt:lpstr>EDA</vt:lpstr>
      <vt:lpstr>Food Recommender </vt:lpstr>
      <vt:lpstr>Food Recommender using NLP</vt:lpstr>
      <vt:lpstr>Conclusion</vt:lpstr>
      <vt:lpstr>Challenges and Future Goals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and Recipe Recommender</dc:title>
  <dc:creator>Cynthia Okaja</dc:creator>
  <cp:lastModifiedBy>Cynthia Okaja</cp:lastModifiedBy>
  <cp:revision>13</cp:revision>
  <dcterms:created xsi:type="dcterms:W3CDTF">2023-09-12T02:58:29Z</dcterms:created>
  <dcterms:modified xsi:type="dcterms:W3CDTF">2023-09-13T23:59:05Z</dcterms:modified>
</cp:coreProperties>
</file>