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3"/>
    <p:restoredTop sz="94652"/>
  </p:normalViewPr>
  <p:slideViewPr>
    <p:cSldViewPr snapToGrid="0" snapToObjects="1">
      <p:cViewPr>
        <p:scale>
          <a:sx n="140" d="100"/>
          <a:sy n="140" d="100"/>
        </p:scale>
        <p:origin x="1904" y="1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4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D7D4-E087-5B49-A33D-AF86D52B00C1}" type="datetimeFigureOut">
              <a:t>17/4/22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1CC3C-DEFB-2645-A673-4CB06D49D92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7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1CC3C-DEFB-2645-A673-4CB06D49D92B}" type="slidenum"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79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1CC3C-DEFB-2645-A673-4CB06D49D92B}" type="slidenum"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6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1CC3C-DEFB-2645-A673-4CB06D49D92B}" type="slidenum"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95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1CC3C-DEFB-2645-A673-4CB06D49D92B}" type="slidenum"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14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1CC3C-DEFB-2645-A673-4CB06D49D92B}" type="slidenum"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93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80A4-645D-B543-A432-BD35F2A19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E3A54-708B-4848-BFD8-E7A219209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C510AC-E5DA-4245-97B6-8B2B25C3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DD563-9DA9-6E48-B8F6-834E7B35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C95EC-FE15-D541-B415-D61B5B2A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16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25DA5-A4A3-A14E-B122-114A0AD4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F05ED-112B-7A46-8B0B-AE1C7CD58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87D76-6573-FA41-9377-197B4C25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742F9-A435-B84C-93CF-B9584C27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08722-C809-7544-9587-B5DE4CC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34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80AA19-0566-6845-A707-EC892C1F1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446C32-11FC-0C44-8B5F-13A3D93C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F497D-7D25-5540-B114-81653098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F305C-0A13-F144-A146-0385AEAD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FD978-1325-1F47-ACDA-50AA473F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59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8D3F-14C8-434B-898D-39A1217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F65A3-E936-E443-A2DA-A0AEA67D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3F4E7-95C5-8048-A5B2-84DE278E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947E1-5792-064F-9C5A-3CC12D7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20F10-6D66-3342-BC6D-89CDD20C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40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0CD5-F48D-2049-9100-33A0ED9C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C9D80-F88A-2341-9D22-707658B0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C8A1C-8D62-704A-8854-BC2561BF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B4949-42FA-B347-B818-7B9573B2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A5DC-2927-8E45-BF3D-4271E522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11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46089-1F5B-1142-8207-53AB54BA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634A6-B353-D141-8F03-AA95F1447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B8DC0A-814D-6C4F-B88A-D3E8EA08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24328-0EE0-5940-BDF5-426994BD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E94B6-AAFF-E940-AB80-8D1C6C1D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F8C6E-442C-9247-8AF0-0B3CC4D3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99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84A4D-58C5-2A47-81AF-785B1A83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C6E203-B237-6A47-9D88-B3C9AC110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66B47B-840B-D945-A576-A38FF7E7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49E409-D744-464E-A85E-191B6980D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423EFF-B8CD-2C44-B195-8C5006A2D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DE2A1F-4EE4-8B49-82A4-83AD6FA5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CFF2EE-0E60-3B48-B33B-658E1C2A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84CD16-5768-D94B-A466-52AE6EDE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12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E5AEC-6C36-9440-9D62-7F2B1689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50E5F2-DA63-584C-9249-FE172D8E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03A5A5-CE1A-D946-88FE-63B4F77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6B56D1-9B63-7C48-885E-DFBAEA61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6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A02B25-151A-E341-A895-1DA38C9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38A55C-9495-2245-95B5-DF7E41EE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6C5908-151D-9E4C-9EDD-4009DFEE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0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333F7-B441-D84B-BD06-E742E7E4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25C81-4F2B-594A-9785-AB96BF49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C0EC65-4EF4-E74F-8F9D-AFF72337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522B32-4AE5-2A41-8B24-3DFA493B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59072-6325-444D-A029-4D324DD9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B80B78-5DA9-6F40-B7F4-AD42E93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4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7DAE9-8229-3045-9ADD-42F5A3C4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F7E9A0-02F1-9242-ABE4-4FB0212EF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74489-6286-D445-ABB9-3A6B71C6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FD00A-4AB2-784A-8322-CCA0E70C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D25A38-16D8-B347-8C53-E4AE563E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A2CBE9-A7CC-9A4E-8F3C-8CA17379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4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2BC368-677D-184C-B028-B399DC9C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09EB4-BFAB-3149-A60C-FA39F653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3CD29-A072-4B4C-9674-BF69F552E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CE5F-1B11-4547-BCE1-F5C70487CDAD}" type="datetimeFigureOut">
              <a:t>17/4/22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BB61B-312B-1541-8497-F733A2E18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298A22-3213-594D-9451-ECF8B2539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A2A8-A6C1-EB41-B7DF-5645C2C94A3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5DC66-2E9B-C142-8900-8FC1A93EE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Curso de Java / Spring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12162-37EB-0D44-838A-79F1DDD7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(Abril - 2022)</a:t>
            </a:r>
          </a:p>
        </p:txBody>
      </p:sp>
    </p:spTree>
    <p:extLst>
      <p:ext uri="{BB962C8B-B14F-4D97-AF65-F5344CB8AC3E}">
        <p14:creationId xmlns:p14="http://schemas.microsoft.com/office/powerpoint/2010/main" val="15584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F6149-56EF-AC4A-A87C-138DB5C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FUNDAMENTOS de JAVA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1D986-6345-734B-AB95-061A06C2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/>
              <a:t>Introducción al ecosistema de Java</a:t>
            </a:r>
          </a:p>
          <a:p>
            <a:pPr lvl="1"/>
            <a:r>
              <a:rPr lang="es-ES"/>
              <a:t>Herramientas de la JDK. Entorno de ejecución JRE</a:t>
            </a:r>
          </a:p>
          <a:p>
            <a:pPr lvl="1"/>
            <a:r>
              <a:rPr lang="es-ES"/>
              <a:t>Paquetes, Clases, Interfaces, Anotaciones, Enums. Creación de objetos</a:t>
            </a:r>
          </a:p>
          <a:p>
            <a:pPr lvl="1"/>
            <a:r>
              <a:rPr lang="es-ES"/>
              <a:t>Herencia y Polimorfismo</a:t>
            </a:r>
          </a:p>
          <a:p>
            <a:pPr lvl="1"/>
            <a:r>
              <a:rPr lang="es-ES"/>
              <a:t>Sentencias: while, for, if, switch</a:t>
            </a:r>
          </a:p>
          <a:p>
            <a:pPr lvl="1"/>
            <a:r>
              <a:rPr lang="es-ES"/>
              <a:t>Control de excepciones. Librería Apache Log4j</a:t>
            </a:r>
          </a:p>
          <a:p>
            <a:pPr lvl="1"/>
            <a:r>
              <a:rPr lang="es-ES"/>
              <a:t>Expresiones Lambda y Streams. Optional</a:t>
            </a:r>
          </a:p>
          <a:p>
            <a:pPr lvl="1"/>
            <a:r>
              <a:rPr lang="es-ES"/>
              <a:t>Librerias de terceros más conocidas</a:t>
            </a:r>
          </a:p>
          <a:p>
            <a:r>
              <a:rPr lang="es-ES"/>
              <a:t>API de JAVA</a:t>
            </a:r>
          </a:p>
          <a:p>
            <a:pPr lvl="1"/>
            <a:r>
              <a:rPr lang="es-ES"/>
              <a:t>Uso de colecciones: Listas, Hash, etc</a:t>
            </a:r>
          </a:p>
          <a:p>
            <a:pPr lvl="1"/>
            <a:r>
              <a:rPr lang="es-ES"/>
              <a:t>Uso de fechas con java.time</a:t>
            </a:r>
          </a:p>
          <a:p>
            <a:pPr lvl="1"/>
            <a:r>
              <a:rPr lang="es-ES"/>
              <a:t>Soporte de bases de datos. JPA vs JDBC. EntityManager/DataSource/Driver</a:t>
            </a:r>
          </a:p>
          <a:p>
            <a:pPr lvl="1"/>
            <a:r>
              <a:rPr lang="es-ES"/>
              <a:t>¿Qué nos dejamos?</a:t>
            </a:r>
          </a:p>
          <a:p>
            <a:pPr lvl="2"/>
            <a:r>
              <a:rPr lang="es-ES"/>
              <a:t>Soporte para documentos XML. SAX vs DOM vs JAXB</a:t>
            </a:r>
          </a:p>
          <a:p>
            <a:pPr lvl="2"/>
            <a:r>
              <a:rPr lang="es-ES"/>
              <a:t>Entrada / Salida (ficheros, etc)</a:t>
            </a:r>
          </a:p>
          <a:p>
            <a:pPr lvl="2"/>
            <a:r>
              <a:rPr lang="es-ES"/>
              <a:t>Programación en red a bajo nivel (Sockets)</a:t>
            </a:r>
          </a:p>
          <a:p>
            <a:pPr lvl="2"/>
            <a:r>
              <a:rPr lang="es-ES"/>
              <a:t>Programación distribuida (RMI)</a:t>
            </a:r>
          </a:p>
          <a:p>
            <a:pPr lvl="2"/>
            <a:r>
              <a:rPr lang="es-ES"/>
              <a:t>Programación con Threads (Hilos)</a:t>
            </a:r>
          </a:p>
          <a:p>
            <a:pPr lvl="1"/>
            <a:r>
              <a:rPr lang="es-ES"/>
              <a:t>La “magia” no existe. Reflection 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1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D553-A23F-D94E-AF7F-6CE28BB6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FUNDAMENTOS de JAVA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9A149-9956-BF48-91E2-5CCC1B5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Automatización del desarrollo. Apache MAVEN</a:t>
            </a:r>
          </a:p>
          <a:p>
            <a:pPr lvl="1"/>
            <a:r>
              <a:rPr lang="es-ES"/>
              <a:t>Introducción al POM. Coordenadas. Repositorios locales y remotos. Artifactory</a:t>
            </a:r>
          </a:p>
          <a:p>
            <a:pPr lvl="1"/>
            <a:r>
              <a:rPr lang="es-ES"/>
              <a:t>Estructura estándar de un proyecto</a:t>
            </a:r>
          </a:p>
          <a:p>
            <a:pPr lvl="1"/>
            <a:r>
              <a:rPr lang="es-ES"/>
              <a:t>Dependencias. Herencia y transitividad</a:t>
            </a:r>
          </a:p>
          <a:p>
            <a:pPr lvl="1"/>
            <a:r>
              <a:rPr lang="es-ES"/>
              <a:t>Proyectos Multi-module</a:t>
            </a:r>
          </a:p>
          <a:p>
            <a:pPr lvl="1"/>
            <a:r>
              <a:rPr lang="es-ES"/>
              <a:t>Plugins. Ciclo de vida por defecto (fases)</a:t>
            </a:r>
          </a:p>
        </p:txBody>
      </p:sp>
    </p:spTree>
    <p:extLst>
      <p:ext uri="{BB962C8B-B14F-4D97-AF65-F5344CB8AC3E}">
        <p14:creationId xmlns:p14="http://schemas.microsoft.com/office/powerpoint/2010/main" val="30161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16AE0-D5E9-124C-B600-6C2F040D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JEE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74F02-C3CD-9F45-8521-9F2C191F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/>
              <a:t>Motivación</a:t>
            </a:r>
          </a:p>
          <a:p>
            <a:pPr lvl="1"/>
            <a:r>
              <a:rPr lang="es-ES"/>
              <a:t>Complejidades en una aplicación web</a:t>
            </a:r>
          </a:p>
          <a:p>
            <a:pPr lvl="1"/>
            <a:r>
              <a:rPr lang="es-ES"/>
              <a:t>Concepto de servidor de aplicaciones</a:t>
            </a:r>
          </a:p>
          <a:p>
            <a:r>
              <a:rPr lang="es-ES"/>
              <a:t>Componentes (API’s)</a:t>
            </a:r>
          </a:p>
          <a:p>
            <a:pPr lvl="1"/>
            <a:r>
              <a:rPr lang="es-ES"/>
              <a:t>Logica de negocio (EJB’s)</a:t>
            </a:r>
          </a:p>
          <a:p>
            <a:pPr lvl="1"/>
            <a:r>
              <a:rPr lang="es-ES"/>
              <a:t>Interface de usuario (JSF, JSP, JSTL). Impacto de las SPA</a:t>
            </a:r>
          </a:p>
          <a:p>
            <a:pPr lvl="1"/>
            <a:r>
              <a:rPr lang="es-ES"/>
              <a:t>Persistencia de objetos (JPA - Entities)</a:t>
            </a:r>
          </a:p>
          <a:p>
            <a:r>
              <a:rPr lang="es-ES"/>
              <a:t>Servicios (API’s)</a:t>
            </a:r>
          </a:p>
          <a:p>
            <a:pPr lvl="1"/>
            <a:r>
              <a:rPr lang="es-ES"/>
              <a:t>Arbol de objetos (JNDI)</a:t>
            </a:r>
          </a:p>
          <a:p>
            <a:pPr lvl="1"/>
            <a:r>
              <a:rPr lang="es-ES"/>
              <a:t>Servicio de mensajería (JMS)</a:t>
            </a:r>
          </a:p>
          <a:p>
            <a:pPr lvl="1"/>
            <a:r>
              <a:rPr lang="es-ES"/>
              <a:t>Servicio de transacciones distribuidas (JTA)</a:t>
            </a:r>
          </a:p>
          <a:p>
            <a:pPr lvl="1"/>
            <a:r>
              <a:rPr lang="es-ES"/>
              <a:t>Servicios Web REST (JAX-RS)</a:t>
            </a:r>
          </a:p>
          <a:p>
            <a:pPr lvl="1"/>
            <a:r>
              <a:rPr lang="es-ES"/>
              <a:t>Servicios Web SOAP (JAX-WS)</a:t>
            </a:r>
          </a:p>
          <a:p>
            <a:pPr lvl="1"/>
            <a:r>
              <a:rPr lang="es-ES"/>
              <a:t>Servicio de persistencia de objetos (JPA)</a:t>
            </a:r>
          </a:p>
          <a:p>
            <a:pPr lvl="1"/>
            <a:r>
              <a:rPr lang="es-ES"/>
              <a:t>Servicio de inyección de dependencias (CDI – Similar a Spring)</a:t>
            </a:r>
          </a:p>
          <a:p>
            <a:r>
              <a:rPr lang="es-ES"/>
              <a:t>Flujo de una aplicación web</a:t>
            </a:r>
          </a:p>
          <a:p>
            <a:pPr lvl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9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FCF3B-D148-8E41-B7EF-17EB3A6E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SPRING 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DECFD-D0FA-AE4A-893A-2BD7D914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/>
              <a:t>Introducción al framework</a:t>
            </a:r>
          </a:p>
          <a:p>
            <a:pPr lvl="1"/>
            <a:r>
              <a:rPr lang="es-ES"/>
              <a:t>Visión general de los modulos</a:t>
            </a:r>
          </a:p>
          <a:p>
            <a:pPr lvl="1"/>
            <a:r>
              <a:rPr lang="es-ES"/>
              <a:t>Inyección de dependencias</a:t>
            </a:r>
          </a:p>
          <a:p>
            <a:pPr lvl="1"/>
            <a:r>
              <a:rPr lang="es-ES"/>
              <a:t>Spring vs JEE</a:t>
            </a:r>
          </a:p>
          <a:p>
            <a:pPr lvl="1"/>
            <a:r>
              <a:rPr lang="es-ES"/>
              <a:t>Agilidad en el desarrollo con Spring Boot</a:t>
            </a:r>
          </a:p>
          <a:p>
            <a:pPr lvl="1"/>
            <a:r>
              <a:rPr lang="es-ES"/>
              <a:t>Flujo de una aplicación web</a:t>
            </a:r>
          </a:p>
          <a:p>
            <a:r>
              <a:rPr lang="es-ES"/>
              <a:t>Spring MVC. Servicios REST</a:t>
            </a:r>
          </a:p>
          <a:p>
            <a:pPr lvl="1"/>
            <a:r>
              <a:rPr lang="es-ES"/>
              <a:t>Anotaciones REST</a:t>
            </a:r>
          </a:p>
          <a:p>
            <a:pPr lvl="1"/>
            <a:r>
              <a:rPr lang="es-ES"/>
              <a:t>JSON como transporte de datos</a:t>
            </a:r>
          </a:p>
          <a:p>
            <a:r>
              <a:rPr lang="es-ES"/>
              <a:t>Spring JPA. Capa de persistencia</a:t>
            </a:r>
          </a:p>
          <a:p>
            <a:pPr lvl="1"/>
            <a:r>
              <a:rPr lang="es-ES"/>
              <a:t>Patron Repository</a:t>
            </a:r>
          </a:p>
          <a:p>
            <a:pPr lvl="1"/>
            <a:r>
              <a:rPr lang="es-ES"/>
              <a:t>Anotaciones JPA</a:t>
            </a:r>
          </a:p>
        </p:txBody>
      </p:sp>
    </p:spTree>
    <p:extLst>
      <p:ext uri="{BB962C8B-B14F-4D97-AF65-F5344CB8AC3E}">
        <p14:creationId xmlns:p14="http://schemas.microsoft.com/office/powerpoint/2010/main" val="112185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40949-C803-5D48-A158-98D7C521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TRABAJO con la PLANTILLA/ARQUETIPO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DC5B4-A2FE-5E40-BE1F-4120B0BB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/>
              <a:t>Introducción a Subversion</a:t>
            </a:r>
          </a:p>
          <a:p>
            <a:pPr lvl="1"/>
            <a:r>
              <a:rPr lang="es-ES"/>
              <a:t>Actualizar repositorio local</a:t>
            </a:r>
          </a:p>
          <a:p>
            <a:pPr lvl="1"/>
            <a:r>
              <a:rPr lang="es-ES"/>
              <a:t>Subir cambios. Merges</a:t>
            </a:r>
          </a:p>
          <a:p>
            <a:pPr lvl="1"/>
            <a:r>
              <a:rPr lang="es-ES"/>
              <a:t>Gestión de ramas. Flujo de trabajo</a:t>
            </a:r>
          </a:p>
          <a:p>
            <a:r>
              <a:rPr lang="es-ES"/>
              <a:t>Vistazo general a la arquitectura de CoFFEE</a:t>
            </a:r>
          </a:p>
          <a:p>
            <a:r>
              <a:rPr lang="es-ES"/>
              <a:t>Vistazo general de la plantilla y modelo de trabajo</a:t>
            </a:r>
          </a:p>
          <a:p>
            <a:r>
              <a:rPr lang="es-ES"/>
              <a:t>Capa de controladores</a:t>
            </a:r>
          </a:p>
          <a:p>
            <a:pPr lvl="1"/>
            <a:r>
              <a:rPr lang="es-ES"/>
              <a:t>Documentación OpenAPI/Swagger</a:t>
            </a:r>
          </a:p>
          <a:p>
            <a:pPr lvl="1"/>
            <a:r>
              <a:rPr lang="es-ES"/>
              <a:t>Gestión centralizada de Errores</a:t>
            </a:r>
          </a:p>
          <a:p>
            <a:pPr lvl="1"/>
            <a:r>
              <a:rPr lang="es-ES"/>
              <a:t>Patron DTO</a:t>
            </a:r>
          </a:p>
          <a:p>
            <a:r>
              <a:rPr lang="es-ES"/>
              <a:t>Capa de servicios. Componentes</a:t>
            </a:r>
          </a:p>
          <a:p>
            <a:pPr lvl="1"/>
            <a:r>
              <a:rPr lang="es-ES"/>
              <a:t>Transacciones. Niveles de aislamiento</a:t>
            </a:r>
          </a:p>
          <a:p>
            <a:pPr lvl="1"/>
            <a:r>
              <a:rPr lang="es-ES"/>
              <a:t>Patron Mapper (librería ModelMapper)</a:t>
            </a:r>
          </a:p>
          <a:p>
            <a:r>
              <a:rPr lang="es-ES"/>
              <a:t>Capa de datos con Spring JPA </a:t>
            </a:r>
          </a:p>
          <a:p>
            <a:pPr lvl="1"/>
            <a:r>
              <a:rPr lang="es-ES"/>
              <a:t>Patron Repository</a:t>
            </a:r>
          </a:p>
          <a:p>
            <a:pPr lvl="1"/>
            <a:r>
              <a:rPr lang="es-ES"/>
              <a:t>Auditoria. Tablas Journal</a:t>
            </a:r>
          </a:p>
        </p:txBody>
      </p:sp>
    </p:spTree>
    <p:extLst>
      <p:ext uri="{BB962C8B-B14F-4D97-AF65-F5344CB8AC3E}">
        <p14:creationId xmlns:p14="http://schemas.microsoft.com/office/powerpoint/2010/main" val="313888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444</Words>
  <Application>Microsoft Macintosh PowerPoint</Application>
  <PresentationFormat>Panorámica</PresentationFormat>
  <Paragraphs>81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Curso de Java / Spring</vt:lpstr>
      <vt:lpstr>FUNDAMENTOS de JAVA (I)</vt:lpstr>
      <vt:lpstr>FUNDAMENTOS de JAVA (II)</vt:lpstr>
      <vt:lpstr>ARQUITECTURA JEE</vt:lpstr>
      <vt:lpstr>SPRING FRAMEWORK</vt:lpstr>
      <vt:lpstr>TRABAJO con la PLANTILLA/ARQUETIPO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Miegimolle Herrero, Daniel</dc:creator>
  <cp:lastModifiedBy>Miegimolle Herrero, Daniel</cp:lastModifiedBy>
  <cp:revision>26</cp:revision>
  <dcterms:created xsi:type="dcterms:W3CDTF">2022-04-17T09:53:24Z</dcterms:created>
  <dcterms:modified xsi:type="dcterms:W3CDTF">2022-04-17T17:54:55Z</dcterms:modified>
</cp:coreProperties>
</file>