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3" r:id="rId9"/>
    <p:sldId id="265" r:id="rId10"/>
    <p:sldId id="266" r:id="rId11"/>
    <p:sldId id="270" r:id="rId12"/>
    <p:sldId id="267" r:id="rId13"/>
    <p:sldId id="271" r:id="rId14"/>
    <p:sldId id="269"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E8D900-FAA3-4DF9-B040-AFBD295F826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1F082-10FE-4F41-B049-BAD1BC96A98C}" type="slidenum">
              <a:rPr lang="en-US" smtClean="0"/>
              <a:t>‹#›</a:t>
            </a:fld>
            <a:endParaRPr lang="en-US"/>
          </a:p>
        </p:txBody>
      </p:sp>
    </p:spTree>
    <p:extLst>
      <p:ext uri="{BB962C8B-B14F-4D97-AF65-F5344CB8AC3E}">
        <p14:creationId xmlns:p14="http://schemas.microsoft.com/office/powerpoint/2010/main" val="118011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E8D900-FAA3-4DF9-B040-AFBD295F826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1F082-10FE-4F41-B049-BAD1BC96A98C}" type="slidenum">
              <a:rPr lang="en-US" smtClean="0"/>
              <a:t>‹#›</a:t>
            </a:fld>
            <a:endParaRPr lang="en-US"/>
          </a:p>
        </p:txBody>
      </p:sp>
    </p:spTree>
    <p:extLst>
      <p:ext uri="{BB962C8B-B14F-4D97-AF65-F5344CB8AC3E}">
        <p14:creationId xmlns:p14="http://schemas.microsoft.com/office/powerpoint/2010/main" val="55491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E8D900-FAA3-4DF9-B040-AFBD295F826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1F082-10FE-4F41-B049-BAD1BC96A98C}" type="slidenum">
              <a:rPr lang="en-US" smtClean="0"/>
              <a:t>‹#›</a:t>
            </a:fld>
            <a:endParaRPr lang="en-US"/>
          </a:p>
        </p:txBody>
      </p:sp>
    </p:spTree>
    <p:extLst>
      <p:ext uri="{BB962C8B-B14F-4D97-AF65-F5344CB8AC3E}">
        <p14:creationId xmlns:p14="http://schemas.microsoft.com/office/powerpoint/2010/main" val="74102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E8D900-FAA3-4DF9-B040-AFBD295F826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1F082-10FE-4F41-B049-BAD1BC96A98C}" type="slidenum">
              <a:rPr lang="en-US" smtClean="0"/>
              <a:t>‹#›</a:t>
            </a:fld>
            <a:endParaRPr lang="en-US"/>
          </a:p>
        </p:txBody>
      </p:sp>
    </p:spTree>
    <p:extLst>
      <p:ext uri="{BB962C8B-B14F-4D97-AF65-F5344CB8AC3E}">
        <p14:creationId xmlns:p14="http://schemas.microsoft.com/office/powerpoint/2010/main" val="52254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E8D900-FAA3-4DF9-B040-AFBD295F826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1F082-10FE-4F41-B049-BAD1BC96A98C}" type="slidenum">
              <a:rPr lang="en-US" smtClean="0"/>
              <a:t>‹#›</a:t>
            </a:fld>
            <a:endParaRPr lang="en-US"/>
          </a:p>
        </p:txBody>
      </p:sp>
    </p:spTree>
    <p:extLst>
      <p:ext uri="{BB962C8B-B14F-4D97-AF65-F5344CB8AC3E}">
        <p14:creationId xmlns:p14="http://schemas.microsoft.com/office/powerpoint/2010/main" val="17266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E8D900-FAA3-4DF9-B040-AFBD295F826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1F082-10FE-4F41-B049-BAD1BC96A98C}" type="slidenum">
              <a:rPr lang="en-US" smtClean="0"/>
              <a:t>‹#›</a:t>
            </a:fld>
            <a:endParaRPr lang="en-US"/>
          </a:p>
        </p:txBody>
      </p:sp>
    </p:spTree>
    <p:extLst>
      <p:ext uri="{BB962C8B-B14F-4D97-AF65-F5344CB8AC3E}">
        <p14:creationId xmlns:p14="http://schemas.microsoft.com/office/powerpoint/2010/main" val="39967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E8D900-FAA3-4DF9-B040-AFBD295F8266}"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1F082-10FE-4F41-B049-BAD1BC96A98C}" type="slidenum">
              <a:rPr lang="en-US" smtClean="0"/>
              <a:t>‹#›</a:t>
            </a:fld>
            <a:endParaRPr lang="en-US"/>
          </a:p>
        </p:txBody>
      </p:sp>
    </p:spTree>
    <p:extLst>
      <p:ext uri="{BB962C8B-B14F-4D97-AF65-F5344CB8AC3E}">
        <p14:creationId xmlns:p14="http://schemas.microsoft.com/office/powerpoint/2010/main" val="2322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E8D900-FAA3-4DF9-B040-AFBD295F8266}"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1F082-10FE-4F41-B049-BAD1BC96A98C}" type="slidenum">
              <a:rPr lang="en-US" smtClean="0"/>
              <a:t>‹#›</a:t>
            </a:fld>
            <a:endParaRPr lang="en-US"/>
          </a:p>
        </p:txBody>
      </p:sp>
    </p:spTree>
    <p:extLst>
      <p:ext uri="{BB962C8B-B14F-4D97-AF65-F5344CB8AC3E}">
        <p14:creationId xmlns:p14="http://schemas.microsoft.com/office/powerpoint/2010/main" val="152514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8D900-FAA3-4DF9-B040-AFBD295F8266}"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81F082-10FE-4F41-B049-BAD1BC96A98C}" type="slidenum">
              <a:rPr lang="en-US" smtClean="0"/>
              <a:t>‹#›</a:t>
            </a:fld>
            <a:endParaRPr lang="en-US"/>
          </a:p>
        </p:txBody>
      </p:sp>
    </p:spTree>
    <p:extLst>
      <p:ext uri="{BB962C8B-B14F-4D97-AF65-F5344CB8AC3E}">
        <p14:creationId xmlns:p14="http://schemas.microsoft.com/office/powerpoint/2010/main" val="316164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E8D900-FAA3-4DF9-B040-AFBD295F826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1F082-10FE-4F41-B049-BAD1BC96A98C}" type="slidenum">
              <a:rPr lang="en-US" smtClean="0"/>
              <a:t>‹#›</a:t>
            </a:fld>
            <a:endParaRPr lang="en-US"/>
          </a:p>
        </p:txBody>
      </p:sp>
    </p:spTree>
    <p:extLst>
      <p:ext uri="{BB962C8B-B14F-4D97-AF65-F5344CB8AC3E}">
        <p14:creationId xmlns:p14="http://schemas.microsoft.com/office/powerpoint/2010/main" val="159306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E8D900-FAA3-4DF9-B040-AFBD295F826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1F082-10FE-4F41-B049-BAD1BC96A98C}" type="slidenum">
              <a:rPr lang="en-US" smtClean="0"/>
              <a:t>‹#›</a:t>
            </a:fld>
            <a:endParaRPr lang="en-US"/>
          </a:p>
        </p:txBody>
      </p:sp>
    </p:spTree>
    <p:extLst>
      <p:ext uri="{BB962C8B-B14F-4D97-AF65-F5344CB8AC3E}">
        <p14:creationId xmlns:p14="http://schemas.microsoft.com/office/powerpoint/2010/main" val="17696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8D900-FAA3-4DF9-B040-AFBD295F8266}" type="datetimeFigureOut">
              <a:rPr lang="en-US" smtClean="0"/>
              <a:t>10/7/2020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1F082-10FE-4F41-B049-BAD1BC96A98C}" type="slidenum">
              <a:rPr lang="en-US" smtClean="0"/>
              <a:t>‹#›</a:t>
            </a:fld>
            <a:endParaRPr lang="en-US"/>
          </a:p>
        </p:txBody>
      </p:sp>
    </p:spTree>
    <p:extLst>
      <p:ext uri="{BB962C8B-B14F-4D97-AF65-F5344CB8AC3E}">
        <p14:creationId xmlns:p14="http://schemas.microsoft.com/office/powerpoint/2010/main" val="2016695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645845"/>
            <a:ext cx="9144000" cy="2387600"/>
          </a:xfrm>
        </p:spPr>
        <p:txBody>
          <a:bodyPr/>
          <a:lstStyle/>
          <a:p>
            <a:r>
              <a:rPr lang="en-US" dirty="0" err="1" smtClean="0"/>
              <a:t>Kolonu</a:t>
            </a:r>
            <a:r>
              <a:rPr lang="en-US" dirty="0" smtClean="0"/>
              <a:t> </a:t>
            </a:r>
            <a:r>
              <a:rPr lang="en-US" dirty="0" err="1" smtClean="0"/>
              <a:t>za</a:t>
            </a:r>
            <a:r>
              <a:rPr lang="en-US" dirty="0" smtClean="0"/>
              <a:t> </a:t>
            </a:r>
            <a:r>
              <a:rPr lang="en-US" dirty="0" err="1" smtClean="0"/>
              <a:t>cenu</a:t>
            </a:r>
            <a:r>
              <a:rPr lang="en-US" dirty="0" smtClean="0"/>
              <a:t> </a:t>
            </a:r>
            <a:r>
              <a:rPr lang="en-US" dirty="0" err="1" smtClean="0"/>
              <a:t>sam</a:t>
            </a:r>
            <a:r>
              <a:rPr lang="en-US" dirty="0" smtClean="0"/>
              <a:t> ja </a:t>
            </a:r>
            <a:r>
              <a:rPr lang="en-US" dirty="0" err="1" smtClean="0"/>
              <a:t>dodao</a:t>
            </a:r>
            <a:r>
              <a:rPr lang="en-US" dirty="0" smtClean="0"/>
              <a:t> </a:t>
            </a:r>
            <a:r>
              <a:rPr lang="en-US" dirty="0" err="1" smtClean="0"/>
              <a:t>jer</a:t>
            </a:r>
            <a:r>
              <a:rPr lang="en-US" dirty="0" smtClean="0"/>
              <a:t> je </a:t>
            </a:r>
            <a:r>
              <a:rPr lang="en-US" dirty="0" err="1" smtClean="0"/>
              <a:t>lakse</a:t>
            </a:r>
            <a:r>
              <a:rPr lang="en-US" dirty="0" smtClean="0"/>
              <a:t> da se </a:t>
            </a:r>
            <a:r>
              <a:rPr lang="en-US" dirty="0" err="1" smtClean="0"/>
              <a:t>radi</a:t>
            </a:r>
            <a:r>
              <a:rPr lang="en-US" dirty="0" smtClean="0"/>
              <a:t> </a:t>
            </a:r>
            <a:r>
              <a:rPr lang="en-US" dirty="0" err="1" smtClean="0"/>
              <a:t>zadatak</a:t>
            </a:r>
            <a:endParaRPr lang="en-US" dirty="0"/>
          </a:p>
        </p:txBody>
      </p:sp>
    </p:spTree>
    <p:extLst>
      <p:ext uri="{BB962C8B-B14F-4D97-AF65-F5344CB8AC3E}">
        <p14:creationId xmlns:p14="http://schemas.microsoft.com/office/powerpoint/2010/main" val="206791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403833"/>
          </a:xfrm>
        </p:spPr>
        <p:txBody>
          <a:bodyPr>
            <a:normAutofit/>
          </a:bodyPr>
          <a:lstStyle/>
          <a:p>
            <a:r>
              <a:rPr lang="en-US" sz="2200" dirty="0" err="1">
                <a:latin typeface="+mn-lt"/>
                <a:ea typeface="+mn-ea"/>
                <a:cs typeface="+mn-cs"/>
              </a:rPr>
              <a:t>Kako</a:t>
            </a:r>
            <a:r>
              <a:rPr lang="en-US" sz="2200" dirty="0">
                <a:latin typeface="+mn-lt"/>
                <a:ea typeface="+mn-ea"/>
                <a:cs typeface="+mn-cs"/>
              </a:rPr>
              <a:t> S1 vise </a:t>
            </a:r>
            <a:r>
              <a:rPr lang="en-US" sz="2200" dirty="0" err="1">
                <a:latin typeface="+mn-lt"/>
                <a:ea typeface="+mn-ea"/>
                <a:cs typeface="+mn-cs"/>
              </a:rPr>
              <a:t>nema</a:t>
            </a:r>
            <a:r>
              <a:rPr lang="en-US" sz="2200" dirty="0">
                <a:latin typeface="+mn-lt"/>
                <a:ea typeface="+mn-ea"/>
                <a:cs typeface="+mn-cs"/>
              </a:rPr>
              <a:t> </a:t>
            </a:r>
            <a:r>
              <a:rPr lang="en-US" sz="2200" dirty="0" err="1">
                <a:latin typeface="+mn-lt"/>
                <a:ea typeface="+mn-ea"/>
                <a:cs typeface="+mn-cs"/>
              </a:rPr>
              <a:t>portova</a:t>
            </a:r>
            <a:r>
              <a:rPr lang="en-US" sz="2200" dirty="0">
                <a:latin typeface="+mn-lt"/>
                <a:ea typeface="+mn-ea"/>
                <a:cs typeface="+mn-cs"/>
              </a:rPr>
              <a:t>, </a:t>
            </a:r>
            <a:r>
              <a:rPr lang="en-US" sz="2200" dirty="0" err="1">
                <a:latin typeface="+mn-lt"/>
                <a:ea typeface="+mn-ea"/>
                <a:cs typeface="+mn-cs"/>
              </a:rPr>
              <a:t>krenucemo</a:t>
            </a:r>
            <a:r>
              <a:rPr lang="en-US" sz="2200" dirty="0">
                <a:latin typeface="+mn-lt"/>
                <a:ea typeface="+mn-ea"/>
                <a:cs typeface="+mn-cs"/>
              </a:rPr>
              <a:t> da </a:t>
            </a:r>
            <a:r>
              <a:rPr lang="en-US" sz="2200" dirty="0" err="1">
                <a:latin typeface="+mn-lt"/>
                <a:ea typeface="+mn-ea"/>
                <a:cs typeface="+mn-cs"/>
              </a:rPr>
              <a:t>resavamo</a:t>
            </a:r>
            <a:r>
              <a:rPr lang="en-US" sz="2200" dirty="0">
                <a:latin typeface="+mn-lt"/>
                <a:ea typeface="+mn-ea"/>
                <a:cs typeface="+mn-cs"/>
              </a:rPr>
              <a:t> S2. </a:t>
            </a:r>
          </a:p>
        </p:txBody>
      </p:sp>
      <p:pic>
        <p:nvPicPr>
          <p:cNvPr id="7" name="Picture 6"/>
          <p:cNvPicPr>
            <a:picLocks noChangeAspect="1"/>
          </p:cNvPicPr>
          <p:nvPr/>
        </p:nvPicPr>
        <p:blipFill>
          <a:blip r:embed="rId2"/>
          <a:stretch>
            <a:fillRect/>
          </a:stretch>
        </p:blipFill>
        <p:spPr>
          <a:xfrm>
            <a:off x="1205371" y="2768958"/>
            <a:ext cx="9975208" cy="2537138"/>
          </a:xfrm>
          <a:prstGeom prst="rect">
            <a:avLst/>
          </a:prstGeom>
        </p:spPr>
      </p:pic>
    </p:spTree>
    <p:extLst>
      <p:ext uri="{BB962C8B-B14F-4D97-AF65-F5344CB8AC3E}">
        <p14:creationId xmlns:p14="http://schemas.microsoft.com/office/powerpoint/2010/main" val="314961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mn-lt"/>
                <a:ea typeface="+mn-ea"/>
                <a:cs typeface="+mn-cs"/>
              </a:rPr>
              <a:t>Da bi </a:t>
            </a:r>
            <a:r>
              <a:rPr lang="en-US" sz="2400" dirty="0" err="1">
                <a:latin typeface="+mn-lt"/>
                <a:ea typeface="+mn-ea"/>
                <a:cs typeface="+mn-cs"/>
              </a:rPr>
              <a:t>smo</a:t>
            </a:r>
            <a:r>
              <a:rPr lang="en-US" sz="2400" dirty="0">
                <a:latin typeface="+mn-lt"/>
                <a:ea typeface="+mn-ea"/>
                <a:cs typeface="+mn-cs"/>
              </a:rPr>
              <a:t> </a:t>
            </a:r>
            <a:r>
              <a:rPr lang="en-US" sz="2400" dirty="0" err="1">
                <a:latin typeface="+mn-lt"/>
                <a:ea typeface="+mn-ea"/>
                <a:cs typeface="+mn-cs"/>
              </a:rPr>
              <a:t>odredili</a:t>
            </a:r>
            <a:r>
              <a:rPr lang="en-US" sz="2400" dirty="0">
                <a:latin typeface="+mn-lt"/>
                <a:ea typeface="+mn-ea"/>
                <a:cs typeface="+mn-cs"/>
              </a:rPr>
              <a:t> </a:t>
            </a:r>
            <a:r>
              <a:rPr lang="en-US" sz="2400" dirty="0" err="1">
                <a:latin typeface="+mn-lt"/>
                <a:ea typeface="+mn-ea"/>
                <a:cs typeface="+mn-cs"/>
              </a:rPr>
              <a:t>portove</a:t>
            </a:r>
            <a:r>
              <a:rPr lang="en-US" sz="2400" dirty="0">
                <a:latin typeface="+mn-lt"/>
                <a:ea typeface="+mn-ea"/>
                <a:cs typeface="+mn-cs"/>
              </a:rPr>
              <a:t>  f0/3 I f0/4 </a:t>
            </a:r>
            <a:r>
              <a:rPr lang="en-US" sz="2400" dirty="0" err="1">
                <a:latin typeface="+mn-lt"/>
                <a:ea typeface="+mn-ea"/>
                <a:cs typeface="+mn-cs"/>
              </a:rPr>
              <a:t>na</a:t>
            </a:r>
            <a:r>
              <a:rPr lang="en-US" sz="2400" dirty="0">
                <a:latin typeface="+mn-lt"/>
                <a:ea typeface="+mn-ea"/>
                <a:cs typeface="+mn-cs"/>
              </a:rPr>
              <a:t> S2, </a:t>
            </a:r>
            <a:r>
              <a:rPr lang="en-US" sz="2400" dirty="0" err="1">
                <a:latin typeface="+mn-lt"/>
                <a:ea typeface="+mn-ea"/>
                <a:cs typeface="+mn-cs"/>
              </a:rPr>
              <a:t>moramo</a:t>
            </a:r>
            <a:r>
              <a:rPr lang="en-US" sz="2400" dirty="0">
                <a:latin typeface="+mn-lt"/>
                <a:ea typeface="+mn-ea"/>
                <a:cs typeface="+mn-cs"/>
              </a:rPr>
              <a:t> da </a:t>
            </a:r>
            <a:r>
              <a:rPr lang="en-US" sz="2400" dirty="0" err="1">
                <a:latin typeface="+mn-lt"/>
                <a:ea typeface="+mn-ea"/>
                <a:cs typeface="+mn-cs"/>
              </a:rPr>
              <a:t>posmatramo</a:t>
            </a:r>
            <a:r>
              <a:rPr lang="en-US" sz="2400" dirty="0">
                <a:latin typeface="+mn-lt"/>
                <a:ea typeface="+mn-ea"/>
                <a:cs typeface="+mn-cs"/>
              </a:rPr>
              <a:t> </a:t>
            </a:r>
            <a:r>
              <a:rPr lang="en-US" sz="2400" dirty="0" err="1">
                <a:latin typeface="+mn-lt"/>
                <a:ea typeface="+mn-ea"/>
                <a:cs typeface="+mn-cs"/>
              </a:rPr>
              <a:t>udaljenost</a:t>
            </a:r>
            <a:r>
              <a:rPr lang="en-US" sz="2400" dirty="0">
                <a:latin typeface="+mn-lt"/>
                <a:ea typeface="+mn-ea"/>
                <a:cs typeface="+mn-cs"/>
              </a:rPr>
              <a:t> S2 I S4 do </a:t>
            </a:r>
            <a:r>
              <a:rPr lang="en-US" sz="2400" dirty="0" err="1">
                <a:latin typeface="+mn-lt"/>
                <a:ea typeface="+mn-ea"/>
                <a:cs typeface="+mn-cs"/>
              </a:rPr>
              <a:t>roota</a:t>
            </a:r>
            <a:r>
              <a:rPr lang="en-US" sz="2400" dirty="0">
                <a:latin typeface="+mn-lt"/>
                <a:ea typeface="+mn-ea"/>
                <a:cs typeface="+mn-cs"/>
              </a:rPr>
              <a:t>.  S2 je </a:t>
            </a:r>
            <a:r>
              <a:rPr lang="en-US" sz="2400" dirty="0" err="1">
                <a:latin typeface="+mn-lt"/>
                <a:ea typeface="+mn-ea"/>
                <a:cs typeface="+mn-cs"/>
              </a:rPr>
              <a:t>na</a:t>
            </a:r>
            <a:r>
              <a:rPr lang="en-US" sz="2400" dirty="0">
                <a:latin typeface="+mn-lt"/>
                <a:ea typeface="+mn-ea"/>
                <a:cs typeface="+mn-cs"/>
              </a:rPr>
              <a:t> </a:t>
            </a:r>
            <a:r>
              <a:rPr lang="en-US" sz="2400" dirty="0" err="1">
                <a:latin typeface="+mn-lt"/>
                <a:ea typeface="+mn-ea"/>
                <a:cs typeface="+mn-cs"/>
              </a:rPr>
              <a:t>udaljenosti</a:t>
            </a:r>
            <a:r>
              <a:rPr lang="en-US" sz="2400" dirty="0">
                <a:latin typeface="+mn-lt"/>
                <a:ea typeface="+mn-ea"/>
                <a:cs typeface="+mn-cs"/>
              </a:rPr>
              <a:t> 4, a S4 </a:t>
            </a:r>
            <a:r>
              <a:rPr lang="en-US" sz="2400" dirty="0" err="1">
                <a:latin typeface="+mn-lt"/>
                <a:ea typeface="+mn-ea"/>
                <a:cs typeface="+mn-cs"/>
              </a:rPr>
              <a:t>na</a:t>
            </a:r>
            <a:r>
              <a:rPr lang="en-US" sz="2400" dirty="0">
                <a:latin typeface="+mn-lt"/>
                <a:ea typeface="+mn-ea"/>
                <a:cs typeface="+mn-cs"/>
              </a:rPr>
              <a:t> </a:t>
            </a:r>
            <a:r>
              <a:rPr lang="en-US" sz="2400" dirty="0" err="1">
                <a:latin typeface="+mn-lt"/>
                <a:ea typeface="+mn-ea"/>
                <a:cs typeface="+mn-cs"/>
              </a:rPr>
              <a:t>udaljenosti</a:t>
            </a:r>
            <a:r>
              <a:rPr lang="en-US" sz="2400" dirty="0">
                <a:latin typeface="+mn-lt"/>
                <a:ea typeface="+mn-ea"/>
                <a:cs typeface="+mn-cs"/>
              </a:rPr>
              <a:t> 23. </a:t>
            </a:r>
            <a:r>
              <a:rPr lang="en-US" sz="2400" dirty="0" err="1">
                <a:latin typeface="+mn-lt"/>
                <a:ea typeface="+mn-ea"/>
                <a:cs typeface="+mn-cs"/>
              </a:rPr>
              <a:t>Iz</a:t>
            </a:r>
            <a:r>
              <a:rPr lang="en-US" sz="2400" dirty="0">
                <a:latin typeface="+mn-lt"/>
                <a:ea typeface="+mn-ea"/>
                <a:cs typeface="+mn-cs"/>
              </a:rPr>
              <a:t> tog </a:t>
            </a:r>
            <a:r>
              <a:rPr lang="en-US" sz="2400" dirty="0" err="1">
                <a:latin typeface="+mn-lt"/>
                <a:ea typeface="+mn-ea"/>
                <a:cs typeface="+mn-cs"/>
              </a:rPr>
              <a:t>razloga</a:t>
            </a:r>
            <a:r>
              <a:rPr lang="en-US" sz="2400" dirty="0">
                <a:latin typeface="+mn-lt"/>
                <a:ea typeface="+mn-ea"/>
                <a:cs typeface="+mn-cs"/>
              </a:rPr>
              <a:t> </a:t>
            </a:r>
            <a:r>
              <a:rPr lang="en-US" sz="2400" dirty="0" err="1">
                <a:latin typeface="+mn-lt"/>
                <a:ea typeface="+mn-ea"/>
                <a:cs typeface="+mn-cs"/>
              </a:rPr>
              <a:t>ce</a:t>
            </a:r>
            <a:r>
              <a:rPr lang="en-US" sz="2400" dirty="0">
                <a:latin typeface="+mn-lt"/>
                <a:ea typeface="+mn-ea"/>
                <a:cs typeface="+mn-cs"/>
              </a:rPr>
              <a:t> </a:t>
            </a:r>
            <a:r>
              <a:rPr lang="en-US" sz="2400" dirty="0" err="1">
                <a:latin typeface="+mn-lt"/>
                <a:ea typeface="+mn-ea"/>
                <a:cs typeface="+mn-cs"/>
              </a:rPr>
              <a:t>portovi</a:t>
            </a:r>
            <a:r>
              <a:rPr lang="en-US" sz="2400" dirty="0">
                <a:latin typeface="+mn-lt"/>
                <a:ea typeface="+mn-ea"/>
                <a:cs typeface="+mn-cs"/>
              </a:rPr>
              <a:t> f0/3 I f0/4 </a:t>
            </a:r>
            <a:r>
              <a:rPr lang="en-US" sz="2400" dirty="0" err="1">
                <a:latin typeface="+mn-lt"/>
                <a:ea typeface="+mn-ea"/>
                <a:cs typeface="+mn-cs"/>
              </a:rPr>
              <a:t>na</a:t>
            </a:r>
            <a:r>
              <a:rPr lang="en-US" sz="2400" dirty="0">
                <a:latin typeface="+mn-lt"/>
                <a:ea typeface="+mn-ea"/>
                <a:cs typeface="+mn-cs"/>
              </a:rPr>
              <a:t> S2 </a:t>
            </a:r>
            <a:r>
              <a:rPr lang="en-US" sz="2400" dirty="0" err="1">
                <a:latin typeface="+mn-lt"/>
                <a:ea typeface="+mn-ea"/>
                <a:cs typeface="+mn-cs"/>
              </a:rPr>
              <a:t>biti</a:t>
            </a:r>
            <a:r>
              <a:rPr lang="en-US" sz="2400" dirty="0">
                <a:latin typeface="+mn-lt"/>
                <a:ea typeface="+mn-ea"/>
                <a:cs typeface="+mn-cs"/>
              </a:rPr>
              <a:t> designated, a </a:t>
            </a:r>
            <a:r>
              <a:rPr lang="en-US" sz="2400" dirty="0" err="1">
                <a:latin typeface="+mn-lt"/>
                <a:ea typeface="+mn-ea"/>
                <a:cs typeface="+mn-cs"/>
              </a:rPr>
              <a:t>portovi</a:t>
            </a:r>
            <a:r>
              <a:rPr lang="en-US" sz="2400" dirty="0">
                <a:latin typeface="+mn-lt"/>
                <a:ea typeface="+mn-ea"/>
                <a:cs typeface="+mn-cs"/>
              </a:rPr>
              <a:t> f0/2 I f0/1 </a:t>
            </a:r>
            <a:r>
              <a:rPr lang="en-US" sz="2400" dirty="0" err="1">
                <a:latin typeface="+mn-lt"/>
                <a:ea typeface="+mn-ea"/>
                <a:cs typeface="+mn-cs"/>
              </a:rPr>
              <a:t>na</a:t>
            </a:r>
            <a:r>
              <a:rPr lang="en-US" sz="2400" dirty="0">
                <a:latin typeface="+mn-lt"/>
                <a:ea typeface="+mn-ea"/>
                <a:cs typeface="+mn-cs"/>
              </a:rPr>
              <a:t> S4 blocked.</a:t>
            </a:r>
          </a:p>
        </p:txBody>
      </p:sp>
      <p:sp>
        <p:nvSpPr>
          <p:cNvPr id="7" name="Content Placeholder 6"/>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1264675" y="2566049"/>
            <a:ext cx="9662649" cy="2572622"/>
          </a:xfrm>
          <a:prstGeom prst="rect">
            <a:avLst/>
          </a:prstGeom>
        </p:spPr>
      </p:pic>
    </p:spTree>
    <p:extLst>
      <p:ext uri="{BB962C8B-B14F-4D97-AF65-F5344CB8AC3E}">
        <p14:creationId xmlns:p14="http://schemas.microsoft.com/office/powerpoint/2010/main" val="263972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403833"/>
          </a:xfrm>
        </p:spPr>
        <p:txBody>
          <a:bodyPr>
            <a:normAutofit/>
          </a:bodyPr>
          <a:lstStyle/>
          <a:p>
            <a:r>
              <a:rPr lang="en-US" sz="2200" dirty="0" smtClean="0">
                <a:latin typeface="+mn-lt"/>
                <a:ea typeface="+mn-ea"/>
                <a:cs typeface="+mn-cs"/>
              </a:rPr>
              <a:t>Na switch S2 </a:t>
            </a:r>
            <a:r>
              <a:rPr lang="en-US" sz="2200" dirty="0" err="1" smtClean="0">
                <a:latin typeface="+mn-lt"/>
                <a:ea typeface="+mn-ea"/>
                <a:cs typeface="+mn-cs"/>
              </a:rPr>
              <a:t>ostao</a:t>
            </a:r>
            <a:r>
              <a:rPr lang="en-US" sz="2200" dirty="0" smtClean="0">
                <a:latin typeface="+mn-lt"/>
                <a:ea typeface="+mn-ea"/>
                <a:cs typeface="+mn-cs"/>
              </a:rPr>
              <a:t> </a:t>
            </a:r>
            <a:r>
              <a:rPr lang="en-US" sz="2200" dirty="0" err="1" smtClean="0">
                <a:latin typeface="+mn-lt"/>
                <a:ea typeface="+mn-ea"/>
                <a:cs typeface="+mn-cs"/>
              </a:rPr>
              <a:t>nam</a:t>
            </a:r>
            <a:r>
              <a:rPr lang="en-US" sz="2200" dirty="0" smtClean="0">
                <a:latin typeface="+mn-lt"/>
                <a:ea typeface="+mn-ea"/>
                <a:cs typeface="+mn-cs"/>
              </a:rPr>
              <a:t> je </a:t>
            </a:r>
            <a:r>
              <a:rPr lang="en-US" sz="2200" dirty="0" err="1" smtClean="0">
                <a:latin typeface="+mn-lt"/>
                <a:ea typeface="+mn-ea"/>
                <a:cs typeface="+mn-cs"/>
              </a:rPr>
              <a:t>jos</a:t>
            </a:r>
            <a:r>
              <a:rPr lang="en-US" sz="2200" dirty="0" smtClean="0">
                <a:latin typeface="+mn-lt"/>
                <a:ea typeface="+mn-ea"/>
                <a:cs typeface="+mn-cs"/>
              </a:rPr>
              <a:t> port G1/1. Da bi </a:t>
            </a:r>
            <a:r>
              <a:rPr lang="en-US" sz="2200" dirty="0" err="1" smtClean="0">
                <a:latin typeface="+mn-lt"/>
                <a:ea typeface="+mn-ea"/>
                <a:cs typeface="+mn-cs"/>
              </a:rPr>
              <a:t>smo</a:t>
            </a:r>
            <a:r>
              <a:rPr lang="en-US" sz="2200" dirty="0" smtClean="0">
                <a:latin typeface="+mn-lt"/>
                <a:ea typeface="+mn-ea"/>
                <a:cs typeface="+mn-cs"/>
              </a:rPr>
              <a:t> </a:t>
            </a:r>
            <a:r>
              <a:rPr lang="en-US" sz="2200" dirty="0" err="1" smtClean="0">
                <a:latin typeface="+mn-lt"/>
                <a:ea typeface="+mn-ea"/>
                <a:cs typeface="+mn-cs"/>
              </a:rPr>
              <a:t>odredili</a:t>
            </a:r>
            <a:r>
              <a:rPr lang="en-US" sz="2200" dirty="0" smtClean="0">
                <a:latin typeface="+mn-lt"/>
                <a:ea typeface="+mn-ea"/>
                <a:cs typeface="+mn-cs"/>
              </a:rPr>
              <a:t> da li je designated </a:t>
            </a:r>
            <a:r>
              <a:rPr lang="en-US" sz="2200" dirty="0" err="1" smtClean="0">
                <a:latin typeface="+mn-lt"/>
                <a:ea typeface="+mn-ea"/>
                <a:cs typeface="+mn-cs"/>
              </a:rPr>
              <a:t>ili</a:t>
            </a:r>
            <a:r>
              <a:rPr lang="en-US" sz="2200" dirty="0" smtClean="0">
                <a:latin typeface="+mn-lt"/>
                <a:ea typeface="+mn-ea"/>
                <a:cs typeface="+mn-cs"/>
              </a:rPr>
              <a:t> blocked, </a:t>
            </a:r>
            <a:r>
              <a:rPr lang="en-US" sz="2200" dirty="0" err="1" smtClean="0">
                <a:latin typeface="+mn-lt"/>
                <a:ea typeface="+mn-ea"/>
                <a:cs typeface="+mn-cs"/>
              </a:rPr>
              <a:t>posmatramo</a:t>
            </a:r>
            <a:r>
              <a:rPr lang="en-US" sz="2200" dirty="0" smtClean="0">
                <a:latin typeface="+mn-lt"/>
                <a:ea typeface="+mn-ea"/>
                <a:cs typeface="+mn-cs"/>
              </a:rPr>
              <a:t> switch S6. </a:t>
            </a:r>
            <a:r>
              <a:rPr lang="en-US" sz="2200" dirty="0" err="1" smtClean="0">
                <a:latin typeface="+mn-lt"/>
                <a:ea typeface="+mn-ea"/>
                <a:cs typeface="+mn-cs"/>
              </a:rPr>
              <a:t>Kako</a:t>
            </a:r>
            <a:r>
              <a:rPr lang="en-US" sz="2200" dirty="0" smtClean="0">
                <a:latin typeface="+mn-lt"/>
                <a:ea typeface="+mn-ea"/>
                <a:cs typeface="+mn-cs"/>
              </a:rPr>
              <a:t> je </a:t>
            </a:r>
            <a:r>
              <a:rPr lang="en-US" sz="2200" dirty="0" err="1" smtClean="0">
                <a:latin typeface="+mn-lt"/>
                <a:ea typeface="+mn-ea"/>
                <a:cs typeface="+mn-cs"/>
              </a:rPr>
              <a:t>udaljenost</a:t>
            </a:r>
            <a:r>
              <a:rPr lang="en-US" sz="2200" dirty="0" smtClean="0">
                <a:latin typeface="+mn-lt"/>
                <a:ea typeface="+mn-ea"/>
                <a:cs typeface="+mn-cs"/>
              </a:rPr>
              <a:t> ova </a:t>
            </a:r>
            <a:r>
              <a:rPr lang="en-US" sz="2200" dirty="0" err="1" smtClean="0">
                <a:latin typeface="+mn-lt"/>
                <a:ea typeface="+mn-ea"/>
                <a:cs typeface="+mn-cs"/>
              </a:rPr>
              <a:t>oba</a:t>
            </a:r>
            <a:r>
              <a:rPr lang="en-US" sz="2200" dirty="0" smtClean="0">
                <a:latin typeface="+mn-lt"/>
                <a:ea typeface="+mn-ea"/>
                <a:cs typeface="+mn-cs"/>
              </a:rPr>
              <a:t> </a:t>
            </a:r>
            <a:r>
              <a:rPr lang="en-US" sz="2200" dirty="0" err="1" smtClean="0">
                <a:latin typeface="+mn-lt"/>
                <a:ea typeface="+mn-ea"/>
                <a:cs typeface="+mn-cs"/>
              </a:rPr>
              <a:t>switcha</a:t>
            </a:r>
            <a:r>
              <a:rPr lang="en-US" sz="2200" dirty="0" smtClean="0">
                <a:latin typeface="+mn-lt"/>
                <a:ea typeface="+mn-ea"/>
                <a:cs typeface="+mn-cs"/>
              </a:rPr>
              <a:t> do </a:t>
            </a:r>
            <a:r>
              <a:rPr lang="en-US" sz="2200" dirty="0" err="1" smtClean="0">
                <a:latin typeface="+mn-lt"/>
                <a:ea typeface="+mn-ea"/>
                <a:cs typeface="+mn-cs"/>
              </a:rPr>
              <a:t>roota</a:t>
            </a:r>
            <a:r>
              <a:rPr lang="en-US" sz="2200" dirty="0" smtClean="0">
                <a:latin typeface="+mn-lt"/>
                <a:ea typeface="+mn-ea"/>
                <a:cs typeface="+mn-cs"/>
              </a:rPr>
              <a:t> 4, </a:t>
            </a:r>
            <a:r>
              <a:rPr lang="en-US" sz="2200" dirty="0" err="1" smtClean="0">
                <a:latin typeface="+mn-lt"/>
                <a:ea typeface="+mn-ea"/>
                <a:cs typeface="+mn-cs"/>
              </a:rPr>
              <a:t>neophodno</a:t>
            </a:r>
            <a:r>
              <a:rPr lang="en-US" sz="2200" dirty="0" smtClean="0">
                <a:latin typeface="+mn-lt"/>
                <a:ea typeface="+mn-ea"/>
                <a:cs typeface="+mn-cs"/>
              </a:rPr>
              <a:t> je da </a:t>
            </a:r>
            <a:r>
              <a:rPr lang="en-US" sz="2200" dirty="0" err="1" smtClean="0">
                <a:latin typeface="+mn-lt"/>
                <a:ea typeface="+mn-ea"/>
                <a:cs typeface="+mn-cs"/>
              </a:rPr>
              <a:t>poredimo</a:t>
            </a:r>
            <a:r>
              <a:rPr lang="en-US" sz="2200" dirty="0" smtClean="0">
                <a:latin typeface="+mn-lt"/>
                <a:ea typeface="+mn-ea"/>
                <a:cs typeface="+mn-cs"/>
              </a:rPr>
              <a:t> priority. S6 </a:t>
            </a:r>
            <a:r>
              <a:rPr lang="en-US" sz="2200" dirty="0" err="1" smtClean="0">
                <a:latin typeface="+mn-lt"/>
                <a:ea typeface="+mn-ea"/>
                <a:cs typeface="+mn-cs"/>
              </a:rPr>
              <a:t>ima</a:t>
            </a:r>
            <a:r>
              <a:rPr lang="en-US" sz="2200" dirty="0" smtClean="0">
                <a:latin typeface="+mn-lt"/>
                <a:ea typeface="+mn-ea"/>
                <a:cs typeface="+mn-cs"/>
              </a:rPr>
              <a:t> </a:t>
            </a:r>
            <a:r>
              <a:rPr lang="en-US" sz="2200" dirty="0" err="1" smtClean="0">
                <a:latin typeface="+mn-lt"/>
                <a:ea typeface="+mn-ea"/>
                <a:cs typeface="+mn-cs"/>
              </a:rPr>
              <a:t>manji</a:t>
            </a:r>
            <a:r>
              <a:rPr lang="en-US" sz="2200" dirty="0" smtClean="0">
                <a:latin typeface="+mn-lt"/>
                <a:ea typeface="+mn-ea"/>
                <a:cs typeface="+mn-cs"/>
              </a:rPr>
              <a:t> priority, pa je G1/1 </a:t>
            </a:r>
            <a:r>
              <a:rPr lang="en-US" sz="2200" dirty="0" err="1" smtClean="0">
                <a:latin typeface="+mn-lt"/>
                <a:ea typeface="+mn-ea"/>
                <a:cs typeface="+mn-cs"/>
              </a:rPr>
              <a:t>na</a:t>
            </a:r>
            <a:r>
              <a:rPr lang="en-US" sz="2200" dirty="0" smtClean="0">
                <a:latin typeface="+mn-lt"/>
                <a:ea typeface="+mn-ea"/>
                <a:cs typeface="+mn-cs"/>
              </a:rPr>
              <a:t> S2 blocked, a G1/2 </a:t>
            </a:r>
            <a:r>
              <a:rPr lang="en-US" sz="2200" dirty="0" err="1" smtClean="0">
                <a:latin typeface="+mn-lt"/>
                <a:ea typeface="+mn-ea"/>
                <a:cs typeface="+mn-cs"/>
              </a:rPr>
              <a:t>na</a:t>
            </a:r>
            <a:r>
              <a:rPr lang="en-US" sz="2200" dirty="0" smtClean="0">
                <a:latin typeface="+mn-lt"/>
                <a:ea typeface="+mn-ea"/>
                <a:cs typeface="+mn-cs"/>
              </a:rPr>
              <a:t> S6 designated.</a:t>
            </a:r>
            <a:endParaRPr lang="en-US" sz="2200" dirty="0">
              <a:latin typeface="+mn-lt"/>
              <a:ea typeface="+mn-ea"/>
              <a:cs typeface="+mn-cs"/>
            </a:endParaRPr>
          </a:p>
        </p:txBody>
      </p:sp>
      <p:pic>
        <p:nvPicPr>
          <p:cNvPr id="7" name="Picture 6"/>
          <p:cNvPicPr>
            <a:picLocks noChangeAspect="1"/>
          </p:cNvPicPr>
          <p:nvPr/>
        </p:nvPicPr>
        <p:blipFill>
          <a:blip r:embed="rId2"/>
          <a:stretch>
            <a:fillRect/>
          </a:stretch>
        </p:blipFill>
        <p:spPr>
          <a:xfrm>
            <a:off x="1609859" y="3048625"/>
            <a:ext cx="9581325" cy="2760722"/>
          </a:xfrm>
          <a:prstGeom prst="rect">
            <a:avLst/>
          </a:prstGeom>
        </p:spPr>
      </p:pic>
    </p:spTree>
    <p:extLst>
      <p:ext uri="{BB962C8B-B14F-4D97-AF65-F5344CB8AC3E}">
        <p14:creationId xmlns:p14="http://schemas.microsoft.com/office/powerpoint/2010/main" val="227987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err="1">
                <a:latin typeface="+mn-lt"/>
                <a:ea typeface="+mn-ea"/>
                <a:cs typeface="+mn-cs"/>
              </a:rPr>
              <a:t>Primecujemo</a:t>
            </a:r>
            <a:r>
              <a:rPr lang="en-US" sz="2200" dirty="0">
                <a:latin typeface="+mn-lt"/>
                <a:ea typeface="+mn-ea"/>
                <a:cs typeface="+mn-cs"/>
              </a:rPr>
              <a:t> da </a:t>
            </a:r>
            <a:r>
              <a:rPr lang="en-US" sz="2200" dirty="0" err="1">
                <a:latin typeface="+mn-lt"/>
                <a:ea typeface="+mn-ea"/>
                <a:cs typeface="+mn-cs"/>
              </a:rPr>
              <a:t>su</a:t>
            </a:r>
            <a:r>
              <a:rPr lang="en-US" sz="2200" dirty="0">
                <a:latin typeface="+mn-lt"/>
                <a:ea typeface="+mn-ea"/>
                <a:cs typeface="+mn-cs"/>
              </a:rPr>
              <a:t> </a:t>
            </a:r>
            <a:r>
              <a:rPr lang="en-US" sz="2200" dirty="0" err="1">
                <a:latin typeface="+mn-lt"/>
                <a:ea typeface="+mn-ea"/>
                <a:cs typeface="+mn-cs"/>
              </a:rPr>
              <a:t>svi</a:t>
            </a:r>
            <a:r>
              <a:rPr lang="en-US" sz="2200" dirty="0">
                <a:latin typeface="+mn-lt"/>
                <a:ea typeface="+mn-ea"/>
                <a:cs typeface="+mn-cs"/>
              </a:rPr>
              <a:t> </a:t>
            </a:r>
            <a:r>
              <a:rPr lang="en-US" sz="2200" dirty="0" err="1">
                <a:latin typeface="+mn-lt"/>
                <a:ea typeface="+mn-ea"/>
                <a:cs typeface="+mn-cs"/>
              </a:rPr>
              <a:t>portovi</a:t>
            </a:r>
            <a:r>
              <a:rPr lang="en-US" sz="2200" dirty="0">
                <a:latin typeface="+mn-lt"/>
                <a:ea typeface="+mn-ea"/>
                <a:cs typeface="+mn-cs"/>
              </a:rPr>
              <a:t> </a:t>
            </a:r>
            <a:r>
              <a:rPr lang="en-US" sz="2200" dirty="0" err="1">
                <a:latin typeface="+mn-lt"/>
                <a:ea typeface="+mn-ea"/>
                <a:cs typeface="+mn-cs"/>
              </a:rPr>
              <a:t>na</a:t>
            </a:r>
            <a:r>
              <a:rPr lang="en-US" sz="2200" dirty="0">
                <a:latin typeface="+mn-lt"/>
                <a:ea typeface="+mn-ea"/>
                <a:cs typeface="+mn-cs"/>
              </a:rPr>
              <a:t> S2 </a:t>
            </a:r>
            <a:r>
              <a:rPr lang="en-US" sz="2200" dirty="0" err="1">
                <a:latin typeface="+mn-lt"/>
                <a:ea typeface="+mn-ea"/>
                <a:cs typeface="+mn-cs"/>
              </a:rPr>
              <a:t>odredjeni</a:t>
            </a:r>
            <a:r>
              <a:rPr lang="en-US" sz="2200" dirty="0">
                <a:latin typeface="+mn-lt"/>
                <a:ea typeface="+mn-ea"/>
                <a:cs typeface="+mn-cs"/>
              </a:rPr>
              <a:t> I </a:t>
            </a:r>
            <a:r>
              <a:rPr lang="en-US" sz="2200" dirty="0" err="1">
                <a:latin typeface="+mn-lt"/>
                <a:ea typeface="+mn-ea"/>
                <a:cs typeface="+mn-cs"/>
              </a:rPr>
              <a:t>prelazimo</a:t>
            </a:r>
            <a:r>
              <a:rPr lang="en-US" sz="2200" dirty="0">
                <a:latin typeface="+mn-lt"/>
                <a:ea typeface="+mn-ea"/>
                <a:cs typeface="+mn-cs"/>
              </a:rPr>
              <a:t> </a:t>
            </a:r>
            <a:r>
              <a:rPr lang="en-US" sz="2200" dirty="0" err="1" smtClean="0">
                <a:latin typeface="+mn-lt"/>
                <a:ea typeface="+mn-ea"/>
                <a:cs typeface="+mn-cs"/>
              </a:rPr>
              <a:t>na</a:t>
            </a:r>
            <a:r>
              <a:rPr lang="en-US" sz="2200" dirty="0" smtClean="0">
                <a:latin typeface="+mn-lt"/>
                <a:ea typeface="+mn-ea"/>
                <a:cs typeface="+mn-cs"/>
              </a:rPr>
              <a:t> </a:t>
            </a:r>
            <a:r>
              <a:rPr lang="en-US" sz="2200" dirty="0" err="1" smtClean="0">
                <a:latin typeface="+mn-lt"/>
                <a:ea typeface="+mn-ea"/>
                <a:cs typeface="+mn-cs"/>
              </a:rPr>
              <a:t>odredjivanje</a:t>
            </a:r>
            <a:r>
              <a:rPr lang="en-US" sz="2200" dirty="0" smtClean="0">
                <a:latin typeface="+mn-lt"/>
                <a:ea typeface="+mn-ea"/>
                <a:cs typeface="+mn-cs"/>
              </a:rPr>
              <a:t> </a:t>
            </a:r>
            <a:r>
              <a:rPr lang="en-US" sz="2200" dirty="0" err="1">
                <a:latin typeface="+mn-lt"/>
                <a:ea typeface="+mn-ea"/>
                <a:cs typeface="+mn-cs"/>
              </a:rPr>
              <a:t>portova</a:t>
            </a:r>
            <a:r>
              <a:rPr lang="en-US" sz="2200" dirty="0">
                <a:latin typeface="+mn-lt"/>
                <a:ea typeface="+mn-ea"/>
                <a:cs typeface="+mn-cs"/>
              </a:rPr>
              <a:t> </a:t>
            </a:r>
            <a:r>
              <a:rPr lang="en-US" sz="2200" dirty="0" err="1" smtClean="0">
                <a:latin typeface="+mn-lt"/>
                <a:ea typeface="+mn-ea"/>
                <a:cs typeface="+mn-cs"/>
              </a:rPr>
              <a:t>na</a:t>
            </a:r>
            <a:r>
              <a:rPr lang="en-US" sz="2200" dirty="0" smtClean="0">
                <a:latin typeface="+mn-lt"/>
                <a:ea typeface="+mn-ea"/>
                <a:cs typeface="+mn-cs"/>
              </a:rPr>
              <a:t> S4</a:t>
            </a:r>
            <a:r>
              <a:rPr lang="en-US" sz="2200" dirty="0">
                <a:latin typeface="+mn-lt"/>
                <a:ea typeface="+mn-ea"/>
                <a:cs typeface="+mn-cs"/>
              </a:rPr>
              <a:t>.</a:t>
            </a:r>
          </a:p>
        </p:txBody>
      </p:sp>
      <p:pic>
        <p:nvPicPr>
          <p:cNvPr id="4" name="Content Placeholder 3"/>
          <p:cNvPicPr>
            <a:picLocks noGrp="1" noChangeAspect="1"/>
          </p:cNvPicPr>
          <p:nvPr>
            <p:ph idx="1"/>
          </p:nvPr>
        </p:nvPicPr>
        <p:blipFill>
          <a:blip r:embed="rId2"/>
          <a:stretch>
            <a:fillRect/>
          </a:stretch>
        </p:blipFill>
        <p:spPr>
          <a:xfrm>
            <a:off x="2211100" y="2262866"/>
            <a:ext cx="7769800" cy="2137004"/>
          </a:xfrm>
          <a:prstGeom prst="rect">
            <a:avLst/>
          </a:prstGeom>
        </p:spPr>
      </p:pic>
    </p:spTree>
    <p:extLst>
      <p:ext uri="{BB962C8B-B14F-4D97-AF65-F5344CB8AC3E}">
        <p14:creationId xmlns:p14="http://schemas.microsoft.com/office/powerpoint/2010/main" val="3215722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err="1" smtClean="0">
                <a:latin typeface="+mn-lt"/>
                <a:ea typeface="+mn-ea"/>
                <a:cs typeface="+mn-cs"/>
              </a:rPr>
              <a:t>Medjutim</a:t>
            </a:r>
            <a:r>
              <a:rPr lang="en-US" sz="2200" dirty="0" smtClean="0">
                <a:latin typeface="+mn-lt"/>
                <a:ea typeface="+mn-ea"/>
                <a:cs typeface="+mn-cs"/>
              </a:rPr>
              <a:t> </a:t>
            </a:r>
            <a:r>
              <a:rPr lang="en-US" sz="2200" dirty="0" err="1">
                <a:latin typeface="+mn-lt"/>
                <a:ea typeface="+mn-ea"/>
                <a:cs typeface="+mn-cs"/>
              </a:rPr>
              <a:t>vidimo</a:t>
            </a:r>
            <a:r>
              <a:rPr lang="en-US" sz="2200" dirty="0">
                <a:latin typeface="+mn-lt"/>
                <a:ea typeface="+mn-ea"/>
                <a:cs typeface="+mn-cs"/>
              </a:rPr>
              <a:t> da </a:t>
            </a:r>
            <a:r>
              <a:rPr lang="en-US" sz="2200" dirty="0" err="1">
                <a:latin typeface="+mn-lt"/>
                <a:ea typeface="+mn-ea"/>
                <a:cs typeface="+mn-cs"/>
              </a:rPr>
              <a:t>su</a:t>
            </a:r>
            <a:r>
              <a:rPr lang="en-US" sz="2200" dirty="0">
                <a:latin typeface="+mn-lt"/>
                <a:ea typeface="+mn-ea"/>
                <a:cs typeface="+mn-cs"/>
              </a:rPr>
              <a:t> </a:t>
            </a:r>
            <a:r>
              <a:rPr lang="en-US" sz="2200" dirty="0" err="1">
                <a:latin typeface="+mn-lt"/>
                <a:ea typeface="+mn-ea"/>
                <a:cs typeface="+mn-cs"/>
              </a:rPr>
              <a:t>svi</a:t>
            </a:r>
            <a:r>
              <a:rPr lang="en-US" sz="2200" dirty="0">
                <a:latin typeface="+mn-lt"/>
                <a:ea typeface="+mn-ea"/>
                <a:cs typeface="+mn-cs"/>
              </a:rPr>
              <a:t> </a:t>
            </a:r>
            <a:r>
              <a:rPr lang="en-US" sz="2200" dirty="0" err="1">
                <a:latin typeface="+mn-lt"/>
                <a:ea typeface="+mn-ea"/>
                <a:cs typeface="+mn-cs"/>
              </a:rPr>
              <a:t>portovi</a:t>
            </a:r>
            <a:r>
              <a:rPr lang="en-US" sz="2200" dirty="0">
                <a:latin typeface="+mn-lt"/>
                <a:ea typeface="+mn-ea"/>
                <a:cs typeface="+mn-cs"/>
              </a:rPr>
              <a:t> </a:t>
            </a:r>
            <a:r>
              <a:rPr lang="en-US" sz="2200" dirty="0" err="1">
                <a:latin typeface="+mn-lt"/>
                <a:ea typeface="+mn-ea"/>
                <a:cs typeface="+mn-cs"/>
              </a:rPr>
              <a:t>na</a:t>
            </a:r>
            <a:r>
              <a:rPr lang="en-US" sz="2200" dirty="0">
                <a:latin typeface="+mn-lt"/>
                <a:ea typeface="+mn-ea"/>
                <a:cs typeface="+mn-cs"/>
              </a:rPr>
              <a:t> S4 </a:t>
            </a:r>
            <a:r>
              <a:rPr lang="en-US" sz="2200" dirty="0" err="1">
                <a:latin typeface="+mn-lt"/>
                <a:ea typeface="+mn-ea"/>
                <a:cs typeface="+mn-cs"/>
              </a:rPr>
              <a:t>vec</a:t>
            </a:r>
            <a:r>
              <a:rPr lang="en-US" sz="2200" dirty="0">
                <a:latin typeface="+mn-lt"/>
                <a:ea typeface="+mn-ea"/>
                <a:cs typeface="+mn-cs"/>
              </a:rPr>
              <a:t> </a:t>
            </a:r>
            <a:r>
              <a:rPr lang="en-US" sz="2200" dirty="0" err="1">
                <a:latin typeface="+mn-lt"/>
                <a:ea typeface="+mn-ea"/>
                <a:cs typeface="+mn-cs"/>
              </a:rPr>
              <a:t>odredjenji</a:t>
            </a:r>
            <a:r>
              <a:rPr lang="en-US" sz="2200" dirty="0">
                <a:latin typeface="+mn-lt"/>
                <a:ea typeface="+mn-ea"/>
                <a:cs typeface="+mn-cs"/>
              </a:rPr>
              <a:t>, pa </a:t>
            </a:r>
            <a:r>
              <a:rPr lang="en-US" sz="2200" dirty="0" err="1">
                <a:latin typeface="+mn-lt"/>
                <a:ea typeface="+mn-ea"/>
                <a:cs typeface="+mn-cs"/>
              </a:rPr>
              <a:t>prelazimo</a:t>
            </a:r>
            <a:r>
              <a:rPr lang="en-US" sz="2200" dirty="0">
                <a:latin typeface="+mn-lt"/>
                <a:ea typeface="+mn-ea"/>
                <a:cs typeface="+mn-cs"/>
              </a:rPr>
              <a:t> </a:t>
            </a:r>
            <a:r>
              <a:rPr lang="en-US" sz="2200" dirty="0" err="1">
                <a:latin typeface="+mn-lt"/>
                <a:ea typeface="+mn-ea"/>
                <a:cs typeface="+mn-cs"/>
              </a:rPr>
              <a:t>na</a:t>
            </a:r>
            <a:r>
              <a:rPr lang="en-US" sz="2200" dirty="0">
                <a:latin typeface="+mn-lt"/>
                <a:ea typeface="+mn-ea"/>
                <a:cs typeface="+mn-cs"/>
              </a:rPr>
              <a:t> switch S5.</a:t>
            </a:r>
          </a:p>
        </p:txBody>
      </p:sp>
      <p:sp>
        <p:nvSpPr>
          <p:cNvPr id="7" name="Content Placeholder 6"/>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1789372" y="2528762"/>
            <a:ext cx="8613255" cy="2455362"/>
          </a:xfrm>
          <a:prstGeom prst="rect">
            <a:avLst/>
          </a:prstGeom>
        </p:spPr>
      </p:pic>
    </p:spTree>
    <p:extLst>
      <p:ext uri="{BB962C8B-B14F-4D97-AF65-F5344CB8AC3E}">
        <p14:creationId xmlns:p14="http://schemas.microsoft.com/office/powerpoint/2010/main" val="273823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latin typeface="+mn-lt"/>
                <a:ea typeface="+mn-ea"/>
                <a:cs typeface="+mn-cs"/>
              </a:rPr>
              <a:t>Na switch S5 </a:t>
            </a:r>
            <a:r>
              <a:rPr lang="en-US" sz="2200" dirty="0" err="1" smtClean="0">
                <a:latin typeface="+mn-lt"/>
                <a:ea typeface="+mn-ea"/>
                <a:cs typeface="+mn-cs"/>
              </a:rPr>
              <a:t>potrebno</a:t>
            </a:r>
            <a:r>
              <a:rPr lang="en-US" sz="2200" dirty="0" smtClean="0">
                <a:latin typeface="+mn-lt"/>
                <a:ea typeface="+mn-ea"/>
                <a:cs typeface="+mn-cs"/>
              </a:rPr>
              <a:t> je </a:t>
            </a:r>
            <a:r>
              <a:rPr lang="en-US" sz="2200" dirty="0" err="1" smtClean="0">
                <a:latin typeface="+mn-lt"/>
                <a:ea typeface="+mn-ea"/>
                <a:cs typeface="+mn-cs"/>
              </a:rPr>
              <a:t>jos</a:t>
            </a:r>
            <a:r>
              <a:rPr lang="en-US" sz="2200" dirty="0" smtClean="0">
                <a:latin typeface="+mn-lt"/>
                <a:ea typeface="+mn-ea"/>
                <a:cs typeface="+mn-cs"/>
              </a:rPr>
              <a:t> </a:t>
            </a:r>
            <a:r>
              <a:rPr lang="en-US" sz="2200" dirty="0" err="1" smtClean="0">
                <a:latin typeface="+mn-lt"/>
                <a:ea typeface="+mn-ea"/>
                <a:cs typeface="+mn-cs"/>
              </a:rPr>
              <a:t>odrediti</a:t>
            </a:r>
            <a:r>
              <a:rPr lang="en-US" sz="2200" dirty="0" smtClean="0">
                <a:latin typeface="+mn-lt"/>
                <a:ea typeface="+mn-ea"/>
                <a:cs typeface="+mn-cs"/>
              </a:rPr>
              <a:t> port F0/3. </a:t>
            </a:r>
            <a:r>
              <a:rPr lang="en-US" sz="2200" dirty="0" err="1" smtClean="0">
                <a:latin typeface="+mn-lt"/>
                <a:ea typeface="+mn-ea"/>
                <a:cs typeface="+mn-cs"/>
              </a:rPr>
              <a:t>Cena</a:t>
            </a:r>
            <a:r>
              <a:rPr lang="en-US" sz="2200" dirty="0" smtClean="0">
                <a:latin typeface="+mn-lt"/>
                <a:ea typeface="+mn-ea"/>
                <a:cs typeface="+mn-cs"/>
              </a:rPr>
              <a:t> od S5 do root </a:t>
            </a:r>
            <a:r>
              <a:rPr lang="en-US" sz="2200" dirty="0" err="1" smtClean="0">
                <a:latin typeface="+mn-lt"/>
                <a:ea typeface="+mn-ea"/>
                <a:cs typeface="+mn-cs"/>
              </a:rPr>
              <a:t>switcha</a:t>
            </a:r>
            <a:r>
              <a:rPr lang="en-US" sz="2200" dirty="0" smtClean="0">
                <a:latin typeface="+mn-lt"/>
                <a:ea typeface="+mn-ea"/>
                <a:cs typeface="+mn-cs"/>
              </a:rPr>
              <a:t> je 19, a </a:t>
            </a:r>
            <a:r>
              <a:rPr lang="en-US" sz="2200" dirty="0" err="1" smtClean="0">
                <a:latin typeface="+mn-lt"/>
                <a:ea typeface="+mn-ea"/>
                <a:cs typeface="+mn-cs"/>
              </a:rPr>
              <a:t>cena</a:t>
            </a:r>
            <a:r>
              <a:rPr lang="en-US" sz="2200" dirty="0" smtClean="0">
                <a:latin typeface="+mn-lt"/>
                <a:ea typeface="+mn-ea"/>
                <a:cs typeface="+mn-cs"/>
              </a:rPr>
              <a:t> od S6 je 4. </a:t>
            </a:r>
            <a:r>
              <a:rPr lang="en-US" sz="2200" dirty="0" err="1" smtClean="0">
                <a:latin typeface="+mn-lt"/>
                <a:ea typeface="+mn-ea"/>
                <a:cs typeface="+mn-cs"/>
              </a:rPr>
              <a:t>Zakljucujemo</a:t>
            </a:r>
            <a:r>
              <a:rPr lang="en-US" sz="2200" dirty="0" smtClean="0">
                <a:latin typeface="+mn-lt"/>
                <a:ea typeface="+mn-ea"/>
                <a:cs typeface="+mn-cs"/>
              </a:rPr>
              <a:t> da je F0/3 </a:t>
            </a:r>
            <a:r>
              <a:rPr lang="en-US" sz="2200" dirty="0" err="1" smtClean="0">
                <a:latin typeface="+mn-lt"/>
                <a:ea typeface="+mn-ea"/>
                <a:cs typeface="+mn-cs"/>
              </a:rPr>
              <a:t>na</a:t>
            </a:r>
            <a:r>
              <a:rPr lang="en-US" sz="2200" dirty="0" smtClean="0">
                <a:latin typeface="+mn-lt"/>
                <a:ea typeface="+mn-ea"/>
                <a:cs typeface="+mn-cs"/>
              </a:rPr>
              <a:t> S5 blocked, a F0/1 </a:t>
            </a:r>
            <a:r>
              <a:rPr lang="en-US" sz="2200" dirty="0" err="1" smtClean="0">
                <a:latin typeface="+mn-lt"/>
                <a:ea typeface="+mn-ea"/>
                <a:cs typeface="+mn-cs"/>
              </a:rPr>
              <a:t>na</a:t>
            </a:r>
            <a:r>
              <a:rPr lang="en-US" sz="2200" dirty="0" smtClean="0">
                <a:latin typeface="+mn-lt"/>
                <a:ea typeface="+mn-ea"/>
                <a:cs typeface="+mn-cs"/>
              </a:rPr>
              <a:t> S6 designated.</a:t>
            </a:r>
            <a:endParaRPr lang="en-US" sz="2200" dirty="0">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1624760" y="2232345"/>
            <a:ext cx="8942479" cy="2442686"/>
          </a:xfrm>
          <a:prstGeom prst="rect">
            <a:avLst/>
          </a:prstGeom>
        </p:spPr>
      </p:pic>
    </p:spTree>
    <p:extLst>
      <p:ext uri="{BB962C8B-B14F-4D97-AF65-F5344CB8AC3E}">
        <p14:creationId xmlns:p14="http://schemas.microsoft.com/office/powerpoint/2010/main" val="1095101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latin typeface="+mn-lt"/>
                <a:ea typeface="+mn-ea"/>
                <a:cs typeface="+mn-cs"/>
              </a:rPr>
              <a:t>Na switch S5 </a:t>
            </a:r>
            <a:r>
              <a:rPr lang="en-US" sz="2200" dirty="0" err="1" smtClean="0">
                <a:latin typeface="+mn-lt"/>
                <a:ea typeface="+mn-ea"/>
                <a:cs typeface="+mn-cs"/>
              </a:rPr>
              <a:t>nema</a:t>
            </a:r>
            <a:r>
              <a:rPr lang="en-US" sz="2200" dirty="0" smtClean="0">
                <a:latin typeface="+mn-lt"/>
                <a:ea typeface="+mn-ea"/>
                <a:cs typeface="+mn-cs"/>
              </a:rPr>
              <a:t> vise </a:t>
            </a:r>
            <a:r>
              <a:rPr lang="en-US" sz="2200" dirty="0" err="1" smtClean="0">
                <a:latin typeface="+mn-lt"/>
                <a:ea typeface="+mn-ea"/>
                <a:cs typeface="+mn-cs"/>
              </a:rPr>
              <a:t>portova</a:t>
            </a:r>
            <a:r>
              <a:rPr lang="en-US" sz="2200" dirty="0" smtClean="0">
                <a:latin typeface="+mn-lt"/>
                <a:ea typeface="+mn-ea"/>
                <a:cs typeface="+mn-cs"/>
              </a:rPr>
              <a:t> </a:t>
            </a:r>
            <a:r>
              <a:rPr lang="en-US" sz="2200" dirty="0" err="1" smtClean="0">
                <a:latin typeface="+mn-lt"/>
                <a:ea typeface="+mn-ea"/>
                <a:cs typeface="+mn-cs"/>
              </a:rPr>
              <a:t>koje</a:t>
            </a:r>
            <a:r>
              <a:rPr lang="en-US" sz="2200" dirty="0" smtClean="0">
                <a:latin typeface="+mn-lt"/>
                <a:ea typeface="+mn-ea"/>
                <a:cs typeface="+mn-cs"/>
              </a:rPr>
              <a:t> je </a:t>
            </a:r>
            <a:r>
              <a:rPr lang="en-US" sz="2200" dirty="0" err="1" smtClean="0">
                <a:latin typeface="+mn-lt"/>
                <a:ea typeface="+mn-ea"/>
                <a:cs typeface="+mn-cs"/>
              </a:rPr>
              <a:t>potrebno</a:t>
            </a:r>
            <a:r>
              <a:rPr lang="en-US" sz="2200" dirty="0" smtClean="0">
                <a:latin typeface="+mn-lt"/>
                <a:ea typeface="+mn-ea"/>
                <a:cs typeface="+mn-cs"/>
              </a:rPr>
              <a:t> </a:t>
            </a:r>
            <a:r>
              <a:rPr lang="en-US" sz="2200" dirty="0" err="1" smtClean="0">
                <a:latin typeface="+mn-lt"/>
                <a:ea typeface="+mn-ea"/>
                <a:cs typeface="+mn-cs"/>
              </a:rPr>
              <a:t>odrediti</a:t>
            </a:r>
            <a:r>
              <a:rPr lang="en-US" sz="2200" dirty="0" smtClean="0">
                <a:latin typeface="+mn-lt"/>
                <a:ea typeface="+mn-ea"/>
                <a:cs typeface="+mn-cs"/>
              </a:rPr>
              <a:t>.</a:t>
            </a:r>
            <a:endParaRPr lang="en-US" sz="2200" dirty="0">
              <a:latin typeface="+mn-lt"/>
              <a:ea typeface="+mn-ea"/>
              <a:cs typeface="+mn-cs"/>
            </a:endParaRPr>
          </a:p>
        </p:txBody>
      </p:sp>
      <p:pic>
        <p:nvPicPr>
          <p:cNvPr id="5" name="Content Placeholder 4"/>
          <p:cNvPicPr>
            <a:picLocks noGrp="1" noChangeAspect="1"/>
          </p:cNvPicPr>
          <p:nvPr>
            <p:ph idx="1"/>
          </p:nvPr>
        </p:nvPicPr>
        <p:blipFill>
          <a:blip r:embed="rId2"/>
          <a:stretch>
            <a:fillRect/>
          </a:stretch>
        </p:blipFill>
        <p:spPr>
          <a:xfrm>
            <a:off x="1335664" y="2807594"/>
            <a:ext cx="9520672" cy="2619682"/>
          </a:xfrm>
          <a:prstGeom prst="rect">
            <a:avLst/>
          </a:prstGeom>
        </p:spPr>
      </p:pic>
    </p:spTree>
    <p:extLst>
      <p:ext uri="{BB962C8B-B14F-4D97-AF65-F5344CB8AC3E}">
        <p14:creationId xmlns:p14="http://schemas.microsoft.com/office/powerpoint/2010/main" val="212416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latin typeface="+mn-lt"/>
                <a:ea typeface="+mn-ea"/>
                <a:cs typeface="+mn-cs"/>
              </a:rPr>
              <a:t>Na </a:t>
            </a:r>
            <a:r>
              <a:rPr lang="en-US" sz="2200" dirty="0" err="1" smtClean="0">
                <a:latin typeface="+mn-lt"/>
                <a:ea typeface="+mn-ea"/>
                <a:cs typeface="+mn-cs"/>
              </a:rPr>
              <a:t>switchu</a:t>
            </a:r>
            <a:r>
              <a:rPr lang="en-US" sz="2200" dirty="0" smtClean="0">
                <a:latin typeface="+mn-lt"/>
                <a:ea typeface="+mn-ea"/>
                <a:cs typeface="+mn-cs"/>
              </a:rPr>
              <a:t> S5 </a:t>
            </a:r>
            <a:r>
              <a:rPr lang="en-US" sz="2200" dirty="0" err="1" smtClean="0">
                <a:latin typeface="+mn-lt"/>
                <a:ea typeface="+mn-ea"/>
                <a:cs typeface="+mn-cs"/>
              </a:rPr>
              <a:t>nema</a:t>
            </a:r>
            <a:r>
              <a:rPr lang="en-US" sz="2200" dirty="0" smtClean="0">
                <a:latin typeface="+mn-lt"/>
                <a:ea typeface="+mn-ea"/>
                <a:cs typeface="+mn-cs"/>
              </a:rPr>
              <a:t> vise </a:t>
            </a:r>
            <a:r>
              <a:rPr lang="en-US" sz="2200" dirty="0" err="1" smtClean="0">
                <a:latin typeface="+mn-lt"/>
                <a:ea typeface="+mn-ea"/>
                <a:cs typeface="+mn-cs"/>
              </a:rPr>
              <a:t>portova</a:t>
            </a:r>
            <a:r>
              <a:rPr lang="en-US" sz="2200" dirty="0" smtClean="0">
                <a:latin typeface="+mn-lt"/>
                <a:ea typeface="+mn-ea"/>
                <a:cs typeface="+mn-cs"/>
              </a:rPr>
              <a:t> </a:t>
            </a:r>
            <a:r>
              <a:rPr lang="en-US" sz="2200" dirty="0" err="1" smtClean="0">
                <a:latin typeface="+mn-lt"/>
                <a:ea typeface="+mn-ea"/>
                <a:cs typeface="+mn-cs"/>
              </a:rPr>
              <a:t>koje</a:t>
            </a:r>
            <a:r>
              <a:rPr lang="en-US" sz="2200" dirty="0" smtClean="0">
                <a:latin typeface="+mn-lt"/>
                <a:ea typeface="+mn-ea"/>
                <a:cs typeface="+mn-cs"/>
              </a:rPr>
              <a:t> je </a:t>
            </a:r>
            <a:r>
              <a:rPr lang="en-US" sz="2200" dirty="0" err="1" smtClean="0">
                <a:latin typeface="+mn-lt"/>
                <a:ea typeface="+mn-ea"/>
                <a:cs typeface="+mn-cs"/>
              </a:rPr>
              <a:t>potrebno</a:t>
            </a:r>
            <a:r>
              <a:rPr lang="en-US" sz="2200" dirty="0" smtClean="0">
                <a:latin typeface="+mn-lt"/>
                <a:ea typeface="+mn-ea"/>
                <a:cs typeface="+mn-cs"/>
              </a:rPr>
              <a:t> </a:t>
            </a:r>
            <a:r>
              <a:rPr lang="en-US" sz="2200" dirty="0" err="1" smtClean="0">
                <a:latin typeface="+mn-lt"/>
                <a:ea typeface="+mn-ea"/>
                <a:cs typeface="+mn-cs"/>
              </a:rPr>
              <a:t>odrediti</a:t>
            </a:r>
            <a:r>
              <a:rPr lang="en-US" sz="2200" dirty="0" smtClean="0">
                <a:latin typeface="+mn-lt"/>
                <a:ea typeface="+mn-ea"/>
                <a:cs typeface="+mn-cs"/>
              </a:rPr>
              <a:t>.</a:t>
            </a:r>
            <a:endParaRPr lang="en-US" sz="2200" dirty="0">
              <a:latin typeface="+mn-lt"/>
              <a:ea typeface="+mn-ea"/>
              <a:cs typeface="+mn-cs"/>
            </a:endParaRPr>
          </a:p>
        </p:txBody>
      </p:sp>
      <p:pic>
        <p:nvPicPr>
          <p:cNvPr id="5" name="Content Placeholder 4"/>
          <p:cNvPicPr>
            <a:picLocks noGrp="1" noChangeAspect="1"/>
          </p:cNvPicPr>
          <p:nvPr>
            <p:ph idx="1"/>
          </p:nvPr>
        </p:nvPicPr>
        <p:blipFill>
          <a:blip r:embed="rId2"/>
          <a:stretch>
            <a:fillRect/>
          </a:stretch>
        </p:blipFill>
        <p:spPr>
          <a:xfrm>
            <a:off x="1335664" y="2807594"/>
            <a:ext cx="9520672" cy="2619682"/>
          </a:xfrm>
          <a:prstGeom prst="rect">
            <a:avLst/>
          </a:prstGeom>
        </p:spPr>
      </p:pic>
    </p:spTree>
    <p:extLst>
      <p:ext uri="{BB962C8B-B14F-4D97-AF65-F5344CB8AC3E}">
        <p14:creationId xmlns:p14="http://schemas.microsoft.com/office/powerpoint/2010/main" val="60642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latin typeface="+mn-lt"/>
                <a:ea typeface="+mn-ea"/>
                <a:cs typeface="+mn-cs"/>
              </a:rPr>
              <a:t>Na </a:t>
            </a:r>
            <a:r>
              <a:rPr lang="en-US" sz="2200" dirty="0" err="1" smtClean="0">
                <a:latin typeface="+mn-lt"/>
                <a:ea typeface="+mn-ea"/>
                <a:cs typeface="+mn-cs"/>
              </a:rPr>
              <a:t>switchu</a:t>
            </a:r>
            <a:r>
              <a:rPr lang="en-US" sz="2200" dirty="0" smtClean="0">
                <a:latin typeface="+mn-lt"/>
                <a:ea typeface="+mn-ea"/>
                <a:cs typeface="+mn-cs"/>
              </a:rPr>
              <a:t> S6 </a:t>
            </a:r>
            <a:r>
              <a:rPr lang="en-US" sz="2200" dirty="0" err="1" smtClean="0">
                <a:latin typeface="+mn-lt"/>
                <a:ea typeface="+mn-ea"/>
                <a:cs typeface="+mn-cs"/>
              </a:rPr>
              <a:t>potrebno</a:t>
            </a:r>
            <a:r>
              <a:rPr lang="en-US" sz="2200" dirty="0" smtClean="0">
                <a:latin typeface="+mn-lt"/>
                <a:ea typeface="+mn-ea"/>
                <a:cs typeface="+mn-cs"/>
              </a:rPr>
              <a:t> je </a:t>
            </a:r>
            <a:r>
              <a:rPr lang="en-US" sz="2200" dirty="0" err="1" smtClean="0">
                <a:latin typeface="+mn-lt"/>
                <a:ea typeface="+mn-ea"/>
                <a:cs typeface="+mn-cs"/>
              </a:rPr>
              <a:t>jos</a:t>
            </a:r>
            <a:r>
              <a:rPr lang="en-US" sz="2200" dirty="0" smtClean="0">
                <a:latin typeface="+mn-lt"/>
                <a:ea typeface="+mn-ea"/>
                <a:cs typeface="+mn-cs"/>
              </a:rPr>
              <a:t> </a:t>
            </a:r>
            <a:r>
              <a:rPr lang="en-US" sz="2200" dirty="0" err="1" smtClean="0">
                <a:latin typeface="+mn-lt"/>
                <a:ea typeface="+mn-ea"/>
                <a:cs typeface="+mn-cs"/>
              </a:rPr>
              <a:t>odrediti</a:t>
            </a:r>
            <a:r>
              <a:rPr lang="en-US" sz="2200" dirty="0" smtClean="0">
                <a:latin typeface="+mn-lt"/>
                <a:ea typeface="+mn-ea"/>
                <a:cs typeface="+mn-cs"/>
              </a:rPr>
              <a:t> F0/2. </a:t>
            </a:r>
            <a:r>
              <a:rPr lang="en-US" sz="2200" dirty="0" err="1" smtClean="0">
                <a:latin typeface="+mn-lt"/>
                <a:ea typeface="+mn-ea"/>
                <a:cs typeface="+mn-cs"/>
              </a:rPr>
              <a:t>Udaljenost</a:t>
            </a:r>
            <a:r>
              <a:rPr lang="en-US" sz="2200" dirty="0" smtClean="0">
                <a:latin typeface="+mn-lt"/>
                <a:ea typeface="+mn-ea"/>
                <a:cs typeface="+mn-cs"/>
              </a:rPr>
              <a:t> </a:t>
            </a:r>
            <a:r>
              <a:rPr lang="en-US" sz="2200" dirty="0" err="1">
                <a:latin typeface="+mn-lt"/>
                <a:ea typeface="+mn-ea"/>
                <a:cs typeface="+mn-cs"/>
              </a:rPr>
              <a:t>switcha</a:t>
            </a:r>
            <a:r>
              <a:rPr lang="en-US" sz="2200" dirty="0">
                <a:latin typeface="+mn-lt"/>
                <a:ea typeface="+mn-ea"/>
                <a:cs typeface="+mn-cs"/>
              </a:rPr>
              <a:t> S4 do </a:t>
            </a:r>
            <a:r>
              <a:rPr lang="en-US" sz="2200" dirty="0" err="1">
                <a:latin typeface="+mn-lt"/>
                <a:ea typeface="+mn-ea"/>
                <a:cs typeface="+mn-cs"/>
              </a:rPr>
              <a:t>roota</a:t>
            </a:r>
            <a:r>
              <a:rPr lang="en-US" sz="2200" dirty="0">
                <a:latin typeface="+mn-lt"/>
                <a:ea typeface="+mn-ea"/>
                <a:cs typeface="+mn-cs"/>
              </a:rPr>
              <a:t> </a:t>
            </a:r>
            <a:r>
              <a:rPr lang="en-US" sz="2200" dirty="0" smtClean="0">
                <a:latin typeface="+mn-lt"/>
                <a:ea typeface="+mn-ea"/>
                <a:cs typeface="+mn-cs"/>
              </a:rPr>
              <a:t>je 23, a </a:t>
            </a:r>
            <a:r>
              <a:rPr lang="en-US" sz="2200" dirty="0" err="1" smtClean="0">
                <a:latin typeface="+mn-lt"/>
                <a:ea typeface="+mn-ea"/>
                <a:cs typeface="+mn-cs"/>
              </a:rPr>
              <a:t>switcha</a:t>
            </a:r>
            <a:r>
              <a:rPr lang="en-US" sz="2200" dirty="0" smtClean="0">
                <a:latin typeface="+mn-lt"/>
                <a:ea typeface="+mn-ea"/>
                <a:cs typeface="+mn-cs"/>
              </a:rPr>
              <a:t> S6 do </a:t>
            </a:r>
            <a:r>
              <a:rPr lang="en-US" sz="2200" dirty="0" err="1" smtClean="0">
                <a:latin typeface="+mn-lt"/>
                <a:ea typeface="+mn-ea"/>
                <a:cs typeface="+mn-cs"/>
              </a:rPr>
              <a:t>roota</a:t>
            </a:r>
            <a:r>
              <a:rPr lang="en-US" sz="2200" dirty="0" smtClean="0">
                <a:latin typeface="+mn-lt"/>
                <a:ea typeface="+mn-ea"/>
                <a:cs typeface="+mn-cs"/>
              </a:rPr>
              <a:t> 4, </a:t>
            </a:r>
            <a:r>
              <a:rPr lang="en-US" sz="2200" dirty="0" err="1" smtClean="0">
                <a:latin typeface="+mn-lt"/>
                <a:ea typeface="+mn-ea"/>
                <a:cs typeface="+mn-cs"/>
              </a:rPr>
              <a:t>medjutim</a:t>
            </a:r>
            <a:r>
              <a:rPr lang="en-US" sz="2200" dirty="0" smtClean="0">
                <a:latin typeface="+mn-lt"/>
                <a:ea typeface="+mn-ea"/>
                <a:cs typeface="+mn-cs"/>
              </a:rPr>
              <a:t> </a:t>
            </a:r>
            <a:r>
              <a:rPr lang="en-US" sz="2200" dirty="0" err="1" smtClean="0">
                <a:latin typeface="+mn-lt"/>
                <a:ea typeface="+mn-ea"/>
                <a:cs typeface="+mn-cs"/>
              </a:rPr>
              <a:t>kako</a:t>
            </a:r>
            <a:r>
              <a:rPr lang="en-US" sz="2200" dirty="0" smtClean="0">
                <a:latin typeface="+mn-lt"/>
                <a:ea typeface="+mn-ea"/>
                <a:cs typeface="+mn-cs"/>
              </a:rPr>
              <a:t> je F0/3 </a:t>
            </a:r>
            <a:r>
              <a:rPr lang="en-US" sz="2200" dirty="0" err="1" smtClean="0">
                <a:latin typeface="+mn-lt"/>
                <a:ea typeface="+mn-ea"/>
                <a:cs typeface="+mn-cs"/>
              </a:rPr>
              <a:t>na</a:t>
            </a:r>
            <a:r>
              <a:rPr lang="en-US" sz="2200" dirty="0" smtClean="0">
                <a:latin typeface="+mn-lt"/>
                <a:ea typeface="+mn-ea"/>
                <a:cs typeface="+mn-cs"/>
              </a:rPr>
              <a:t> S4 </a:t>
            </a:r>
            <a:r>
              <a:rPr lang="en-US" sz="2200" dirty="0" err="1" smtClean="0">
                <a:latin typeface="+mn-lt"/>
                <a:ea typeface="+mn-ea"/>
                <a:cs typeface="+mn-cs"/>
              </a:rPr>
              <a:t>vec</a:t>
            </a:r>
            <a:r>
              <a:rPr lang="en-US" sz="2200" dirty="0" smtClean="0">
                <a:latin typeface="+mn-lt"/>
                <a:ea typeface="+mn-ea"/>
                <a:cs typeface="+mn-cs"/>
              </a:rPr>
              <a:t> root port, </a:t>
            </a:r>
            <a:r>
              <a:rPr lang="en-US" sz="2200" dirty="0" err="1" smtClean="0">
                <a:latin typeface="+mn-lt"/>
                <a:ea typeface="+mn-ea"/>
                <a:cs typeface="+mn-cs"/>
              </a:rPr>
              <a:t>zakljucujemo</a:t>
            </a:r>
            <a:r>
              <a:rPr lang="en-US" sz="2200" dirty="0" smtClean="0">
                <a:latin typeface="+mn-lt"/>
                <a:ea typeface="+mn-ea"/>
                <a:cs typeface="+mn-cs"/>
              </a:rPr>
              <a:t> da je F0/2 </a:t>
            </a:r>
            <a:r>
              <a:rPr lang="en-US" sz="2200" dirty="0" err="1" smtClean="0">
                <a:latin typeface="+mn-lt"/>
                <a:ea typeface="+mn-ea"/>
                <a:cs typeface="+mn-cs"/>
              </a:rPr>
              <a:t>na</a:t>
            </a:r>
            <a:r>
              <a:rPr lang="en-US" sz="2200" dirty="0" smtClean="0">
                <a:latin typeface="+mn-lt"/>
                <a:ea typeface="+mn-ea"/>
                <a:cs typeface="+mn-cs"/>
              </a:rPr>
              <a:t> S6 designated port. (Na </a:t>
            </a:r>
            <a:r>
              <a:rPr lang="en-US" sz="2200" dirty="0" err="1" smtClean="0">
                <a:latin typeface="+mn-lt"/>
                <a:ea typeface="+mn-ea"/>
                <a:cs typeface="+mn-cs"/>
              </a:rPr>
              <a:t>suprotnoj</a:t>
            </a:r>
            <a:r>
              <a:rPr lang="en-US" sz="2200" dirty="0" smtClean="0">
                <a:latin typeface="+mn-lt"/>
                <a:ea typeface="+mn-ea"/>
                <a:cs typeface="+mn-cs"/>
              </a:rPr>
              <a:t> </a:t>
            </a:r>
            <a:r>
              <a:rPr lang="en-US" sz="2200" dirty="0" err="1" smtClean="0">
                <a:latin typeface="+mn-lt"/>
                <a:ea typeface="+mn-ea"/>
                <a:cs typeface="+mn-cs"/>
              </a:rPr>
              <a:t>strani</a:t>
            </a:r>
            <a:r>
              <a:rPr lang="en-US" sz="2200" dirty="0" smtClean="0">
                <a:latin typeface="+mn-lt"/>
                <a:ea typeface="+mn-ea"/>
                <a:cs typeface="+mn-cs"/>
              </a:rPr>
              <a:t> root porta je </a:t>
            </a:r>
            <a:r>
              <a:rPr lang="en-US" sz="2200" dirty="0" err="1" smtClean="0">
                <a:latin typeface="+mn-lt"/>
                <a:ea typeface="+mn-ea"/>
                <a:cs typeface="+mn-cs"/>
              </a:rPr>
              <a:t>uvek</a:t>
            </a:r>
            <a:r>
              <a:rPr lang="en-US" sz="2200" dirty="0" smtClean="0">
                <a:latin typeface="+mn-lt"/>
                <a:ea typeface="+mn-ea"/>
                <a:cs typeface="+mn-cs"/>
              </a:rPr>
              <a:t> designated port, </a:t>
            </a:r>
            <a:r>
              <a:rPr lang="en-US" sz="2200" dirty="0" err="1" smtClean="0">
                <a:latin typeface="+mn-lt"/>
                <a:ea typeface="+mn-ea"/>
                <a:cs typeface="+mn-cs"/>
              </a:rPr>
              <a:t>ispusteno</a:t>
            </a:r>
            <a:r>
              <a:rPr lang="en-US" sz="2200" dirty="0" smtClean="0">
                <a:latin typeface="+mn-lt"/>
                <a:ea typeface="+mn-ea"/>
                <a:cs typeface="+mn-cs"/>
              </a:rPr>
              <a:t> je </a:t>
            </a:r>
            <a:r>
              <a:rPr lang="en-US" sz="2200" dirty="0" err="1" smtClean="0">
                <a:latin typeface="+mn-lt"/>
                <a:ea typeface="+mn-ea"/>
                <a:cs typeface="+mn-cs"/>
              </a:rPr>
              <a:t>na</a:t>
            </a:r>
            <a:r>
              <a:rPr lang="en-US" sz="2200" dirty="0" smtClean="0">
                <a:latin typeface="+mn-lt"/>
                <a:ea typeface="+mn-ea"/>
                <a:cs typeface="+mn-cs"/>
              </a:rPr>
              <a:t> 6 </a:t>
            </a:r>
            <a:r>
              <a:rPr lang="en-US" sz="2200" dirty="0" err="1" smtClean="0">
                <a:latin typeface="+mn-lt"/>
                <a:ea typeface="+mn-ea"/>
                <a:cs typeface="+mn-cs"/>
              </a:rPr>
              <a:t>slajdu</a:t>
            </a:r>
            <a:r>
              <a:rPr lang="en-US" sz="2200" dirty="0" smtClean="0">
                <a:latin typeface="+mn-lt"/>
                <a:ea typeface="+mn-ea"/>
                <a:cs typeface="+mn-cs"/>
              </a:rPr>
              <a:t>. Da je </a:t>
            </a:r>
            <a:r>
              <a:rPr lang="en-US" sz="2200" dirty="0" err="1" smtClean="0">
                <a:latin typeface="+mn-lt"/>
                <a:ea typeface="+mn-ea"/>
                <a:cs typeface="+mn-cs"/>
              </a:rPr>
              <a:t>napisano</a:t>
            </a:r>
            <a:r>
              <a:rPr lang="en-US" sz="2200" dirty="0" smtClean="0">
                <a:latin typeface="+mn-lt"/>
                <a:ea typeface="+mn-ea"/>
                <a:cs typeface="+mn-cs"/>
              </a:rPr>
              <a:t>, </a:t>
            </a:r>
            <a:r>
              <a:rPr lang="en-US" sz="2200" dirty="0" err="1" smtClean="0">
                <a:latin typeface="+mn-lt"/>
                <a:ea typeface="+mn-ea"/>
                <a:cs typeface="+mn-cs"/>
              </a:rPr>
              <a:t>nakon</a:t>
            </a:r>
            <a:r>
              <a:rPr lang="en-US" sz="2200" dirty="0" smtClean="0">
                <a:latin typeface="+mn-lt"/>
                <a:ea typeface="+mn-ea"/>
                <a:cs typeface="+mn-cs"/>
              </a:rPr>
              <a:t> </a:t>
            </a:r>
            <a:r>
              <a:rPr lang="en-US" sz="2200" dirty="0" err="1" smtClean="0">
                <a:latin typeface="+mn-lt"/>
                <a:ea typeface="+mn-ea"/>
                <a:cs typeface="+mn-cs"/>
              </a:rPr>
              <a:t>sto</a:t>
            </a:r>
            <a:r>
              <a:rPr lang="en-US" sz="2200" dirty="0" smtClean="0">
                <a:latin typeface="+mn-lt"/>
                <a:ea typeface="+mn-ea"/>
                <a:cs typeface="+mn-cs"/>
              </a:rPr>
              <a:t> je </a:t>
            </a:r>
            <a:r>
              <a:rPr lang="en-US" sz="2200" dirty="0" err="1" smtClean="0">
                <a:latin typeface="+mn-lt"/>
                <a:ea typeface="+mn-ea"/>
                <a:cs typeface="+mn-cs"/>
              </a:rPr>
              <a:t>zavrsen</a:t>
            </a:r>
            <a:r>
              <a:rPr lang="en-US" sz="2200" dirty="0" smtClean="0">
                <a:latin typeface="+mn-lt"/>
                <a:ea typeface="+mn-ea"/>
                <a:cs typeface="+mn-cs"/>
              </a:rPr>
              <a:t> S5 bio bi </a:t>
            </a:r>
            <a:r>
              <a:rPr lang="en-US" sz="2200" dirty="0" err="1" smtClean="0">
                <a:latin typeface="+mn-lt"/>
                <a:ea typeface="+mn-ea"/>
                <a:cs typeface="+mn-cs"/>
              </a:rPr>
              <a:t>automatski</a:t>
            </a:r>
            <a:r>
              <a:rPr lang="en-US" sz="2200" dirty="0" smtClean="0">
                <a:latin typeface="+mn-lt"/>
                <a:ea typeface="+mn-ea"/>
                <a:cs typeface="+mn-cs"/>
              </a:rPr>
              <a:t> </a:t>
            </a:r>
            <a:r>
              <a:rPr lang="en-US" sz="2200" dirty="0" err="1" smtClean="0">
                <a:latin typeface="+mn-lt"/>
                <a:ea typeface="+mn-ea"/>
                <a:cs typeface="+mn-cs"/>
              </a:rPr>
              <a:t>gotov</a:t>
            </a:r>
            <a:r>
              <a:rPr lang="en-US" sz="2200" dirty="0" smtClean="0">
                <a:latin typeface="+mn-lt"/>
                <a:ea typeface="+mn-ea"/>
                <a:cs typeface="+mn-cs"/>
              </a:rPr>
              <a:t> I S6).</a:t>
            </a:r>
            <a:endParaRPr lang="en-US" sz="2200" dirty="0">
              <a:latin typeface="+mn-lt"/>
              <a:ea typeface="+mn-ea"/>
              <a:cs typeface="+mn-cs"/>
            </a:endParaRPr>
          </a:p>
        </p:txBody>
      </p:sp>
      <p:pic>
        <p:nvPicPr>
          <p:cNvPr id="4" name="Picture 3"/>
          <p:cNvPicPr>
            <a:picLocks noChangeAspect="1"/>
          </p:cNvPicPr>
          <p:nvPr/>
        </p:nvPicPr>
        <p:blipFill>
          <a:blip r:embed="rId2"/>
          <a:stretch>
            <a:fillRect/>
          </a:stretch>
        </p:blipFill>
        <p:spPr>
          <a:xfrm>
            <a:off x="1426528" y="2785393"/>
            <a:ext cx="9338943" cy="2567102"/>
          </a:xfrm>
          <a:prstGeom prst="rect">
            <a:avLst/>
          </a:prstGeom>
        </p:spPr>
      </p:pic>
    </p:spTree>
    <p:extLst>
      <p:ext uri="{BB962C8B-B14F-4D97-AF65-F5344CB8AC3E}">
        <p14:creationId xmlns:p14="http://schemas.microsoft.com/office/powerpoint/2010/main" val="358765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err="1" smtClean="0">
                <a:latin typeface="+mn-lt"/>
                <a:ea typeface="+mn-ea"/>
                <a:cs typeface="+mn-cs"/>
              </a:rPr>
              <a:t>Ovim</a:t>
            </a:r>
            <a:r>
              <a:rPr lang="en-US" sz="2200" dirty="0" smtClean="0">
                <a:latin typeface="+mn-lt"/>
                <a:ea typeface="+mn-ea"/>
                <a:cs typeface="+mn-cs"/>
              </a:rPr>
              <a:t> je </a:t>
            </a:r>
            <a:r>
              <a:rPr lang="en-US" sz="2200" dirty="0" err="1" smtClean="0">
                <a:latin typeface="+mn-lt"/>
                <a:ea typeface="+mn-ea"/>
                <a:cs typeface="+mn-cs"/>
              </a:rPr>
              <a:t>zadatak</a:t>
            </a:r>
            <a:r>
              <a:rPr lang="en-US" sz="2200" dirty="0" smtClean="0">
                <a:latin typeface="+mn-lt"/>
                <a:ea typeface="+mn-ea"/>
                <a:cs typeface="+mn-cs"/>
              </a:rPr>
              <a:t> </a:t>
            </a:r>
            <a:r>
              <a:rPr lang="en-US" sz="2200" dirty="0" err="1" smtClean="0">
                <a:latin typeface="+mn-lt"/>
                <a:ea typeface="+mn-ea"/>
                <a:cs typeface="+mn-cs"/>
              </a:rPr>
              <a:t>zavrsen</a:t>
            </a:r>
            <a:r>
              <a:rPr lang="en-US" sz="2200" dirty="0" smtClean="0">
                <a:latin typeface="+mn-lt"/>
                <a:ea typeface="+mn-ea"/>
                <a:cs typeface="+mn-cs"/>
              </a:rPr>
              <a:t>.</a:t>
            </a:r>
            <a:endParaRPr lang="en-US" sz="2200" dirty="0">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1584912" y="2833352"/>
            <a:ext cx="9022175" cy="2508535"/>
          </a:xfrm>
          <a:prstGeom prst="rect">
            <a:avLst/>
          </a:prstGeom>
        </p:spPr>
      </p:pic>
    </p:spTree>
    <p:extLst>
      <p:ext uri="{BB962C8B-B14F-4D97-AF65-F5344CB8AC3E}">
        <p14:creationId xmlns:p14="http://schemas.microsoft.com/office/powerpoint/2010/main" val="199957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54865" y="669700"/>
            <a:ext cx="10515600" cy="1159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err="1" smtClean="0"/>
              <a:t>Odredi</a:t>
            </a:r>
            <a:r>
              <a:rPr lang="en-US" dirty="0" smtClean="0"/>
              <a:t> root bridge (</a:t>
            </a:r>
            <a:r>
              <a:rPr lang="en-US" dirty="0" err="1" smtClean="0"/>
              <a:t>gleda</a:t>
            </a:r>
            <a:r>
              <a:rPr lang="en-US" dirty="0" smtClean="0"/>
              <a:t> se Priority pa MAC). F0/3 </a:t>
            </a:r>
            <a:r>
              <a:rPr lang="en-US" dirty="0" err="1" smtClean="0"/>
              <a:t>na</a:t>
            </a:r>
            <a:r>
              <a:rPr lang="en-US" dirty="0" smtClean="0"/>
              <a:t> S3 </a:t>
            </a:r>
            <a:r>
              <a:rPr lang="en-US" dirty="0" err="1" smtClean="0"/>
              <a:t>treba</a:t>
            </a:r>
            <a:r>
              <a:rPr lang="en-US" dirty="0" smtClean="0"/>
              <a:t> da je </a:t>
            </a:r>
            <a:r>
              <a:rPr lang="en-US" dirty="0" err="1" smtClean="0"/>
              <a:t>na</a:t>
            </a:r>
            <a:r>
              <a:rPr lang="en-US" dirty="0" smtClean="0"/>
              <a:t> </a:t>
            </a:r>
            <a:r>
              <a:rPr lang="en-US" dirty="0" err="1" smtClean="0"/>
              <a:t>svakoj</a:t>
            </a:r>
            <a:r>
              <a:rPr lang="en-US" dirty="0" smtClean="0"/>
              <a:t> </a:t>
            </a:r>
            <a:r>
              <a:rPr lang="en-US" dirty="0" err="1" smtClean="0"/>
              <a:t>slici</a:t>
            </a:r>
            <a:r>
              <a:rPr lang="en-US" dirty="0" smtClean="0"/>
              <a:t> d, </a:t>
            </a:r>
            <a:r>
              <a:rPr lang="en-US" dirty="0" err="1" smtClean="0"/>
              <a:t>medjutim</a:t>
            </a:r>
            <a:r>
              <a:rPr lang="en-US" dirty="0" smtClean="0"/>
              <a:t> </a:t>
            </a:r>
            <a:r>
              <a:rPr lang="en-US" dirty="0" err="1" smtClean="0"/>
              <a:t>slucajno</a:t>
            </a:r>
            <a:endParaRPr lang="en-US" dirty="0" smtClean="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553890" y="2601532"/>
            <a:ext cx="8517549" cy="2357891"/>
          </a:xfrm>
          <a:prstGeom prst="rect">
            <a:avLst/>
          </a:prstGeom>
        </p:spPr>
      </p:pic>
    </p:spTree>
    <p:extLst>
      <p:ext uri="{BB962C8B-B14F-4D97-AF65-F5344CB8AC3E}">
        <p14:creationId xmlns:p14="http://schemas.microsoft.com/office/powerpoint/2010/main" val="703439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6"/>
            <a:ext cx="10515600" cy="1325563"/>
          </a:xfrm>
        </p:spPr>
        <p:txBody>
          <a:bodyPr/>
          <a:lstStyle/>
          <a:p>
            <a:pPr algn="ctr"/>
            <a:r>
              <a:rPr lang="en-US" dirty="0" smtClean="0"/>
              <a:t>NAPOMENA!!!</a:t>
            </a:r>
            <a:endParaRPr lang="en-US" dirty="0"/>
          </a:p>
        </p:txBody>
      </p:sp>
      <p:sp>
        <p:nvSpPr>
          <p:cNvPr id="3" name="Content Placeholder 2"/>
          <p:cNvSpPr>
            <a:spLocks noGrp="1"/>
          </p:cNvSpPr>
          <p:nvPr>
            <p:ph idx="1"/>
          </p:nvPr>
        </p:nvSpPr>
        <p:spPr>
          <a:xfrm>
            <a:off x="838200" y="1246074"/>
            <a:ext cx="10515600" cy="5611925"/>
          </a:xfrm>
        </p:spPr>
        <p:txBody>
          <a:bodyPr/>
          <a:lstStyle/>
          <a:p>
            <a:r>
              <a:rPr lang="en-US" dirty="0" err="1" smtClean="0"/>
              <a:t>Nakon</a:t>
            </a:r>
            <a:r>
              <a:rPr lang="en-US" dirty="0" smtClean="0"/>
              <a:t> </a:t>
            </a:r>
            <a:r>
              <a:rPr lang="en-US" dirty="0" err="1" smtClean="0"/>
              <a:t>sto</a:t>
            </a:r>
            <a:r>
              <a:rPr lang="en-US" dirty="0" smtClean="0"/>
              <a:t> je </a:t>
            </a:r>
            <a:r>
              <a:rPr lang="en-US" dirty="0" err="1" smtClean="0"/>
              <a:t>na</a:t>
            </a:r>
            <a:r>
              <a:rPr lang="en-US" dirty="0" smtClean="0"/>
              <a:t> 6 </a:t>
            </a:r>
            <a:r>
              <a:rPr lang="en-US" dirty="0" err="1" smtClean="0"/>
              <a:t>slajdu</a:t>
            </a:r>
            <a:r>
              <a:rPr lang="en-US" dirty="0" smtClean="0"/>
              <a:t> </a:t>
            </a:r>
            <a:r>
              <a:rPr lang="en-US" dirty="0" err="1" smtClean="0"/>
              <a:t>zakljuceno</a:t>
            </a:r>
            <a:r>
              <a:rPr lang="en-US" dirty="0" smtClean="0"/>
              <a:t> da je F0/3 root port, </a:t>
            </a:r>
            <a:r>
              <a:rPr lang="en-US" dirty="0" err="1" smtClean="0"/>
              <a:t>zgodno</a:t>
            </a:r>
            <a:r>
              <a:rPr lang="en-US" dirty="0" smtClean="0"/>
              <a:t> je </a:t>
            </a:r>
            <a:r>
              <a:rPr lang="en-US" dirty="0" err="1" smtClean="0"/>
              <a:t>bilo</a:t>
            </a:r>
            <a:r>
              <a:rPr lang="en-US" dirty="0" smtClean="0"/>
              <a:t> da se </a:t>
            </a:r>
            <a:r>
              <a:rPr lang="en-US" dirty="0" err="1" smtClean="0"/>
              <a:t>odmah</a:t>
            </a:r>
            <a:r>
              <a:rPr lang="en-US" dirty="0" smtClean="0"/>
              <a:t> u </a:t>
            </a:r>
            <a:r>
              <a:rPr lang="en-US" dirty="0" err="1" smtClean="0"/>
              <a:t>tabeli</a:t>
            </a:r>
            <a:r>
              <a:rPr lang="en-US" dirty="0" smtClean="0"/>
              <a:t> </a:t>
            </a:r>
            <a:r>
              <a:rPr lang="en-US" dirty="0" err="1" smtClean="0"/>
              <a:t>upise</a:t>
            </a:r>
            <a:r>
              <a:rPr lang="en-US" dirty="0" smtClean="0"/>
              <a:t> da je </a:t>
            </a:r>
            <a:r>
              <a:rPr lang="en-US" dirty="0"/>
              <a:t>F0/2 </a:t>
            </a:r>
            <a:r>
              <a:rPr lang="en-US" dirty="0" err="1"/>
              <a:t>na</a:t>
            </a:r>
            <a:r>
              <a:rPr lang="en-US" dirty="0"/>
              <a:t> S6 designated </a:t>
            </a:r>
            <a:r>
              <a:rPr lang="en-US" dirty="0" smtClean="0"/>
              <a:t>port. </a:t>
            </a:r>
            <a:r>
              <a:rPr lang="en-US" dirty="0" err="1" smtClean="0"/>
              <a:t>Ukoliko</a:t>
            </a:r>
            <a:r>
              <a:rPr lang="en-US" dirty="0" smtClean="0"/>
              <a:t> se </a:t>
            </a:r>
            <a:r>
              <a:rPr lang="en-US" dirty="0" err="1" smtClean="0"/>
              <a:t>tako</a:t>
            </a:r>
            <a:r>
              <a:rPr lang="en-US" dirty="0" smtClean="0"/>
              <a:t> </a:t>
            </a:r>
            <a:r>
              <a:rPr lang="en-US" dirty="0" err="1" smtClean="0"/>
              <a:t>radi</a:t>
            </a:r>
            <a:r>
              <a:rPr lang="en-US" dirty="0" smtClean="0"/>
              <a:t>, </a:t>
            </a:r>
            <a:r>
              <a:rPr lang="en-US" dirty="0" err="1" smtClean="0"/>
              <a:t>nakon</a:t>
            </a:r>
            <a:r>
              <a:rPr lang="en-US" dirty="0" smtClean="0"/>
              <a:t> </a:t>
            </a:r>
            <a:r>
              <a:rPr lang="en-US" dirty="0" err="1" smtClean="0"/>
              <a:t>sto</a:t>
            </a:r>
            <a:r>
              <a:rPr lang="en-US" dirty="0" smtClean="0"/>
              <a:t> se </a:t>
            </a:r>
            <a:r>
              <a:rPr lang="en-US" dirty="0" err="1" smtClean="0"/>
              <a:t>odredi</a:t>
            </a:r>
            <a:r>
              <a:rPr lang="en-US" dirty="0" smtClean="0"/>
              <a:t> </a:t>
            </a:r>
            <a:r>
              <a:rPr lang="en-US" dirty="0" err="1" smtClean="0"/>
              <a:t>stanje</a:t>
            </a:r>
            <a:r>
              <a:rPr lang="en-US" dirty="0" smtClean="0"/>
              <a:t> </a:t>
            </a:r>
            <a:r>
              <a:rPr lang="en-US" dirty="0" err="1" smtClean="0"/>
              <a:t>portova</a:t>
            </a:r>
            <a:r>
              <a:rPr lang="en-US" dirty="0" smtClean="0"/>
              <a:t> </a:t>
            </a:r>
            <a:r>
              <a:rPr lang="en-US" dirty="0" err="1" smtClean="0"/>
              <a:t>pretposlednjeg</a:t>
            </a:r>
            <a:r>
              <a:rPr lang="en-US" dirty="0" smtClean="0"/>
              <a:t> </a:t>
            </a:r>
            <a:r>
              <a:rPr lang="en-US" dirty="0" err="1" smtClean="0"/>
              <a:t>switcha</a:t>
            </a:r>
            <a:r>
              <a:rPr lang="en-US" dirty="0" smtClean="0"/>
              <a:t>, </a:t>
            </a:r>
            <a:r>
              <a:rPr lang="en-US" dirty="0" err="1" smtClean="0"/>
              <a:t>automatski</a:t>
            </a:r>
            <a:r>
              <a:rPr lang="en-US" dirty="0" smtClean="0"/>
              <a:t> je </a:t>
            </a:r>
            <a:r>
              <a:rPr lang="en-US" dirty="0" err="1" smtClean="0"/>
              <a:t>zavrsen</a:t>
            </a:r>
            <a:r>
              <a:rPr lang="en-US" dirty="0" smtClean="0"/>
              <a:t> I </a:t>
            </a:r>
            <a:r>
              <a:rPr lang="en-US" dirty="0" err="1" smtClean="0"/>
              <a:t>poslednji</a:t>
            </a:r>
            <a:r>
              <a:rPr lang="en-US" dirty="0" smtClean="0"/>
              <a:t> switch. </a:t>
            </a:r>
            <a:r>
              <a:rPr lang="en-US" dirty="0" err="1" smtClean="0"/>
              <a:t>Medjutim</a:t>
            </a:r>
            <a:r>
              <a:rPr lang="en-US" dirty="0" smtClean="0"/>
              <a:t> </a:t>
            </a:r>
            <a:r>
              <a:rPr lang="en-US" dirty="0" err="1" smtClean="0"/>
              <a:t>ostavio</a:t>
            </a:r>
            <a:r>
              <a:rPr lang="en-US" dirty="0" smtClean="0"/>
              <a:t> </a:t>
            </a:r>
            <a:r>
              <a:rPr lang="en-US" dirty="0" err="1" smtClean="0"/>
              <a:t>sam</a:t>
            </a:r>
            <a:r>
              <a:rPr lang="en-US" dirty="0" smtClean="0"/>
              <a:t> </a:t>
            </a:r>
            <a:r>
              <a:rPr lang="en-US" dirty="0" err="1" smtClean="0"/>
              <a:t>oba</a:t>
            </a:r>
            <a:r>
              <a:rPr lang="en-US" dirty="0" smtClean="0"/>
              <a:t> </a:t>
            </a:r>
            <a:r>
              <a:rPr lang="en-US" dirty="0" err="1" smtClean="0"/>
              <a:t>pristupa</a:t>
            </a:r>
            <a:r>
              <a:rPr lang="en-US" dirty="0" smtClean="0"/>
              <a:t> </a:t>
            </a:r>
            <a:r>
              <a:rPr lang="en-US" dirty="0" err="1" smtClean="0"/>
              <a:t>kako</a:t>
            </a:r>
            <a:r>
              <a:rPr lang="en-US" dirty="0" smtClean="0"/>
              <a:t> bi se </a:t>
            </a:r>
            <a:r>
              <a:rPr lang="en-US" dirty="0" err="1" smtClean="0"/>
              <a:t>videlo</a:t>
            </a:r>
            <a:r>
              <a:rPr lang="en-US" dirty="0" smtClean="0"/>
              <a:t> da se do </a:t>
            </a:r>
            <a:r>
              <a:rPr lang="en-US" dirty="0" err="1" smtClean="0"/>
              <a:t>istog</a:t>
            </a:r>
            <a:r>
              <a:rPr lang="en-US" dirty="0" smtClean="0"/>
              <a:t> </a:t>
            </a:r>
            <a:r>
              <a:rPr lang="en-US" dirty="0" err="1" smtClean="0"/>
              <a:t>zakljucka</a:t>
            </a:r>
            <a:r>
              <a:rPr lang="en-US" dirty="0" smtClean="0"/>
              <a:t> </a:t>
            </a:r>
            <a:r>
              <a:rPr lang="en-US" dirty="0" err="1" smtClean="0"/>
              <a:t>dolazi</a:t>
            </a:r>
            <a:r>
              <a:rPr lang="en-US" dirty="0" smtClean="0"/>
              <a:t> </a:t>
            </a:r>
            <a:r>
              <a:rPr lang="en-US" dirty="0" err="1" smtClean="0"/>
              <a:t>iako</a:t>
            </a:r>
            <a:r>
              <a:rPr lang="en-US" dirty="0" smtClean="0"/>
              <a:t> je </a:t>
            </a:r>
            <a:r>
              <a:rPr lang="en-US" dirty="0" err="1" smtClean="0"/>
              <a:t>taj</a:t>
            </a:r>
            <a:r>
              <a:rPr lang="en-US" dirty="0" smtClean="0"/>
              <a:t> </a:t>
            </a:r>
            <a:r>
              <a:rPr lang="en-US" dirty="0" err="1" smtClean="0"/>
              <a:t>korak</a:t>
            </a:r>
            <a:r>
              <a:rPr lang="en-US" dirty="0" smtClean="0"/>
              <a:t> </a:t>
            </a:r>
            <a:r>
              <a:rPr lang="en-US" dirty="0" err="1" smtClean="0"/>
              <a:t>ispusten</a:t>
            </a:r>
            <a:r>
              <a:rPr lang="en-US" dirty="0" smtClean="0"/>
              <a:t>.</a:t>
            </a:r>
          </a:p>
          <a:p>
            <a:endParaRPr lang="en-US" dirty="0"/>
          </a:p>
          <a:p>
            <a:endParaRPr lang="en-US" dirty="0"/>
          </a:p>
        </p:txBody>
      </p:sp>
      <p:pic>
        <p:nvPicPr>
          <p:cNvPr id="5" name="Picture 4"/>
          <p:cNvPicPr>
            <a:picLocks noChangeAspect="1"/>
          </p:cNvPicPr>
          <p:nvPr/>
        </p:nvPicPr>
        <p:blipFill>
          <a:blip r:embed="rId2"/>
          <a:stretch>
            <a:fillRect/>
          </a:stretch>
        </p:blipFill>
        <p:spPr>
          <a:xfrm>
            <a:off x="1131731" y="3897489"/>
            <a:ext cx="9928538" cy="2761375"/>
          </a:xfrm>
          <a:prstGeom prst="rect">
            <a:avLst/>
          </a:prstGeom>
        </p:spPr>
      </p:pic>
    </p:spTree>
    <p:extLst>
      <p:ext uri="{BB962C8B-B14F-4D97-AF65-F5344CB8AC3E}">
        <p14:creationId xmlns:p14="http://schemas.microsoft.com/office/powerpoint/2010/main" val="416711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2"/>
          <p:cNvSpPr txBox="1">
            <a:spLocks noGrp="1"/>
          </p:cNvSpPr>
          <p:nvPr>
            <p:ph idx="1"/>
          </p:nvPr>
        </p:nvSpPr>
        <p:spPr>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err="1" smtClean="0"/>
              <a:t>Odredi</a:t>
            </a:r>
            <a:r>
              <a:rPr lang="en-US" dirty="0" smtClean="0"/>
              <a:t> root </a:t>
            </a:r>
            <a:r>
              <a:rPr lang="en-US" dirty="0" err="1" smtClean="0"/>
              <a:t>portove</a:t>
            </a:r>
            <a:r>
              <a:rPr lang="en-US" dirty="0" smtClean="0"/>
              <a:t> </a:t>
            </a:r>
            <a:r>
              <a:rPr lang="en-US" dirty="0" err="1" smtClean="0"/>
              <a:t>na</a:t>
            </a:r>
            <a:r>
              <a:rPr lang="en-US" dirty="0" smtClean="0"/>
              <a:t> </a:t>
            </a:r>
            <a:r>
              <a:rPr lang="en-US" dirty="0" err="1" smtClean="0"/>
              <a:t>ostalim</a:t>
            </a:r>
            <a:r>
              <a:rPr lang="en-US" dirty="0" smtClean="0"/>
              <a:t> </a:t>
            </a:r>
            <a:r>
              <a:rPr lang="en-US" dirty="0" err="1" smtClean="0"/>
              <a:t>bridgevima</a:t>
            </a:r>
            <a:r>
              <a:rPr lang="en-US" dirty="0" smtClean="0"/>
              <a:t>. </a:t>
            </a:r>
            <a:r>
              <a:rPr lang="en-US" dirty="0" err="1" smtClean="0"/>
              <a:t>Najkrace</a:t>
            </a:r>
            <a:r>
              <a:rPr lang="en-US" dirty="0" smtClean="0"/>
              <a:t> </a:t>
            </a:r>
            <a:r>
              <a:rPr lang="en-US" dirty="0" err="1" smtClean="0"/>
              <a:t>rastojanje</a:t>
            </a:r>
            <a:r>
              <a:rPr lang="en-US" dirty="0" smtClean="0"/>
              <a:t> do root </a:t>
            </a:r>
            <a:r>
              <a:rPr lang="en-US" dirty="0" err="1" smtClean="0"/>
              <a:t>bridga</a:t>
            </a:r>
            <a:r>
              <a:rPr lang="en-US" dirty="0" smtClean="0"/>
              <a:t>.</a:t>
            </a:r>
            <a:endParaRPr lang="en-US" dirty="0"/>
          </a:p>
        </p:txBody>
      </p:sp>
      <p:pic>
        <p:nvPicPr>
          <p:cNvPr id="6" name="Picture 5"/>
          <p:cNvPicPr>
            <a:picLocks noChangeAspect="1"/>
          </p:cNvPicPr>
          <p:nvPr/>
        </p:nvPicPr>
        <p:blipFill>
          <a:blip r:embed="rId2"/>
          <a:stretch>
            <a:fillRect/>
          </a:stretch>
        </p:blipFill>
        <p:spPr>
          <a:xfrm>
            <a:off x="1803219" y="2992932"/>
            <a:ext cx="8585561" cy="2622257"/>
          </a:xfrm>
          <a:prstGeom prst="rect">
            <a:avLst/>
          </a:prstGeom>
        </p:spPr>
      </p:pic>
    </p:spTree>
    <p:extLst>
      <p:ext uri="{BB962C8B-B14F-4D97-AF65-F5344CB8AC3E}">
        <p14:creationId xmlns:p14="http://schemas.microsoft.com/office/powerpoint/2010/main" val="425396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1724561" y="2582220"/>
            <a:ext cx="8742877" cy="2633724"/>
          </a:xfrm>
          <a:prstGeom prst="rect">
            <a:avLst/>
          </a:prstGeom>
        </p:spPr>
      </p:pic>
    </p:spTree>
    <p:extLst>
      <p:ext uri="{BB962C8B-B14F-4D97-AF65-F5344CB8AC3E}">
        <p14:creationId xmlns:p14="http://schemas.microsoft.com/office/powerpoint/2010/main" val="65886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418287" y="2680108"/>
            <a:ext cx="9355425" cy="2642372"/>
          </a:xfrm>
          <a:prstGeom prst="rect">
            <a:avLst/>
          </a:prstGeom>
        </p:spPr>
      </p:pic>
    </p:spTree>
    <p:extLst>
      <p:ext uri="{BB962C8B-B14F-4D97-AF65-F5344CB8AC3E}">
        <p14:creationId xmlns:p14="http://schemas.microsoft.com/office/powerpoint/2010/main" val="64438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latin typeface="+mn-lt"/>
                <a:ea typeface="+mn-ea"/>
                <a:cs typeface="+mn-cs"/>
              </a:rPr>
              <a:t>Posto</a:t>
            </a:r>
            <a:r>
              <a:rPr lang="en-US" sz="2400" dirty="0">
                <a:latin typeface="+mn-lt"/>
                <a:ea typeface="+mn-ea"/>
                <a:cs typeface="+mn-cs"/>
              </a:rPr>
              <a:t> je </a:t>
            </a:r>
            <a:r>
              <a:rPr lang="en-US" sz="2400" dirty="0" err="1">
                <a:latin typeface="+mn-lt"/>
                <a:ea typeface="+mn-ea"/>
                <a:cs typeface="+mn-cs"/>
              </a:rPr>
              <a:t>preko</a:t>
            </a:r>
            <a:r>
              <a:rPr lang="en-US" sz="2400" dirty="0">
                <a:latin typeface="+mn-lt"/>
                <a:ea typeface="+mn-ea"/>
                <a:cs typeface="+mn-cs"/>
              </a:rPr>
              <a:t> </a:t>
            </a:r>
            <a:r>
              <a:rPr lang="en-US" sz="2400" dirty="0" err="1">
                <a:latin typeface="+mn-lt"/>
                <a:ea typeface="+mn-ea"/>
                <a:cs typeface="+mn-cs"/>
              </a:rPr>
              <a:t>svih</a:t>
            </a:r>
            <a:r>
              <a:rPr lang="en-US" sz="2400" dirty="0">
                <a:latin typeface="+mn-lt"/>
                <a:ea typeface="+mn-ea"/>
                <a:cs typeface="+mn-cs"/>
              </a:rPr>
              <a:t> </a:t>
            </a:r>
            <a:r>
              <a:rPr lang="en-US" sz="2400" dirty="0" err="1">
                <a:latin typeface="+mn-lt"/>
                <a:ea typeface="+mn-ea"/>
                <a:cs typeface="+mn-cs"/>
              </a:rPr>
              <a:t>portova</a:t>
            </a:r>
            <a:r>
              <a:rPr lang="en-US" sz="2400" dirty="0">
                <a:latin typeface="+mn-lt"/>
                <a:ea typeface="+mn-ea"/>
                <a:cs typeface="+mn-cs"/>
              </a:rPr>
              <a:t> </a:t>
            </a:r>
            <a:r>
              <a:rPr lang="en-US" sz="2400" dirty="0" err="1">
                <a:latin typeface="+mn-lt"/>
                <a:ea typeface="+mn-ea"/>
                <a:cs typeface="+mn-cs"/>
              </a:rPr>
              <a:t>na</a:t>
            </a:r>
            <a:r>
              <a:rPr lang="en-US" sz="2400" dirty="0">
                <a:latin typeface="+mn-lt"/>
                <a:ea typeface="+mn-ea"/>
                <a:cs typeface="+mn-cs"/>
              </a:rPr>
              <a:t> S4 </a:t>
            </a:r>
            <a:r>
              <a:rPr lang="en-US" sz="2400" dirty="0" err="1">
                <a:latin typeface="+mn-lt"/>
                <a:ea typeface="+mn-ea"/>
                <a:cs typeface="+mn-cs"/>
              </a:rPr>
              <a:t>udaljenost</a:t>
            </a:r>
            <a:r>
              <a:rPr lang="en-US" sz="2400" dirty="0">
                <a:latin typeface="+mn-lt"/>
                <a:ea typeface="+mn-ea"/>
                <a:cs typeface="+mn-cs"/>
              </a:rPr>
              <a:t> do </a:t>
            </a:r>
            <a:r>
              <a:rPr lang="en-US" sz="2400" dirty="0" err="1">
                <a:latin typeface="+mn-lt"/>
                <a:ea typeface="+mn-ea"/>
                <a:cs typeface="+mn-cs"/>
              </a:rPr>
              <a:t>roota</a:t>
            </a:r>
            <a:r>
              <a:rPr lang="en-US" sz="2400" dirty="0">
                <a:latin typeface="+mn-lt"/>
                <a:ea typeface="+mn-ea"/>
                <a:cs typeface="+mn-cs"/>
              </a:rPr>
              <a:t> </a:t>
            </a:r>
            <a:r>
              <a:rPr lang="en-US" sz="2400" dirty="0" smtClean="0">
                <a:latin typeface="+mn-lt"/>
                <a:ea typeface="+mn-ea"/>
                <a:cs typeface="+mn-cs"/>
              </a:rPr>
              <a:t>24 </a:t>
            </a:r>
            <a:r>
              <a:rPr lang="en-US" sz="2400" dirty="0" err="1" smtClean="0">
                <a:latin typeface="+mn-lt"/>
                <a:ea typeface="+mn-ea"/>
                <a:cs typeface="+mn-cs"/>
              </a:rPr>
              <a:t>bira</a:t>
            </a:r>
            <a:r>
              <a:rPr lang="en-US" sz="2400" dirty="0" smtClean="0">
                <a:latin typeface="+mn-lt"/>
                <a:ea typeface="+mn-ea"/>
                <a:cs typeface="+mn-cs"/>
              </a:rPr>
              <a:t> se “</a:t>
            </a:r>
            <a:r>
              <a:rPr lang="en-US" sz="2400" dirty="0" err="1" smtClean="0">
                <a:latin typeface="+mn-lt"/>
                <a:ea typeface="+mn-ea"/>
                <a:cs typeface="+mn-cs"/>
              </a:rPr>
              <a:t>sused</a:t>
            </a:r>
            <a:r>
              <a:rPr lang="en-US" sz="2400" dirty="0" smtClean="0">
                <a:latin typeface="+mn-lt"/>
                <a:ea typeface="+mn-ea"/>
                <a:cs typeface="+mn-cs"/>
              </a:rPr>
              <a:t>” (</a:t>
            </a:r>
            <a:r>
              <a:rPr lang="en-US" sz="2400" dirty="0" err="1" smtClean="0">
                <a:latin typeface="+mn-lt"/>
                <a:ea typeface="+mn-ea"/>
                <a:cs typeface="+mn-cs"/>
              </a:rPr>
              <a:t>komsija</a:t>
            </a:r>
            <a:r>
              <a:rPr lang="en-US" sz="2400" dirty="0" smtClean="0">
                <a:latin typeface="+mn-lt"/>
                <a:ea typeface="+mn-ea"/>
                <a:cs typeface="+mn-cs"/>
              </a:rPr>
              <a:t>) </a:t>
            </a:r>
            <a:r>
              <a:rPr lang="en-US" sz="2400" dirty="0" err="1" smtClean="0">
                <a:latin typeface="+mn-lt"/>
                <a:ea typeface="+mn-ea"/>
                <a:cs typeface="+mn-cs"/>
              </a:rPr>
              <a:t>koji</a:t>
            </a:r>
            <a:r>
              <a:rPr lang="en-US" sz="2400" dirty="0" smtClean="0">
                <a:latin typeface="+mn-lt"/>
                <a:ea typeface="+mn-ea"/>
                <a:cs typeface="+mn-cs"/>
              </a:rPr>
              <a:t> </a:t>
            </a:r>
            <a:r>
              <a:rPr lang="en-US" sz="2400" dirty="0" err="1" smtClean="0">
                <a:latin typeface="+mn-lt"/>
                <a:ea typeface="+mn-ea"/>
                <a:cs typeface="+mn-cs"/>
              </a:rPr>
              <a:t>ima</a:t>
            </a:r>
            <a:r>
              <a:rPr lang="en-US" sz="2400" dirty="0" smtClean="0">
                <a:latin typeface="+mn-lt"/>
                <a:ea typeface="+mn-ea"/>
                <a:cs typeface="+mn-cs"/>
              </a:rPr>
              <a:t> </a:t>
            </a:r>
            <a:r>
              <a:rPr lang="en-US" sz="2400" dirty="0" err="1" smtClean="0">
                <a:latin typeface="+mn-lt"/>
                <a:ea typeface="+mn-ea"/>
                <a:cs typeface="+mn-cs"/>
              </a:rPr>
              <a:t>manji</a:t>
            </a:r>
            <a:r>
              <a:rPr lang="en-US" sz="2400" dirty="0" smtClean="0">
                <a:latin typeface="+mn-lt"/>
                <a:ea typeface="+mn-ea"/>
                <a:cs typeface="+mn-cs"/>
              </a:rPr>
              <a:t> priority. U </a:t>
            </a:r>
            <a:r>
              <a:rPr lang="en-US" sz="2400" dirty="0" err="1" smtClean="0">
                <a:latin typeface="+mn-lt"/>
                <a:ea typeface="+mn-ea"/>
                <a:cs typeface="+mn-cs"/>
              </a:rPr>
              <a:t>ovoj</a:t>
            </a:r>
            <a:r>
              <a:rPr lang="en-US" sz="2400" dirty="0" smtClean="0">
                <a:latin typeface="+mn-lt"/>
                <a:ea typeface="+mn-ea"/>
                <a:cs typeface="+mn-cs"/>
              </a:rPr>
              <a:t> </a:t>
            </a:r>
            <a:r>
              <a:rPr lang="en-US" sz="2400" dirty="0" err="1" smtClean="0">
                <a:latin typeface="+mn-lt"/>
                <a:ea typeface="+mn-ea"/>
                <a:cs typeface="+mn-cs"/>
              </a:rPr>
              <a:t>situaciji</a:t>
            </a:r>
            <a:r>
              <a:rPr lang="en-US" sz="2400" dirty="0" smtClean="0">
                <a:latin typeface="+mn-lt"/>
                <a:ea typeface="+mn-ea"/>
                <a:cs typeface="+mn-cs"/>
              </a:rPr>
              <a:t> je to S6, pa je F03 root port. Da je bio </a:t>
            </a:r>
            <a:r>
              <a:rPr lang="en-US" sz="2400" dirty="0" err="1" smtClean="0">
                <a:latin typeface="+mn-lt"/>
                <a:ea typeface="+mn-ea"/>
                <a:cs typeface="+mn-cs"/>
              </a:rPr>
              <a:t>isti</a:t>
            </a:r>
            <a:r>
              <a:rPr lang="en-US" sz="2400" dirty="0" smtClean="0">
                <a:latin typeface="+mn-lt"/>
                <a:ea typeface="+mn-ea"/>
                <a:cs typeface="+mn-cs"/>
              </a:rPr>
              <a:t> priority, </a:t>
            </a:r>
            <a:r>
              <a:rPr lang="en-US" sz="2400" dirty="0" err="1" smtClean="0">
                <a:latin typeface="+mn-lt"/>
                <a:ea typeface="+mn-ea"/>
                <a:cs typeface="+mn-cs"/>
              </a:rPr>
              <a:t>gledao</a:t>
            </a:r>
            <a:r>
              <a:rPr lang="en-US" sz="2400" dirty="0" smtClean="0">
                <a:latin typeface="+mn-lt"/>
                <a:ea typeface="+mn-ea"/>
                <a:cs typeface="+mn-cs"/>
              </a:rPr>
              <a:t> bi se MAC.</a:t>
            </a:r>
            <a:endParaRPr lang="en-US" sz="2400" dirty="0">
              <a:latin typeface="+mn-lt"/>
              <a:ea typeface="+mn-ea"/>
              <a:cs typeface="+mn-cs"/>
            </a:endParaRPr>
          </a:p>
        </p:txBody>
      </p:sp>
      <p:sp>
        <p:nvSpPr>
          <p:cNvPr id="6" name="Content Placeholder 5"/>
          <p:cNvSpPr>
            <a:spLocks noGrp="1"/>
          </p:cNvSpPr>
          <p:nvPr>
            <p:ph idx="1"/>
          </p:nvPr>
        </p:nvSpPr>
        <p:spPr>
          <a:xfrm>
            <a:off x="838200" y="4430331"/>
            <a:ext cx="10515600" cy="2202289"/>
          </a:xfrm>
        </p:spPr>
        <p:txBody>
          <a:bodyPr>
            <a:normAutofit/>
          </a:bodyPr>
          <a:lstStyle/>
          <a:p>
            <a:r>
              <a:rPr lang="en-US" sz="2400" dirty="0"/>
              <a:t>Bez </a:t>
            </a:r>
            <a:r>
              <a:rPr lang="en-US" sz="2400" dirty="0" err="1"/>
              <a:t>obzira</a:t>
            </a:r>
            <a:r>
              <a:rPr lang="en-US" sz="2400" dirty="0"/>
              <a:t> </a:t>
            </a:r>
            <a:r>
              <a:rPr lang="en-US" sz="2400" dirty="0" err="1" smtClean="0"/>
              <a:t>sto</a:t>
            </a:r>
            <a:r>
              <a:rPr lang="en-US" sz="2400" dirty="0" smtClean="0"/>
              <a:t> se </a:t>
            </a:r>
            <a:r>
              <a:rPr lang="en-US" sz="2400" dirty="0" err="1" smtClean="0"/>
              <a:t>na</a:t>
            </a:r>
            <a:r>
              <a:rPr lang="en-US" sz="2400" dirty="0" smtClean="0"/>
              <a:t> </a:t>
            </a:r>
            <a:r>
              <a:rPr lang="en-US" sz="2400" dirty="0" err="1" smtClean="0"/>
              <a:t>pocetku</a:t>
            </a:r>
            <a:r>
              <a:rPr lang="en-US" sz="2400" dirty="0" smtClean="0"/>
              <a:t> </a:t>
            </a:r>
            <a:r>
              <a:rPr lang="en-US" sz="2400" dirty="0" err="1" smtClean="0"/>
              <a:t>uvek</a:t>
            </a:r>
            <a:r>
              <a:rPr lang="en-US" sz="2400" dirty="0" smtClean="0"/>
              <a:t> </a:t>
            </a:r>
            <a:r>
              <a:rPr lang="en-US" sz="2400" dirty="0" err="1" smtClean="0"/>
              <a:t>biraju</a:t>
            </a:r>
            <a:r>
              <a:rPr lang="en-US" sz="2400" dirty="0" smtClean="0"/>
              <a:t> </a:t>
            </a:r>
            <a:r>
              <a:rPr lang="en-US" sz="2400" dirty="0" err="1" smtClean="0"/>
              <a:t>prvo</a:t>
            </a:r>
            <a:r>
              <a:rPr lang="en-US" sz="2400" dirty="0" smtClean="0"/>
              <a:t> root </a:t>
            </a:r>
            <a:r>
              <a:rPr lang="en-US" sz="2400" dirty="0" err="1" smtClean="0"/>
              <a:t>portovi</a:t>
            </a:r>
            <a:r>
              <a:rPr lang="en-US" sz="2400" dirty="0" smtClean="0"/>
              <a:t>, </a:t>
            </a:r>
            <a:r>
              <a:rPr lang="en-US" sz="2400" dirty="0" err="1" smtClean="0"/>
              <a:t>vazi</a:t>
            </a:r>
            <a:r>
              <a:rPr lang="en-US" sz="2400" dirty="0" smtClean="0"/>
              <a:t> </a:t>
            </a:r>
            <a:r>
              <a:rPr lang="en-US" sz="2400" dirty="0" err="1" smtClean="0"/>
              <a:t>cinjenica</a:t>
            </a:r>
            <a:r>
              <a:rPr lang="en-US" sz="2400" dirty="0" smtClean="0"/>
              <a:t> da </a:t>
            </a:r>
            <a:r>
              <a:rPr lang="en-US" sz="2400" dirty="0" err="1" smtClean="0"/>
              <a:t>nasuprot</a:t>
            </a:r>
            <a:r>
              <a:rPr lang="en-US" sz="2400" dirty="0" smtClean="0"/>
              <a:t> root porta </a:t>
            </a:r>
            <a:r>
              <a:rPr lang="en-US" sz="2400" dirty="0" err="1" smtClean="0"/>
              <a:t>uvek</a:t>
            </a:r>
            <a:r>
              <a:rPr lang="en-US" sz="2400" dirty="0" smtClean="0"/>
              <a:t> </a:t>
            </a:r>
            <a:r>
              <a:rPr lang="en-US" sz="2400" dirty="0" err="1" smtClean="0"/>
              <a:t>stoji</a:t>
            </a:r>
            <a:r>
              <a:rPr lang="en-US" sz="2400" dirty="0" smtClean="0"/>
              <a:t> designated port, pa se </a:t>
            </a:r>
            <a:r>
              <a:rPr lang="en-US" sz="2400" dirty="0" err="1" smtClean="0"/>
              <a:t>na</a:t>
            </a:r>
            <a:r>
              <a:rPr lang="en-US" sz="2400" dirty="0" smtClean="0"/>
              <a:t> </a:t>
            </a:r>
            <a:r>
              <a:rPr lang="en-US" sz="2400" dirty="0" err="1" smtClean="0"/>
              <a:t>osnovu</a:t>
            </a:r>
            <a:r>
              <a:rPr lang="en-US" sz="2400" dirty="0" smtClean="0"/>
              <a:t> toga </a:t>
            </a:r>
            <a:r>
              <a:rPr lang="en-US" sz="2400" dirty="0" err="1" smtClean="0"/>
              <a:t>odmah</a:t>
            </a:r>
            <a:r>
              <a:rPr lang="en-US" sz="2400" dirty="0" smtClean="0"/>
              <a:t> </a:t>
            </a:r>
            <a:r>
              <a:rPr lang="en-US" sz="2400" dirty="0" err="1" smtClean="0"/>
              <a:t>moze</a:t>
            </a:r>
            <a:r>
              <a:rPr lang="en-US" sz="2400" dirty="0" smtClean="0"/>
              <a:t> </a:t>
            </a:r>
            <a:r>
              <a:rPr lang="en-US" sz="2400" dirty="0" err="1" smtClean="0"/>
              <a:t>zakljuciti</a:t>
            </a:r>
            <a:r>
              <a:rPr lang="en-US" sz="2400" dirty="0" smtClean="0"/>
              <a:t> da je F0/2 </a:t>
            </a:r>
            <a:r>
              <a:rPr lang="en-US" sz="2400" dirty="0" err="1" smtClean="0"/>
              <a:t>na</a:t>
            </a:r>
            <a:r>
              <a:rPr lang="en-US" sz="2400" dirty="0" smtClean="0"/>
              <a:t> S6 designated port. </a:t>
            </a:r>
            <a:r>
              <a:rPr lang="en-US" sz="2400" dirty="0" err="1" smtClean="0"/>
              <a:t>Jedini</a:t>
            </a:r>
            <a:r>
              <a:rPr lang="en-US" sz="2400" dirty="0" smtClean="0"/>
              <a:t> </a:t>
            </a:r>
            <a:r>
              <a:rPr lang="en-US" sz="2400" dirty="0" err="1" smtClean="0"/>
              <a:t>razlog</a:t>
            </a:r>
            <a:r>
              <a:rPr lang="en-US" sz="2400" dirty="0" smtClean="0"/>
              <a:t> </a:t>
            </a:r>
            <a:r>
              <a:rPr lang="en-US" sz="2400" dirty="0" err="1" smtClean="0"/>
              <a:t>sto</a:t>
            </a:r>
            <a:r>
              <a:rPr lang="en-US" sz="2400" dirty="0" smtClean="0"/>
              <a:t> to </a:t>
            </a:r>
            <a:r>
              <a:rPr lang="en-US" sz="2400" dirty="0" err="1" smtClean="0"/>
              <a:t>ovde</a:t>
            </a:r>
            <a:r>
              <a:rPr lang="en-US" sz="2400" dirty="0" smtClean="0"/>
              <a:t> </a:t>
            </a:r>
            <a:r>
              <a:rPr lang="en-US" sz="2400" dirty="0" err="1" smtClean="0"/>
              <a:t>nije</a:t>
            </a:r>
            <a:r>
              <a:rPr lang="en-US" sz="2400" dirty="0" smtClean="0"/>
              <a:t> </a:t>
            </a:r>
            <a:r>
              <a:rPr lang="en-US" sz="2400" dirty="0" err="1" smtClean="0"/>
              <a:t>uradjeno</a:t>
            </a:r>
            <a:r>
              <a:rPr lang="en-US" sz="2400" dirty="0"/>
              <a:t> </a:t>
            </a:r>
            <a:r>
              <a:rPr lang="en-US" sz="2400" dirty="0" smtClean="0"/>
              <a:t>je </a:t>
            </a:r>
            <a:r>
              <a:rPr lang="en-US" sz="2400" dirty="0" err="1" smtClean="0"/>
              <a:t>sto</a:t>
            </a:r>
            <a:r>
              <a:rPr lang="en-US" sz="2400" dirty="0" smtClean="0"/>
              <a:t> </a:t>
            </a:r>
            <a:r>
              <a:rPr lang="en-US" sz="2400" dirty="0" err="1" smtClean="0"/>
              <a:t>sam</a:t>
            </a:r>
            <a:r>
              <a:rPr lang="en-US" sz="2400" dirty="0" smtClean="0"/>
              <a:t> </a:t>
            </a:r>
            <a:r>
              <a:rPr lang="en-US" sz="2400" dirty="0" err="1" smtClean="0"/>
              <a:t>ispustio</a:t>
            </a:r>
            <a:r>
              <a:rPr lang="en-US" sz="2400" dirty="0" smtClean="0"/>
              <a:t> da </a:t>
            </a:r>
            <a:r>
              <a:rPr lang="en-US" sz="2400" dirty="0" err="1" smtClean="0"/>
              <a:t>napisem</a:t>
            </a:r>
            <a:r>
              <a:rPr lang="en-US" sz="2400" dirty="0" smtClean="0"/>
              <a:t>. </a:t>
            </a:r>
            <a:r>
              <a:rPr lang="en-US" sz="2400" dirty="0" err="1" smtClean="0"/>
              <a:t>Pogledaj</a:t>
            </a:r>
            <a:r>
              <a:rPr lang="en-US" sz="2400" dirty="0" smtClean="0"/>
              <a:t> NAPOMENU </a:t>
            </a:r>
            <a:r>
              <a:rPr lang="en-US" sz="2400" dirty="0" err="1" smtClean="0"/>
              <a:t>na</a:t>
            </a:r>
            <a:r>
              <a:rPr lang="en-US" sz="2400" dirty="0" smtClean="0"/>
              <a:t> </a:t>
            </a:r>
            <a:r>
              <a:rPr lang="en-US" sz="2400" dirty="0" err="1" smtClean="0"/>
              <a:t>kraju</a:t>
            </a:r>
            <a:r>
              <a:rPr lang="en-US" sz="2400" dirty="0" smtClean="0"/>
              <a:t>.</a:t>
            </a:r>
            <a:endParaRPr lang="en-US" sz="2400" dirty="0"/>
          </a:p>
        </p:txBody>
      </p:sp>
      <p:pic>
        <p:nvPicPr>
          <p:cNvPr id="7" name="Picture 6"/>
          <p:cNvPicPr>
            <a:picLocks noChangeAspect="1"/>
          </p:cNvPicPr>
          <p:nvPr/>
        </p:nvPicPr>
        <p:blipFill>
          <a:blip r:embed="rId2"/>
          <a:stretch>
            <a:fillRect/>
          </a:stretch>
        </p:blipFill>
        <p:spPr>
          <a:xfrm>
            <a:off x="1635566" y="1856334"/>
            <a:ext cx="8920868" cy="2408350"/>
          </a:xfrm>
          <a:prstGeom prst="rect">
            <a:avLst/>
          </a:prstGeom>
        </p:spPr>
      </p:pic>
    </p:spTree>
    <p:extLst>
      <p:ext uri="{BB962C8B-B14F-4D97-AF65-F5344CB8AC3E}">
        <p14:creationId xmlns:p14="http://schemas.microsoft.com/office/powerpoint/2010/main" val="78783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latin typeface="+mn-lt"/>
                <a:ea typeface="+mn-ea"/>
                <a:cs typeface="+mn-cs"/>
              </a:rPr>
              <a:t>Kod</a:t>
            </a:r>
            <a:r>
              <a:rPr lang="en-US" sz="2400" dirty="0" smtClean="0">
                <a:latin typeface="+mn-lt"/>
                <a:ea typeface="+mn-ea"/>
                <a:cs typeface="+mn-cs"/>
              </a:rPr>
              <a:t> S5 </a:t>
            </a:r>
            <a:r>
              <a:rPr lang="en-US" sz="2400" dirty="0" err="1" smtClean="0">
                <a:latin typeface="+mn-lt"/>
                <a:ea typeface="+mn-ea"/>
                <a:cs typeface="+mn-cs"/>
              </a:rPr>
              <a:t>portovi</a:t>
            </a:r>
            <a:r>
              <a:rPr lang="en-US" sz="2400" dirty="0" smtClean="0">
                <a:latin typeface="+mn-lt"/>
                <a:ea typeface="+mn-ea"/>
                <a:cs typeface="+mn-cs"/>
              </a:rPr>
              <a:t> F0/1 I F0/2 </a:t>
            </a:r>
            <a:r>
              <a:rPr lang="en-US" sz="2400" dirty="0" err="1" smtClean="0">
                <a:latin typeface="+mn-lt"/>
                <a:ea typeface="+mn-ea"/>
                <a:cs typeface="+mn-cs"/>
              </a:rPr>
              <a:t>imaju</a:t>
            </a:r>
            <a:r>
              <a:rPr lang="en-US" sz="2400" dirty="0" smtClean="0">
                <a:latin typeface="+mn-lt"/>
                <a:ea typeface="+mn-ea"/>
                <a:cs typeface="+mn-cs"/>
              </a:rPr>
              <a:t> </a:t>
            </a:r>
            <a:r>
              <a:rPr lang="en-US" sz="2400" dirty="0" err="1" smtClean="0">
                <a:latin typeface="+mn-lt"/>
                <a:ea typeface="+mn-ea"/>
                <a:cs typeface="+mn-cs"/>
              </a:rPr>
              <a:t>vrednost</a:t>
            </a:r>
            <a:r>
              <a:rPr lang="en-US" sz="2400" dirty="0" smtClean="0">
                <a:latin typeface="+mn-lt"/>
                <a:ea typeface="+mn-ea"/>
                <a:cs typeface="+mn-cs"/>
              </a:rPr>
              <a:t> 19. </a:t>
            </a:r>
            <a:r>
              <a:rPr lang="en-US" sz="2400" dirty="0" err="1" smtClean="0">
                <a:latin typeface="+mn-lt"/>
                <a:ea typeface="+mn-ea"/>
                <a:cs typeface="+mn-cs"/>
              </a:rPr>
              <a:t>Posto</a:t>
            </a:r>
            <a:r>
              <a:rPr lang="en-US" sz="2400" dirty="0" smtClean="0">
                <a:latin typeface="+mn-lt"/>
                <a:ea typeface="+mn-ea"/>
                <a:cs typeface="+mn-cs"/>
              </a:rPr>
              <a:t> je rec o </a:t>
            </a:r>
            <a:r>
              <a:rPr lang="en-US" sz="2400" dirty="0" err="1" smtClean="0">
                <a:latin typeface="+mn-lt"/>
                <a:ea typeface="+mn-ea"/>
                <a:cs typeface="+mn-cs"/>
              </a:rPr>
              <a:t>istom</a:t>
            </a:r>
            <a:r>
              <a:rPr lang="en-US" sz="2400" dirty="0" smtClean="0">
                <a:latin typeface="+mn-lt"/>
                <a:ea typeface="+mn-ea"/>
                <a:cs typeface="+mn-cs"/>
              </a:rPr>
              <a:t> </a:t>
            </a:r>
            <a:r>
              <a:rPr lang="en-US" sz="2400" dirty="0" err="1" smtClean="0">
                <a:latin typeface="+mn-lt"/>
                <a:ea typeface="+mn-ea"/>
                <a:cs typeface="+mn-cs"/>
              </a:rPr>
              <a:t>susedu</a:t>
            </a:r>
            <a:r>
              <a:rPr lang="en-US" sz="2400" dirty="0" smtClean="0">
                <a:latin typeface="+mn-lt"/>
                <a:ea typeface="+mn-ea"/>
                <a:cs typeface="+mn-cs"/>
              </a:rPr>
              <a:t>, priority I MAC </a:t>
            </a:r>
            <a:r>
              <a:rPr lang="en-US" sz="2400" dirty="0" err="1" smtClean="0">
                <a:latin typeface="+mn-lt"/>
                <a:ea typeface="+mn-ea"/>
                <a:cs typeface="+mn-cs"/>
              </a:rPr>
              <a:t>ce</a:t>
            </a:r>
            <a:r>
              <a:rPr lang="en-US" sz="2400" dirty="0" smtClean="0">
                <a:latin typeface="+mn-lt"/>
                <a:ea typeface="+mn-ea"/>
                <a:cs typeface="+mn-cs"/>
              </a:rPr>
              <a:t> u “</a:t>
            </a:r>
            <a:r>
              <a:rPr lang="en-US" sz="2400" dirty="0" err="1" smtClean="0">
                <a:latin typeface="+mn-lt"/>
                <a:ea typeface="+mn-ea"/>
                <a:cs typeface="+mn-cs"/>
              </a:rPr>
              <a:t>obe</a:t>
            </a:r>
            <a:r>
              <a:rPr lang="en-US" sz="2400" dirty="0" smtClean="0">
                <a:latin typeface="+mn-lt"/>
                <a:ea typeface="+mn-ea"/>
                <a:cs typeface="+mn-cs"/>
              </a:rPr>
              <a:t>” </a:t>
            </a:r>
            <a:r>
              <a:rPr lang="en-US" sz="2400" dirty="0" err="1" smtClean="0">
                <a:latin typeface="+mn-lt"/>
                <a:ea typeface="+mn-ea"/>
                <a:cs typeface="+mn-cs"/>
              </a:rPr>
              <a:t>situacije</a:t>
            </a:r>
            <a:r>
              <a:rPr lang="en-US" sz="2400" dirty="0" smtClean="0">
                <a:latin typeface="+mn-lt"/>
                <a:ea typeface="+mn-ea"/>
                <a:cs typeface="+mn-cs"/>
              </a:rPr>
              <a:t> </a:t>
            </a:r>
            <a:r>
              <a:rPr lang="en-US" sz="2400" dirty="0" err="1" smtClean="0">
                <a:latin typeface="+mn-lt"/>
                <a:ea typeface="+mn-ea"/>
                <a:cs typeface="+mn-cs"/>
              </a:rPr>
              <a:t>biti</a:t>
            </a:r>
            <a:r>
              <a:rPr lang="en-US" sz="2400" dirty="0" smtClean="0">
                <a:latin typeface="+mn-lt"/>
                <a:ea typeface="+mn-ea"/>
                <a:cs typeface="+mn-cs"/>
              </a:rPr>
              <a:t> </a:t>
            </a:r>
            <a:r>
              <a:rPr lang="en-US" sz="2400" dirty="0" err="1" smtClean="0">
                <a:latin typeface="+mn-lt"/>
                <a:ea typeface="+mn-ea"/>
                <a:cs typeface="+mn-cs"/>
              </a:rPr>
              <a:t>isti</a:t>
            </a:r>
            <a:r>
              <a:rPr lang="en-US" sz="2400" dirty="0" smtClean="0">
                <a:latin typeface="+mn-lt"/>
                <a:ea typeface="+mn-ea"/>
                <a:cs typeface="+mn-cs"/>
              </a:rPr>
              <a:t>. </a:t>
            </a:r>
            <a:r>
              <a:rPr lang="en-US" sz="2400" dirty="0" err="1" smtClean="0">
                <a:latin typeface="+mn-lt"/>
                <a:ea typeface="+mn-ea"/>
                <a:cs typeface="+mn-cs"/>
              </a:rPr>
              <a:t>Iz</a:t>
            </a:r>
            <a:r>
              <a:rPr lang="en-US" sz="2400" dirty="0" smtClean="0">
                <a:latin typeface="+mn-lt"/>
                <a:ea typeface="+mn-ea"/>
                <a:cs typeface="+mn-cs"/>
              </a:rPr>
              <a:t> toga </a:t>
            </a:r>
            <a:r>
              <a:rPr lang="en-US" sz="2400" dirty="0" err="1" smtClean="0">
                <a:latin typeface="+mn-lt"/>
                <a:ea typeface="+mn-ea"/>
                <a:cs typeface="+mn-cs"/>
              </a:rPr>
              <a:t>razloga</a:t>
            </a:r>
            <a:r>
              <a:rPr lang="en-US" sz="2400" dirty="0" smtClean="0">
                <a:latin typeface="+mn-lt"/>
                <a:ea typeface="+mn-ea"/>
                <a:cs typeface="+mn-cs"/>
              </a:rPr>
              <a:t> se </a:t>
            </a:r>
            <a:r>
              <a:rPr lang="en-US" sz="2400" dirty="0" err="1" smtClean="0">
                <a:latin typeface="+mn-lt"/>
                <a:ea typeface="+mn-ea"/>
                <a:cs typeface="+mn-cs"/>
              </a:rPr>
              <a:t>portovi</a:t>
            </a:r>
            <a:r>
              <a:rPr lang="en-US" sz="2400" dirty="0" smtClean="0">
                <a:latin typeface="+mn-lt"/>
                <a:ea typeface="+mn-ea"/>
                <a:cs typeface="+mn-cs"/>
              </a:rPr>
              <a:t> </a:t>
            </a:r>
            <a:r>
              <a:rPr lang="en-US" sz="2400" dirty="0" err="1" smtClean="0">
                <a:latin typeface="+mn-lt"/>
                <a:ea typeface="+mn-ea"/>
                <a:cs typeface="+mn-cs"/>
              </a:rPr>
              <a:t>odredjuju</a:t>
            </a:r>
            <a:r>
              <a:rPr lang="en-US" sz="2400" dirty="0" smtClean="0">
                <a:latin typeface="+mn-lt"/>
                <a:ea typeface="+mn-ea"/>
                <a:cs typeface="+mn-cs"/>
              </a:rPr>
              <a:t> </a:t>
            </a:r>
            <a:r>
              <a:rPr lang="en-US" sz="2400" dirty="0" err="1" smtClean="0">
                <a:latin typeface="+mn-lt"/>
                <a:ea typeface="+mn-ea"/>
                <a:cs typeface="+mn-cs"/>
              </a:rPr>
              <a:t>prema</a:t>
            </a:r>
            <a:r>
              <a:rPr lang="en-US" sz="2400" dirty="0" smtClean="0">
                <a:latin typeface="+mn-lt"/>
                <a:ea typeface="+mn-ea"/>
                <a:cs typeface="+mn-cs"/>
              </a:rPr>
              <a:t> </a:t>
            </a:r>
            <a:r>
              <a:rPr lang="en-US" sz="2400" dirty="0" err="1" smtClean="0">
                <a:latin typeface="+mn-lt"/>
                <a:ea typeface="+mn-ea"/>
                <a:cs typeface="+mn-cs"/>
              </a:rPr>
              <a:t>manjem</a:t>
            </a:r>
            <a:r>
              <a:rPr lang="en-US" sz="2400" dirty="0" smtClean="0">
                <a:latin typeface="+mn-lt"/>
                <a:ea typeface="+mn-ea"/>
                <a:cs typeface="+mn-cs"/>
              </a:rPr>
              <a:t> </a:t>
            </a:r>
            <a:r>
              <a:rPr lang="en-US" sz="2400" dirty="0" err="1" smtClean="0">
                <a:latin typeface="+mn-lt"/>
                <a:ea typeface="+mn-ea"/>
                <a:cs typeface="+mn-cs"/>
              </a:rPr>
              <a:t>rednom</a:t>
            </a:r>
            <a:r>
              <a:rPr lang="en-US" sz="2400" dirty="0" smtClean="0">
                <a:latin typeface="+mn-lt"/>
                <a:ea typeface="+mn-ea"/>
                <a:cs typeface="+mn-cs"/>
              </a:rPr>
              <a:t> </a:t>
            </a:r>
            <a:r>
              <a:rPr lang="en-US" sz="2400" dirty="0" err="1" smtClean="0">
                <a:latin typeface="+mn-lt"/>
                <a:ea typeface="+mn-ea"/>
                <a:cs typeface="+mn-cs"/>
              </a:rPr>
              <a:t>broju</a:t>
            </a:r>
            <a:r>
              <a:rPr lang="en-US" sz="2400" dirty="0" smtClean="0">
                <a:latin typeface="+mn-lt"/>
                <a:ea typeface="+mn-ea"/>
                <a:cs typeface="+mn-cs"/>
              </a:rPr>
              <a:t> porta.</a:t>
            </a:r>
            <a:endParaRPr lang="en-US" sz="2400" dirty="0">
              <a:latin typeface="+mn-lt"/>
              <a:ea typeface="+mn-ea"/>
              <a:cs typeface="+mn-cs"/>
            </a:endParaRPr>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795760" y="2780492"/>
            <a:ext cx="8600480" cy="2441604"/>
          </a:xfrm>
          <a:prstGeom prst="rect">
            <a:avLst/>
          </a:prstGeom>
        </p:spPr>
      </p:pic>
    </p:spTree>
    <p:extLst>
      <p:ext uri="{BB962C8B-B14F-4D97-AF65-F5344CB8AC3E}">
        <p14:creationId xmlns:p14="http://schemas.microsoft.com/office/powerpoint/2010/main" val="87430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latin typeface="+mn-lt"/>
                <a:ea typeface="+mn-ea"/>
                <a:cs typeface="+mn-cs"/>
              </a:rPr>
              <a:t>Nakon</a:t>
            </a:r>
            <a:r>
              <a:rPr lang="en-US" sz="2400" dirty="0">
                <a:latin typeface="+mn-lt"/>
                <a:ea typeface="+mn-ea"/>
                <a:cs typeface="+mn-cs"/>
              </a:rPr>
              <a:t> </a:t>
            </a:r>
            <a:r>
              <a:rPr lang="en-US" sz="2400" dirty="0" err="1">
                <a:latin typeface="+mn-lt"/>
                <a:ea typeface="+mn-ea"/>
                <a:cs typeface="+mn-cs"/>
              </a:rPr>
              <a:t>sto</a:t>
            </a:r>
            <a:r>
              <a:rPr lang="en-US" sz="2400" dirty="0">
                <a:latin typeface="+mn-lt"/>
                <a:ea typeface="+mn-ea"/>
                <a:cs typeface="+mn-cs"/>
              </a:rPr>
              <a:t> </a:t>
            </a:r>
            <a:r>
              <a:rPr lang="en-US" sz="2400" dirty="0" err="1">
                <a:latin typeface="+mn-lt"/>
                <a:ea typeface="+mn-ea"/>
                <a:cs typeface="+mn-cs"/>
              </a:rPr>
              <a:t>smo</a:t>
            </a:r>
            <a:r>
              <a:rPr lang="en-US" sz="2400" dirty="0">
                <a:latin typeface="+mn-lt"/>
                <a:ea typeface="+mn-ea"/>
                <a:cs typeface="+mn-cs"/>
              </a:rPr>
              <a:t> </a:t>
            </a:r>
            <a:r>
              <a:rPr lang="en-US" sz="2400" dirty="0" err="1">
                <a:latin typeface="+mn-lt"/>
                <a:ea typeface="+mn-ea"/>
                <a:cs typeface="+mn-cs"/>
              </a:rPr>
              <a:t>zavrsili</a:t>
            </a:r>
            <a:r>
              <a:rPr lang="en-US" sz="2400" dirty="0">
                <a:latin typeface="+mn-lt"/>
                <a:ea typeface="+mn-ea"/>
                <a:cs typeface="+mn-cs"/>
              </a:rPr>
              <a:t> </a:t>
            </a:r>
            <a:r>
              <a:rPr lang="en-US" sz="2400" dirty="0" err="1">
                <a:latin typeface="+mn-lt"/>
                <a:ea typeface="+mn-ea"/>
                <a:cs typeface="+mn-cs"/>
              </a:rPr>
              <a:t>sa</a:t>
            </a:r>
            <a:r>
              <a:rPr lang="en-US" sz="2400" dirty="0">
                <a:latin typeface="+mn-lt"/>
                <a:ea typeface="+mn-ea"/>
                <a:cs typeface="+mn-cs"/>
              </a:rPr>
              <a:t> </a:t>
            </a:r>
            <a:r>
              <a:rPr lang="en-US" sz="2400" dirty="0" err="1">
                <a:latin typeface="+mn-lt"/>
                <a:ea typeface="+mn-ea"/>
                <a:cs typeface="+mn-cs"/>
              </a:rPr>
              <a:t>odabirom</a:t>
            </a:r>
            <a:r>
              <a:rPr lang="en-US" sz="2400" dirty="0">
                <a:latin typeface="+mn-lt"/>
                <a:ea typeface="+mn-ea"/>
                <a:cs typeface="+mn-cs"/>
              </a:rPr>
              <a:t> root </a:t>
            </a:r>
            <a:r>
              <a:rPr lang="en-US" sz="2400" dirty="0" err="1">
                <a:latin typeface="+mn-lt"/>
                <a:ea typeface="+mn-ea"/>
                <a:cs typeface="+mn-cs"/>
              </a:rPr>
              <a:t>portova</a:t>
            </a:r>
            <a:r>
              <a:rPr lang="en-US" sz="2400" dirty="0">
                <a:latin typeface="+mn-lt"/>
                <a:ea typeface="+mn-ea"/>
                <a:cs typeface="+mn-cs"/>
              </a:rPr>
              <a:t>, </a:t>
            </a:r>
            <a:r>
              <a:rPr lang="en-US" sz="2400" dirty="0" err="1">
                <a:latin typeface="+mn-lt"/>
                <a:ea typeface="+mn-ea"/>
                <a:cs typeface="+mn-cs"/>
              </a:rPr>
              <a:t>biramo</a:t>
            </a:r>
            <a:r>
              <a:rPr lang="en-US" sz="2400" dirty="0">
                <a:latin typeface="+mn-lt"/>
                <a:ea typeface="+mn-ea"/>
                <a:cs typeface="+mn-cs"/>
              </a:rPr>
              <a:t> designated I blocked </a:t>
            </a:r>
            <a:r>
              <a:rPr lang="en-US" sz="2400" dirty="0" err="1">
                <a:latin typeface="+mn-lt"/>
                <a:ea typeface="+mn-ea"/>
                <a:cs typeface="+mn-cs"/>
              </a:rPr>
              <a:t>portove</a:t>
            </a:r>
            <a:r>
              <a:rPr lang="en-US" sz="2400" dirty="0">
                <a:latin typeface="+mn-lt"/>
                <a:ea typeface="+mn-ea"/>
                <a:cs typeface="+mn-cs"/>
              </a:rPr>
              <a:t>. </a:t>
            </a:r>
            <a:r>
              <a:rPr lang="en-US" sz="2400" dirty="0" err="1" smtClean="0">
                <a:latin typeface="+mn-lt"/>
                <a:ea typeface="+mn-ea"/>
                <a:cs typeface="+mn-cs"/>
              </a:rPr>
              <a:t>Posto</a:t>
            </a:r>
            <a:r>
              <a:rPr lang="en-US" sz="2400" dirty="0" smtClean="0">
                <a:latin typeface="+mn-lt"/>
                <a:ea typeface="+mn-ea"/>
                <a:cs typeface="+mn-cs"/>
              </a:rPr>
              <a:t> </a:t>
            </a:r>
            <a:r>
              <a:rPr lang="en-US" sz="2400" dirty="0">
                <a:latin typeface="+mn-lt"/>
                <a:ea typeface="+mn-ea"/>
                <a:cs typeface="+mn-cs"/>
              </a:rPr>
              <a:t>je </a:t>
            </a:r>
            <a:r>
              <a:rPr lang="en-US" sz="2400" dirty="0" err="1">
                <a:latin typeface="+mn-lt"/>
                <a:ea typeface="+mn-ea"/>
                <a:cs typeface="+mn-cs"/>
              </a:rPr>
              <a:t>na</a:t>
            </a:r>
            <a:r>
              <a:rPr lang="en-US" sz="2400" dirty="0">
                <a:latin typeface="+mn-lt"/>
                <a:ea typeface="+mn-ea"/>
                <a:cs typeface="+mn-cs"/>
              </a:rPr>
              <a:t> switch S1 port F0/1 root port, </a:t>
            </a:r>
            <a:r>
              <a:rPr lang="en-US" sz="2400" dirty="0" err="1">
                <a:latin typeface="+mn-lt"/>
                <a:ea typeface="+mn-ea"/>
                <a:cs typeface="+mn-cs"/>
              </a:rPr>
              <a:t>moze</a:t>
            </a:r>
            <a:r>
              <a:rPr lang="en-US" sz="2400" dirty="0">
                <a:latin typeface="+mn-lt"/>
                <a:ea typeface="+mn-ea"/>
                <a:cs typeface="+mn-cs"/>
              </a:rPr>
              <a:t> se </a:t>
            </a:r>
            <a:r>
              <a:rPr lang="en-US" sz="2400" dirty="0" err="1">
                <a:latin typeface="+mn-lt"/>
                <a:ea typeface="+mn-ea"/>
                <a:cs typeface="+mn-cs"/>
              </a:rPr>
              <a:t>zakljuciti</a:t>
            </a:r>
            <a:r>
              <a:rPr lang="en-US" sz="2400" dirty="0">
                <a:latin typeface="+mn-lt"/>
                <a:ea typeface="+mn-ea"/>
                <a:cs typeface="+mn-cs"/>
              </a:rPr>
              <a:t> da </a:t>
            </a:r>
            <a:r>
              <a:rPr lang="en-US" sz="2400" dirty="0" err="1">
                <a:latin typeface="+mn-lt"/>
                <a:ea typeface="+mn-ea"/>
                <a:cs typeface="+mn-cs"/>
              </a:rPr>
              <a:t>ce</a:t>
            </a:r>
            <a:r>
              <a:rPr lang="en-US" sz="2400" dirty="0">
                <a:latin typeface="+mn-lt"/>
                <a:ea typeface="+mn-ea"/>
                <a:cs typeface="+mn-cs"/>
              </a:rPr>
              <a:t> F0/2 </a:t>
            </a:r>
            <a:r>
              <a:rPr lang="en-US" sz="2400" dirty="0" err="1">
                <a:latin typeface="+mn-lt"/>
                <a:ea typeface="+mn-ea"/>
                <a:cs typeface="+mn-cs"/>
              </a:rPr>
              <a:t>biti</a:t>
            </a:r>
            <a:r>
              <a:rPr lang="en-US" sz="2400" dirty="0">
                <a:latin typeface="+mn-lt"/>
                <a:ea typeface="+mn-ea"/>
                <a:cs typeface="+mn-cs"/>
              </a:rPr>
              <a:t> blocked.</a:t>
            </a:r>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415204" y="2514936"/>
            <a:ext cx="9361591" cy="2571866"/>
          </a:xfrm>
          <a:prstGeom prst="rect">
            <a:avLst/>
          </a:prstGeom>
        </p:spPr>
      </p:pic>
    </p:spTree>
    <p:extLst>
      <p:ext uri="{BB962C8B-B14F-4D97-AF65-F5344CB8AC3E}">
        <p14:creationId xmlns:p14="http://schemas.microsoft.com/office/powerpoint/2010/main" val="128161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err="1" smtClean="0">
                <a:latin typeface="+mn-lt"/>
                <a:ea typeface="+mn-ea"/>
                <a:cs typeface="+mn-cs"/>
              </a:rPr>
              <a:t>Krenucemo</a:t>
            </a:r>
            <a:r>
              <a:rPr lang="en-US" sz="2400" dirty="0" smtClean="0">
                <a:latin typeface="+mn-lt"/>
                <a:ea typeface="+mn-ea"/>
                <a:cs typeface="+mn-cs"/>
              </a:rPr>
              <a:t> od </a:t>
            </a:r>
            <a:r>
              <a:rPr lang="en-US" sz="2400" dirty="0" err="1" smtClean="0">
                <a:latin typeface="+mn-lt"/>
                <a:ea typeface="+mn-ea"/>
                <a:cs typeface="+mn-cs"/>
              </a:rPr>
              <a:t>switcha</a:t>
            </a:r>
            <a:r>
              <a:rPr lang="en-US" sz="2400" dirty="0" smtClean="0">
                <a:latin typeface="+mn-lt"/>
                <a:ea typeface="+mn-ea"/>
                <a:cs typeface="+mn-cs"/>
              </a:rPr>
              <a:t> S1, </a:t>
            </a:r>
            <a:r>
              <a:rPr lang="en-US" sz="2400" dirty="0" err="1" smtClean="0">
                <a:latin typeface="+mn-lt"/>
                <a:ea typeface="+mn-ea"/>
                <a:cs typeface="+mn-cs"/>
              </a:rPr>
              <a:t>medjutim</a:t>
            </a:r>
            <a:r>
              <a:rPr lang="en-US" sz="2400" dirty="0" smtClean="0">
                <a:latin typeface="+mn-lt"/>
                <a:ea typeface="+mn-ea"/>
                <a:cs typeface="+mn-cs"/>
              </a:rPr>
              <a:t> </a:t>
            </a:r>
            <a:r>
              <a:rPr lang="en-US" sz="2400" dirty="0" err="1" smtClean="0">
                <a:latin typeface="+mn-lt"/>
                <a:ea typeface="+mn-ea"/>
                <a:cs typeface="+mn-cs"/>
              </a:rPr>
              <a:t>kako</a:t>
            </a:r>
            <a:r>
              <a:rPr lang="en-US" sz="2400" dirty="0" smtClean="0">
                <a:latin typeface="+mn-lt"/>
                <a:ea typeface="+mn-ea"/>
                <a:cs typeface="+mn-cs"/>
              </a:rPr>
              <a:t> bi </a:t>
            </a:r>
            <a:r>
              <a:rPr lang="en-US" sz="2400" dirty="0" err="1" smtClean="0">
                <a:latin typeface="+mn-lt"/>
                <a:ea typeface="+mn-ea"/>
                <a:cs typeface="+mn-cs"/>
              </a:rPr>
              <a:t>smo</a:t>
            </a:r>
            <a:r>
              <a:rPr lang="en-US" sz="2400" dirty="0" smtClean="0">
                <a:latin typeface="+mn-lt"/>
                <a:ea typeface="+mn-ea"/>
                <a:cs typeface="+mn-cs"/>
              </a:rPr>
              <a:t> </a:t>
            </a:r>
            <a:r>
              <a:rPr lang="en-US" sz="2400" dirty="0" err="1" smtClean="0">
                <a:latin typeface="+mn-lt"/>
                <a:ea typeface="+mn-ea"/>
                <a:cs typeface="+mn-cs"/>
              </a:rPr>
              <a:t>odredili</a:t>
            </a:r>
            <a:r>
              <a:rPr lang="en-US" sz="2400" dirty="0" smtClean="0">
                <a:latin typeface="+mn-lt"/>
                <a:ea typeface="+mn-ea"/>
                <a:cs typeface="+mn-cs"/>
              </a:rPr>
              <a:t> da li je port F0/2 designated </a:t>
            </a:r>
            <a:r>
              <a:rPr lang="en-US" sz="2400" dirty="0" err="1" smtClean="0">
                <a:latin typeface="+mn-lt"/>
                <a:ea typeface="+mn-ea"/>
                <a:cs typeface="+mn-cs"/>
              </a:rPr>
              <a:t>ili</a:t>
            </a:r>
            <a:r>
              <a:rPr lang="en-US" sz="2400" dirty="0" smtClean="0">
                <a:latin typeface="+mn-lt"/>
                <a:ea typeface="+mn-ea"/>
                <a:cs typeface="+mn-cs"/>
              </a:rPr>
              <a:t> blocked, </a:t>
            </a:r>
            <a:r>
              <a:rPr lang="en-US" sz="2400" dirty="0" err="1" smtClean="0">
                <a:latin typeface="+mn-lt"/>
                <a:ea typeface="+mn-ea"/>
                <a:cs typeface="+mn-cs"/>
              </a:rPr>
              <a:t>neophodno</a:t>
            </a:r>
            <a:r>
              <a:rPr lang="en-US" sz="2400" dirty="0" smtClean="0">
                <a:latin typeface="+mn-lt"/>
                <a:ea typeface="+mn-ea"/>
                <a:cs typeface="+mn-cs"/>
              </a:rPr>
              <a:t> je da </a:t>
            </a:r>
            <a:r>
              <a:rPr lang="en-US" sz="2400" dirty="0" err="1" smtClean="0">
                <a:latin typeface="+mn-lt"/>
                <a:ea typeface="+mn-ea"/>
                <a:cs typeface="+mn-cs"/>
              </a:rPr>
              <a:t>posmatramo</a:t>
            </a:r>
            <a:r>
              <a:rPr lang="en-US" sz="2400" dirty="0" smtClean="0">
                <a:latin typeface="+mn-lt"/>
                <a:ea typeface="+mn-ea"/>
                <a:cs typeface="+mn-cs"/>
              </a:rPr>
              <a:t> I switch S2. </a:t>
            </a:r>
            <a:r>
              <a:rPr lang="en-US" sz="2400" dirty="0" err="1" smtClean="0">
                <a:latin typeface="+mn-lt"/>
                <a:ea typeface="+mn-ea"/>
                <a:cs typeface="+mn-cs"/>
              </a:rPr>
              <a:t>Kako</a:t>
            </a:r>
            <a:r>
              <a:rPr lang="en-US" sz="2400" dirty="0" smtClean="0">
                <a:latin typeface="+mn-lt"/>
                <a:ea typeface="+mn-ea"/>
                <a:cs typeface="+mn-cs"/>
              </a:rPr>
              <a:t> je </a:t>
            </a:r>
            <a:r>
              <a:rPr lang="en-US" sz="2400" dirty="0" err="1" smtClean="0">
                <a:latin typeface="+mn-lt"/>
                <a:ea typeface="+mn-ea"/>
                <a:cs typeface="+mn-cs"/>
              </a:rPr>
              <a:t>udaljenost</a:t>
            </a:r>
            <a:r>
              <a:rPr lang="en-US" sz="2400" dirty="0" smtClean="0">
                <a:latin typeface="+mn-lt"/>
                <a:ea typeface="+mn-ea"/>
                <a:cs typeface="+mn-cs"/>
              </a:rPr>
              <a:t> S2 do </a:t>
            </a:r>
            <a:r>
              <a:rPr lang="en-US" sz="2400" dirty="0" err="1" smtClean="0">
                <a:latin typeface="+mn-lt"/>
                <a:ea typeface="+mn-ea"/>
                <a:cs typeface="+mn-cs"/>
              </a:rPr>
              <a:t>roota</a:t>
            </a:r>
            <a:r>
              <a:rPr lang="en-US" sz="2400" dirty="0" smtClean="0">
                <a:latin typeface="+mn-lt"/>
                <a:ea typeface="+mn-ea"/>
                <a:cs typeface="+mn-cs"/>
              </a:rPr>
              <a:t> 4, a od S1 19, </a:t>
            </a:r>
            <a:r>
              <a:rPr lang="en-US" sz="2400" dirty="0" err="1" smtClean="0">
                <a:latin typeface="+mn-lt"/>
                <a:ea typeface="+mn-ea"/>
                <a:cs typeface="+mn-cs"/>
              </a:rPr>
              <a:t>zakljucujemo</a:t>
            </a:r>
            <a:r>
              <a:rPr lang="en-US" sz="2400" dirty="0" smtClean="0">
                <a:latin typeface="+mn-lt"/>
                <a:ea typeface="+mn-ea"/>
                <a:cs typeface="+mn-cs"/>
              </a:rPr>
              <a:t> da je </a:t>
            </a:r>
            <a:r>
              <a:rPr lang="en-US" sz="2400" dirty="0" err="1" smtClean="0">
                <a:latin typeface="+mn-lt"/>
                <a:ea typeface="+mn-ea"/>
                <a:cs typeface="+mn-cs"/>
              </a:rPr>
              <a:t>na</a:t>
            </a:r>
            <a:r>
              <a:rPr lang="en-US" sz="2400" dirty="0" smtClean="0">
                <a:latin typeface="+mn-lt"/>
                <a:ea typeface="+mn-ea"/>
                <a:cs typeface="+mn-cs"/>
              </a:rPr>
              <a:t> F0/2 </a:t>
            </a:r>
            <a:r>
              <a:rPr lang="en-US" sz="2400" dirty="0" err="1" smtClean="0">
                <a:latin typeface="+mn-lt"/>
                <a:ea typeface="+mn-ea"/>
                <a:cs typeface="+mn-cs"/>
              </a:rPr>
              <a:t>na</a:t>
            </a:r>
            <a:r>
              <a:rPr lang="en-US" sz="2400" dirty="0" smtClean="0">
                <a:latin typeface="+mn-lt"/>
                <a:ea typeface="+mn-ea"/>
                <a:cs typeface="+mn-cs"/>
              </a:rPr>
              <a:t> S1 blocked, a F0/1 </a:t>
            </a:r>
            <a:r>
              <a:rPr lang="en-US" sz="2400" dirty="0" err="1" smtClean="0">
                <a:latin typeface="+mn-lt"/>
                <a:ea typeface="+mn-ea"/>
                <a:cs typeface="+mn-cs"/>
              </a:rPr>
              <a:t>na</a:t>
            </a:r>
            <a:r>
              <a:rPr lang="en-US" sz="2400" dirty="0" smtClean="0">
                <a:latin typeface="+mn-lt"/>
                <a:ea typeface="+mn-ea"/>
                <a:cs typeface="+mn-cs"/>
              </a:rPr>
              <a:t> S2 designated.</a:t>
            </a:r>
            <a:endParaRPr lang="en-US" sz="2400" dirty="0">
              <a:latin typeface="+mn-lt"/>
              <a:ea typeface="+mn-ea"/>
              <a:cs typeface="+mn-cs"/>
            </a:endParaRPr>
          </a:p>
        </p:txBody>
      </p:sp>
      <p:pic>
        <p:nvPicPr>
          <p:cNvPr id="5" name="Picture 4"/>
          <p:cNvPicPr>
            <a:picLocks noChangeAspect="1"/>
          </p:cNvPicPr>
          <p:nvPr/>
        </p:nvPicPr>
        <p:blipFill>
          <a:blip r:embed="rId2"/>
          <a:stretch>
            <a:fillRect/>
          </a:stretch>
        </p:blipFill>
        <p:spPr>
          <a:xfrm>
            <a:off x="1541720" y="2445662"/>
            <a:ext cx="9108560" cy="2499825"/>
          </a:xfrm>
          <a:prstGeom prst="rect">
            <a:avLst/>
          </a:prstGeom>
        </p:spPr>
      </p:pic>
    </p:spTree>
    <p:extLst>
      <p:ext uri="{BB962C8B-B14F-4D97-AF65-F5344CB8AC3E}">
        <p14:creationId xmlns:p14="http://schemas.microsoft.com/office/powerpoint/2010/main" val="2812851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660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Kolonu za cenu sam ja dodao jer je lakse da se radi zadatak</vt:lpstr>
      <vt:lpstr>PowerPoint Presentation</vt:lpstr>
      <vt:lpstr>PowerPoint Presentation</vt:lpstr>
      <vt:lpstr>PowerPoint Presentation</vt:lpstr>
      <vt:lpstr>PowerPoint Presentation</vt:lpstr>
      <vt:lpstr>Posto je preko svih portova na S4 udaljenost do roota 24 bira se “sused” (komsija) koji ima manji priority. U ovoj situaciji je to S6, pa je F03 root port. Da je bio isti priority, gledao bi se MAC.</vt:lpstr>
      <vt:lpstr>Kod S5 portovi F0/1 I F0/2 imaju vrednost 19. Posto je rec o istom susedu, priority I MAC ce u “obe” situacije biti isti. Iz toga razloga se portovi odredjuju prema manjem rednom broju porta.</vt:lpstr>
      <vt:lpstr>Nakon sto smo zavrsili sa odabirom root portova, biramo designated I blocked portove. Posto je na switch S1 port F0/1 root port, moze se zakljuciti da ce F0/2 biti blocked.</vt:lpstr>
      <vt:lpstr>Krenucemo od switcha S1, medjutim kako bi smo odredili da li je port F0/2 designated ili blocked, neophodno je da posmatramo I switch S2. Kako je udaljenost S2 do roota 4, a od S1 19, zakljucujemo da je na F0/2 na S1 blocked, a F0/1 na S2 designated.</vt:lpstr>
      <vt:lpstr>Kako S1 vise nema portova, krenucemo da resavamo S2. </vt:lpstr>
      <vt:lpstr>Da bi smo odredili portove  f0/3 I f0/4 na S2, moramo da posmatramo udaljenost S2 I S4 do roota.  S2 je na udaljenosti 4, a S4 na udaljenosti 23. Iz tog razloga ce portovi f0/3 I f0/4 na S2 biti designated, a portovi f0/2 I f0/1 na S4 blocked.</vt:lpstr>
      <vt:lpstr>Na switch S2 ostao nam je jos port G1/1. Da bi smo odredili da li je designated ili blocked, posmatramo switch S6. Kako je udaljenost ova oba switcha do roota 4, neophodno je da poredimo priority. S6 ima manji priority, pa je G1/1 na S2 blocked, a G1/2 na S6 designated.</vt:lpstr>
      <vt:lpstr>Primecujemo da su svi portovi na S2 odredjeni I prelazimo na odredjivanje portova na S4.</vt:lpstr>
      <vt:lpstr>Medjutim vidimo da su svi portovi na S4 vec odredjenji, pa prelazimo na switch S5.</vt:lpstr>
      <vt:lpstr>Na switch S5 potrebno je jos odrediti port F0/3. Cena od S5 do root switcha je 19, a cena od S6 je 4. Zakljucujemo da je F0/3 na S5 blocked, a F0/1 na S6 designated.</vt:lpstr>
      <vt:lpstr>Na switch S5 nema vise portova koje je potrebno odrediti.</vt:lpstr>
      <vt:lpstr>Na switchu S5 nema vise portova koje je potrebno odrediti.</vt:lpstr>
      <vt:lpstr>Na switchu S6 potrebno je jos odrediti F0/2. Udaljenost switcha S4 do roota je 23, a switcha S6 do roota 4, medjutim kako je F0/3 na S4 vec root port, zakljucujemo da je F0/2 na S6 designated port. (Na suprotnoj strani root porta je uvek designated port, ispusteno je na 6 slajdu. Da je napisano, nakon sto je zavrsen S5 bio bi automatski gotov I S6).</vt:lpstr>
      <vt:lpstr>Ovim je zadatak zavrsen.</vt:lpstr>
      <vt:lpstr>NAPOMENA!!!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Kolonu za cenu sam ja dodao jer je lakse da se radi zadatak</dc:title>
  <dc:creator>Daki</dc:creator>
  <cp:lastModifiedBy>Daki</cp:lastModifiedBy>
  <cp:revision>13</cp:revision>
  <dcterms:created xsi:type="dcterms:W3CDTF">2020-10-07T12:20:12Z</dcterms:created>
  <dcterms:modified xsi:type="dcterms:W3CDTF">2020-10-07T14:27:18Z</dcterms:modified>
</cp:coreProperties>
</file>