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1" r:id="rId5"/>
    <p:sldId id="259" r:id="rId6"/>
    <p:sldId id="261" r:id="rId7"/>
    <p:sldId id="262" r:id="rId8"/>
    <p:sldId id="263" r:id="rId9"/>
    <p:sldId id="264" r:id="rId10"/>
    <p:sldId id="270" r:id="rId11"/>
    <p:sldId id="265" r:id="rId12"/>
    <p:sldId id="266" r:id="rId13"/>
    <p:sldId id="267" r:id="rId14"/>
    <p:sldId id="268" r:id="rId15"/>
    <p:sldId id="269" r:id="rId16"/>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4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6667" autoAdjust="0"/>
  </p:normalViewPr>
  <p:slideViewPr>
    <p:cSldViewPr snapToGrid="0">
      <p:cViewPr varScale="1">
        <p:scale>
          <a:sx n="51" d="100"/>
          <a:sy n="51" d="100"/>
        </p:scale>
        <p:origin x="191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Good day, ladies and gentlemen. I would like to express my gratitude for the opportunity to address you today. It is truly an honor to be in the presence of such esteemed individuals. </a:t>
            </a:r>
          </a:p>
          <a:p>
            <a:r>
              <a:rPr lang="en-US" dirty="0"/>
              <a:t>Allow me to introduce myself. My name is </a:t>
            </a:r>
            <a:r>
              <a:rPr lang="en-US" dirty="0" err="1"/>
              <a:t>Cekli</a:t>
            </a:r>
            <a:r>
              <a:rPr lang="en-US" dirty="0"/>
              <a:t> </a:t>
            </a:r>
            <a:r>
              <a:rPr lang="en-US" dirty="0" err="1"/>
              <a:t>Pratiwi</a:t>
            </a:r>
            <a:r>
              <a:rPr lang="en-US" dirty="0"/>
              <a:t>, and I am Indonesian. Currently, I am in the final stages of my PhD program at the Institute of HR and Peace Study in Mahidol University.</a:t>
            </a:r>
          </a:p>
          <a:p>
            <a:r>
              <a:rPr lang="en-US" dirty="0"/>
              <a:t>The title of my presentation today is "Vigilante Justice Persists Amid the Enforcement of Indonesian Anti-Blasphemy Law's Failure to Preserve Justice.“</a:t>
            </a:r>
            <a:r>
              <a:rPr lang="id-ID" dirty="0"/>
              <a:t> </a:t>
            </a:r>
            <a:r>
              <a:rPr lang="id-ID" dirty="0" err="1"/>
              <a:t>This</a:t>
            </a:r>
            <a:r>
              <a:rPr lang="id-ID" dirty="0"/>
              <a:t> </a:t>
            </a:r>
            <a:r>
              <a:rPr lang="id-ID" dirty="0" err="1"/>
              <a:t>topic</a:t>
            </a:r>
            <a:r>
              <a:rPr lang="id-ID" dirty="0"/>
              <a:t> </a:t>
            </a:r>
            <a:r>
              <a:rPr lang="id-ID" dirty="0" err="1"/>
              <a:t>is</a:t>
            </a:r>
            <a:r>
              <a:rPr lang="id-ID" dirty="0"/>
              <a:t> </a:t>
            </a:r>
            <a:r>
              <a:rPr lang="id-ID" dirty="0" err="1"/>
              <a:t>actually</a:t>
            </a:r>
            <a:r>
              <a:rPr lang="id-ID" dirty="0"/>
              <a:t> a </a:t>
            </a:r>
            <a:r>
              <a:rPr lang="id-ID" dirty="0" err="1"/>
              <a:t>part</a:t>
            </a:r>
            <a:r>
              <a:rPr lang="id-ID" dirty="0"/>
              <a:t> </a:t>
            </a:r>
            <a:r>
              <a:rPr lang="id-ID" dirty="0" err="1"/>
              <a:t>of</a:t>
            </a:r>
            <a:r>
              <a:rPr lang="id-ID" dirty="0"/>
              <a:t> </a:t>
            </a:r>
            <a:r>
              <a:rPr lang="id-ID" dirty="0" err="1"/>
              <a:t>my</a:t>
            </a:r>
            <a:r>
              <a:rPr lang="id-ID" dirty="0"/>
              <a:t> </a:t>
            </a:r>
            <a:r>
              <a:rPr lang="id-ID" dirty="0" err="1"/>
              <a:t>disertation</a:t>
            </a:r>
            <a:r>
              <a:rPr lang="id-ID" dirty="0"/>
              <a:t>.</a:t>
            </a:r>
            <a:endParaRPr lang="en-US" dirty="0"/>
          </a:p>
        </p:txBody>
      </p:sp>
    </p:spTree>
    <p:extLst>
      <p:ext uri="{BB962C8B-B14F-4D97-AF65-F5344CB8AC3E}">
        <p14:creationId xmlns:p14="http://schemas.microsoft.com/office/powerpoint/2010/main" val="8585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my presentation, I will provide a brief overview organized into several sections, including Introduction, Problems and Goals of Study, Methods, Findings and Discussions, and Conclusion.</a:t>
            </a:r>
          </a:p>
        </p:txBody>
      </p:sp>
    </p:spTree>
    <p:extLst>
      <p:ext uri="{BB962C8B-B14F-4D97-AF65-F5344CB8AC3E}">
        <p14:creationId xmlns:p14="http://schemas.microsoft.com/office/powerpoint/2010/main" val="417637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would like to begin my presentation by providing some background information. As you may be aware, Indonesia continues to enforce its anti-blasphemy law, making it one of the ten countries that still do so. </a:t>
            </a:r>
            <a:endParaRPr lang="id-ID" dirty="0"/>
          </a:p>
          <a:p>
            <a:endParaRPr lang="id-ID" dirty="0"/>
          </a:p>
          <a:p>
            <a:endParaRPr lang="id-ID" dirty="0"/>
          </a:p>
          <a:p>
            <a:pPr marL="0" marR="0" lvl="0" indent="0" algn="just" defTabSz="914400" eaLnBrk="1" fontAlgn="auto" latinLnBrk="0" hangingPunct="1">
              <a:lnSpc>
                <a:spcPct val="100000"/>
              </a:lnSpc>
              <a:spcBef>
                <a:spcPts val="0"/>
              </a:spcBef>
              <a:spcAft>
                <a:spcPts val="0"/>
              </a:spcAft>
              <a:buClrTx/>
              <a:buSzTx/>
              <a:buFontTx/>
              <a:buNone/>
              <a:tabLst/>
              <a:defRPr/>
            </a:pPr>
            <a:r>
              <a:rPr lang="en-ID" dirty="0">
                <a:latin typeface="Sukar" panose="02000500000000000000" pitchFamily="2" charset="0"/>
                <a:cs typeface="Sukar" panose="02000500000000000000" pitchFamily="2" charset="0"/>
              </a:rPr>
              <a:t>Indonesia's anti-blasphemy law was upheld by the Constitutional Court on Monday, April 18th, 2010, after rejecting a constitutional review petition that was submitted by several organizations.</a:t>
            </a:r>
            <a:endParaRPr lang="id-ID" dirty="0">
              <a:latin typeface="Sukar" panose="02000500000000000000" pitchFamily="2" charset="0"/>
              <a:cs typeface="Sukar" panose="02000500000000000000" pitchFamily="2" charset="0"/>
            </a:endParaRPr>
          </a:p>
          <a:p>
            <a:r>
              <a:rPr lang="en-US" dirty="0"/>
              <a:t>Despite discussions over the past decade about the shortcomings of this law, the Constitutional Court of Indonesia has repeatedly declared that it is not contradictory to the Indonesian Constitution. However, at the same time, the court has acknowledged that the content of the law may be interpreted discriminatively and has reminded the legislative body to amend it.</a:t>
            </a:r>
            <a:r>
              <a:rPr lang="id-ID" dirty="0"/>
              <a:t> </a:t>
            </a:r>
            <a:endParaRPr lang="en-US" dirty="0"/>
          </a:p>
          <a:p>
            <a:endParaRPr lang="en-US" dirty="0"/>
          </a:p>
          <a:p>
            <a:r>
              <a:rPr lang="en-US" dirty="0"/>
              <a:t>Amidst this ongoing debate over the significance of the law's repeal, the criminalization of religious minority groups for alleged blasphemy continues to occur. The courts have continued to prosecute perpetrators of religious blasphemy and impose harsh penalties.</a:t>
            </a:r>
          </a:p>
        </p:txBody>
      </p:sp>
    </p:spTree>
    <p:extLst>
      <p:ext uri="{BB962C8B-B14F-4D97-AF65-F5344CB8AC3E}">
        <p14:creationId xmlns:p14="http://schemas.microsoft.com/office/powerpoint/2010/main" val="253156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decision of the Constitutional Court to maintain the Anti-Blasphemy Law under the argument that it will prevent horizontal conflicts between religions needs to be re-examined. This is because during the enforcement of the blasphemy law, horizontal conflicts continue to occur in the form of vigilante justice against individuals accused of blasphemy and towards groups perceived to be associated with the accused. This has been observed again and again in various cases.</a:t>
            </a:r>
          </a:p>
          <a:p>
            <a:endParaRPr lang="en-US" dirty="0"/>
          </a:p>
          <a:p>
            <a:r>
              <a:rPr lang="en-US" dirty="0"/>
              <a:t>Previous studies have concluded that vigilante actions against blasphemy accused generally emerge when states fail to provide sufficient protection for the sanctity of religion. Interestingly, in Indonesia, although the Anti-Blasphemy Law has been maintained by the Constitutional Court under the argument of protecting the sanctity of religion, this reason does not seem to align with the current situation, as vigilante justice towards blasphemy accused continues to occur.</a:t>
            </a:r>
          </a:p>
        </p:txBody>
      </p:sp>
    </p:spTree>
    <p:extLst>
      <p:ext uri="{BB962C8B-B14F-4D97-AF65-F5344CB8AC3E}">
        <p14:creationId xmlns:p14="http://schemas.microsoft.com/office/powerpoint/2010/main" val="15719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My study raises at least three fundamental questions. The first is why vigilante actions against blasphemy accused continue to occur despite ongoing law enforcement against the accused, in other words, why vigilante justice occurs alongside the enforcement of the anti-blasphemy law. The second question is to what extent such vigilante justice influences the independence of the judges in handling blasphemy cases. Lastly, to what extent can the enforcement of the anti-blasphemy law be considered a failure in achieving justice in Indonesia.</a:t>
            </a:r>
          </a:p>
        </p:txBody>
      </p:sp>
    </p:spTree>
    <p:extLst>
      <p:ext uri="{BB962C8B-B14F-4D97-AF65-F5344CB8AC3E}">
        <p14:creationId xmlns:p14="http://schemas.microsoft.com/office/powerpoint/2010/main" val="306904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D" sz="1200" dirty="0">
                <a:latin typeface="Sukar" panose="02000500000000000000" pitchFamily="2" charset="0"/>
                <a:cs typeface="Sukar" panose="02000500000000000000" pitchFamily="2" charset="0"/>
              </a:rPr>
              <a:t>This study aims to analyse vigilante justice's occurrence linked to blasphemy allegations regarding its impact on judicial independence and the ineffectiveness of the law at preserving justice.</a:t>
            </a:r>
            <a:r>
              <a:rPr lang="en-US" sz="1200" dirty="0">
                <a:latin typeface="Sukar" panose="02000500000000000000" pitchFamily="2" charset="0"/>
                <a:cs typeface="Sukar" panose="02000500000000000000" pitchFamily="2" charset="0"/>
              </a:rPr>
              <a:t> The findings are presented in a categorized table, highlighting the form of vigilante action, judicial independence, and public justice in each case. The classified data is further </a:t>
            </a:r>
            <a:r>
              <a:rPr lang="en-US" sz="1200" dirty="0" err="1">
                <a:latin typeface="Sukar" panose="02000500000000000000" pitchFamily="2" charset="0"/>
                <a:cs typeface="Sukar" panose="02000500000000000000" pitchFamily="2" charset="0"/>
              </a:rPr>
              <a:t>analysed</a:t>
            </a:r>
            <a:r>
              <a:rPr lang="en-US" sz="1200" dirty="0">
                <a:latin typeface="Sukar" panose="02000500000000000000" pitchFamily="2" charset="0"/>
                <a:cs typeface="Sukar" panose="02000500000000000000" pitchFamily="2" charset="0"/>
              </a:rPr>
              <a:t> to address research questions. </a:t>
            </a:r>
          </a:p>
          <a:p>
            <a:r>
              <a:rPr lang="id-ID" sz="1200" dirty="0">
                <a:latin typeface="Sukar" panose="02000500000000000000" pitchFamily="2" charset="0"/>
                <a:cs typeface="Sukar" panose="02000500000000000000" pitchFamily="2" charset="0"/>
              </a:rPr>
              <a:t> </a:t>
            </a:r>
            <a:r>
              <a:rPr lang="en-US" dirty="0"/>
              <a:t>To address the aforementioned questions, this study employs a socio-legal research approach, as advocated by Banakar and Adrian Bedner, aiming to comprehend the gap that often exists between law in books and law in action. In socio-legal research, it is insufficient to solely examine the statutes related regulations, public policies, and court interpretations of the law in handling blasphemy cases; it is also required to understand the socio-political context that instigates vigilante actions despite the enforcement of anti-blasphemy laws. Consequently, this study involved interviews with various individuals, including judges, members of the legislative body, the Commissioner of the National Commission of Women Protection, human rights experts, religious leaders, and members of minority religious groups. By combining various approaches, including the examination of statutes and related public policies, court rulings on selected cases, and sociological approaches, it is expected that the study can answer the research questions, perform analysis, and draw conclusions.</a:t>
            </a:r>
          </a:p>
        </p:txBody>
      </p:sp>
    </p:spTree>
    <p:extLst>
      <p:ext uri="{BB962C8B-B14F-4D97-AF65-F5344CB8AC3E}">
        <p14:creationId xmlns:p14="http://schemas.microsoft.com/office/powerpoint/2010/main" val="392275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Indonesia will enter a political contest to elect a president and representatives in 2024. During this time, various forms of manufactured religious hatred will likely emerge. These groups, backed by political parties, aim to gain political support and reach power.</a:t>
            </a:r>
          </a:p>
          <a:p>
            <a:endParaRPr lang="en-US" dirty="0"/>
          </a:p>
          <a:p>
            <a:r>
              <a:rPr lang="en-US" dirty="0"/>
              <a:t>To prevent the recurrence of vigilante justice in the politically-heated situation, accusations of blasphemy, which are usually directed at minority groups or political opponents with undue ease and lack of justice in law enforcement processes, should be suspended temporarily until the legislative body amends the Anti-Blasphemy Law to focus on banning hate speech about religion rather than subjective insults against religion.</a:t>
            </a:r>
          </a:p>
        </p:txBody>
      </p:sp>
    </p:spTree>
    <p:extLst>
      <p:ext uri="{BB962C8B-B14F-4D97-AF65-F5344CB8AC3E}">
        <p14:creationId xmlns:p14="http://schemas.microsoft.com/office/powerpoint/2010/main" val="192418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21" name="Body Level One…"/>
          <p:cNvSpPr txBox="1">
            <a:spLocks noGrp="1"/>
          </p:cNvSpPr>
          <p:nvPr>
            <p:ph type="body" sz="quarter" idx="1"/>
          </p:nvPr>
        </p:nvSpPr>
        <p:spPr>
          <a:xfrm>
            <a:off x="457200" y="1600200"/>
            <a:ext cx="8229600" cy="4525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39" name="Body Level One…"/>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sz="quarter"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quarter"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94" name="Freeform 2"/>
          <p:cNvSpPr/>
          <p:nvPr/>
        </p:nvSpPr>
        <p:spPr>
          <a:xfrm>
            <a:off x="15594564" y="7001870"/>
            <a:ext cx="3399630" cy="4328233"/>
          </a:xfrm>
          <a:prstGeom prst="rect">
            <a:avLst/>
          </a:prstGeom>
          <a:blipFill>
            <a:blip r:embed="rId3"/>
            <a:stretch>
              <a:fillRect/>
            </a:stretch>
          </a:blipFill>
          <a:ln w="12700">
            <a:miter lim="400000"/>
          </a:ln>
        </p:spPr>
        <p:txBody>
          <a:bodyPr lIns="45719" rIns="45719"/>
          <a:lstStyle/>
          <a:p>
            <a:endParaRPr/>
          </a:p>
        </p:txBody>
      </p:sp>
      <p:sp>
        <p:nvSpPr>
          <p:cNvPr id="95" name="Freeform 3"/>
          <p:cNvSpPr/>
          <p:nvPr/>
        </p:nvSpPr>
        <p:spPr>
          <a:xfrm>
            <a:off x="-3047743" y="-1028701"/>
            <a:ext cx="6133332" cy="3679999"/>
          </a:xfrm>
          <a:prstGeom prst="rect">
            <a:avLst/>
          </a:prstGeom>
          <a:blipFill>
            <a:blip r:embed="rId4"/>
            <a:stretch>
              <a:fillRect/>
            </a:stretch>
          </a:blipFill>
          <a:ln w="12700">
            <a:miter lim="400000"/>
          </a:ln>
        </p:spPr>
        <p:txBody>
          <a:bodyPr lIns="45719" rIns="45719"/>
          <a:lstStyle/>
          <a:p>
            <a:endParaRPr/>
          </a:p>
        </p:txBody>
      </p:sp>
      <p:sp>
        <p:nvSpPr>
          <p:cNvPr id="96" name="Freeform 4"/>
          <p:cNvSpPr/>
          <p:nvPr/>
        </p:nvSpPr>
        <p:spPr>
          <a:xfrm>
            <a:off x="2862746" y="2528096"/>
            <a:ext cx="13019708" cy="5873665"/>
          </a:xfrm>
          <a:prstGeom prst="rect">
            <a:avLst/>
          </a:prstGeom>
          <a:blipFill>
            <a:blip r:embed="rId5"/>
            <a:stretch>
              <a:fillRect/>
            </a:stretch>
          </a:blipFill>
          <a:ln w="12700">
            <a:miter lim="400000"/>
          </a:ln>
        </p:spPr>
        <p:txBody>
          <a:bodyPr lIns="45719" rIns="45719"/>
          <a:lstStyle/>
          <a:p>
            <a:endParaRPr/>
          </a:p>
        </p:txBody>
      </p:sp>
      <p:sp>
        <p:nvSpPr>
          <p:cNvPr id="97" name="TextBox 5"/>
          <p:cNvSpPr txBox="1"/>
          <p:nvPr/>
        </p:nvSpPr>
        <p:spPr>
          <a:xfrm>
            <a:off x="3053187" y="3112174"/>
            <a:ext cx="12181625" cy="3046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ctr">
              <a:lnSpc>
                <a:spcPts val="24700"/>
              </a:lnSpc>
              <a:defRPr sz="17600">
                <a:solidFill>
                  <a:srgbClr val="1D1F1C"/>
                </a:solidFill>
                <a:latin typeface="Trebuchet MS"/>
                <a:ea typeface="Trebuchet MS"/>
                <a:cs typeface="Trebuchet MS"/>
                <a:sym typeface="Trebuchet MS"/>
              </a:defRPr>
            </a:lvl1pPr>
          </a:lstStyle>
          <a:p>
            <a:pPr>
              <a:lnSpc>
                <a:spcPct val="100000"/>
              </a:lnSpc>
            </a:pPr>
            <a:r>
              <a:rPr lang="en-ID" sz="6600" b="1" dirty="0">
                <a:latin typeface="Sukar" panose="02000500000000000000" pitchFamily="2" charset="0"/>
                <a:cs typeface="Sukar" panose="02000500000000000000" pitchFamily="2" charset="0"/>
              </a:rPr>
              <a:t>Vigilante Justice Persists </a:t>
            </a:r>
            <a:endParaRPr lang="id-ID" sz="6600" b="1" dirty="0">
              <a:latin typeface="Sukar" panose="02000500000000000000" pitchFamily="2" charset="0"/>
              <a:cs typeface="Sukar" panose="02000500000000000000" pitchFamily="2" charset="0"/>
            </a:endParaRPr>
          </a:p>
          <a:p>
            <a:pPr>
              <a:lnSpc>
                <a:spcPct val="100000"/>
              </a:lnSpc>
            </a:pPr>
            <a:r>
              <a:rPr lang="en-ID" sz="6600" b="1" dirty="0">
                <a:latin typeface="Sukar" panose="02000500000000000000" pitchFamily="2" charset="0"/>
                <a:cs typeface="Sukar" panose="02000500000000000000" pitchFamily="2" charset="0"/>
              </a:rPr>
              <a:t>Amid the Enforcement of Indonesian Anti-Blasphemy Law</a:t>
            </a:r>
            <a:endParaRPr sz="6600" b="1" dirty="0">
              <a:latin typeface="Sukar" panose="02000500000000000000" pitchFamily="2" charset="0"/>
              <a:cs typeface="Sukar" panose="02000500000000000000" pitchFamily="2" charset="0"/>
            </a:endParaRPr>
          </a:p>
        </p:txBody>
      </p:sp>
      <p:sp>
        <p:nvSpPr>
          <p:cNvPr id="2" name="TextBox 12">
            <a:extLst>
              <a:ext uri="{FF2B5EF4-FFF2-40B4-BE49-F238E27FC236}">
                <a16:creationId xmlns:a16="http://schemas.microsoft.com/office/drawing/2014/main" id="{60264129-5083-A3A4-DAC6-07FBB980497D}"/>
              </a:ext>
            </a:extLst>
          </p:cNvPr>
          <p:cNvSpPr txBox="1"/>
          <p:nvPr/>
        </p:nvSpPr>
        <p:spPr>
          <a:xfrm>
            <a:off x="4108611" y="7405754"/>
            <a:ext cx="10240088" cy="459741"/>
          </a:xfrm>
          <a:prstGeom prst="rect">
            <a:avLst/>
          </a:prstGeom>
        </p:spPr>
        <p:txBody>
          <a:bodyPr lIns="0" tIns="0" rIns="0" bIns="0" rtlCol="0" anchor="t">
            <a:spAutoFit/>
          </a:bodyPr>
          <a:lstStyle/>
          <a:p>
            <a:pPr algn="ctr">
              <a:lnSpc>
                <a:spcPts val="3499"/>
              </a:lnSpc>
            </a:pPr>
            <a:r>
              <a:rPr lang="en-US" sz="3200" b="1" dirty="0" err="1">
                <a:solidFill>
                  <a:srgbClr val="804D25"/>
                </a:solidFill>
                <a:latin typeface="Sukar black" panose="02000500000000000000" pitchFamily="2" charset="0"/>
                <a:cs typeface="Sukar black" panose="02000500000000000000" pitchFamily="2" charset="0"/>
              </a:rPr>
              <a:t>Cekli</a:t>
            </a:r>
            <a:r>
              <a:rPr lang="en-US" sz="3200" b="1" dirty="0">
                <a:solidFill>
                  <a:srgbClr val="804D25"/>
                </a:solidFill>
                <a:latin typeface="Sukar black" panose="02000500000000000000" pitchFamily="2" charset="0"/>
                <a:cs typeface="Sukar black" panose="02000500000000000000" pitchFamily="2" charset="0"/>
              </a:rPr>
              <a:t>  S. </a:t>
            </a:r>
            <a:r>
              <a:rPr lang="en-US" sz="3200" b="1" dirty="0" err="1">
                <a:solidFill>
                  <a:srgbClr val="804D25"/>
                </a:solidFill>
                <a:latin typeface="Sukar black" panose="02000500000000000000" pitchFamily="2" charset="0"/>
                <a:cs typeface="Sukar black" panose="02000500000000000000" pitchFamily="2" charset="0"/>
              </a:rPr>
              <a:t>Pratiwi</a:t>
            </a:r>
            <a:r>
              <a:rPr lang="en-US" sz="3200" b="1" dirty="0">
                <a:solidFill>
                  <a:srgbClr val="804D25"/>
                </a:solidFill>
                <a:latin typeface="Sukar black" panose="02000500000000000000" pitchFamily="2" charset="0"/>
                <a:cs typeface="Sukar black" panose="02000500000000000000" pitchFamily="2" charset="0"/>
              </a:rPr>
              <a:t> | Mahidol University | 2023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04" name="Freeform 34"/>
          <p:cNvSpPr/>
          <p:nvPr/>
        </p:nvSpPr>
        <p:spPr>
          <a:xfrm>
            <a:off x="6022741" y="704530"/>
            <a:ext cx="6242518" cy="1293190"/>
          </a:xfrm>
          <a:prstGeom prst="rect">
            <a:avLst/>
          </a:prstGeom>
          <a:blipFill>
            <a:blip r:embed="rId2"/>
            <a:stretch>
              <a:fillRect/>
            </a:stretch>
          </a:blipFill>
          <a:ln w="12700">
            <a:miter lim="400000"/>
          </a:ln>
        </p:spPr>
        <p:txBody>
          <a:bodyPr lIns="45719" rIns="45719"/>
          <a:lstStyle/>
          <a:p>
            <a:endParaRPr/>
          </a:p>
        </p:txBody>
      </p:sp>
      <p:sp>
        <p:nvSpPr>
          <p:cNvPr id="205" name="TextBox 35"/>
          <p:cNvSpPr txBox="1"/>
          <p:nvPr/>
        </p:nvSpPr>
        <p:spPr>
          <a:xfrm>
            <a:off x="6275075" y="948759"/>
            <a:ext cx="573785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pPr>
              <a:lnSpc>
                <a:spcPct val="100000"/>
              </a:lnSpc>
            </a:pPr>
            <a:r>
              <a:rPr sz="6600" b="1" dirty="0">
                <a:latin typeface="Sukar" panose="02000500000000000000" pitchFamily="2" charset="0"/>
                <a:cs typeface="Sukar" panose="02000500000000000000" pitchFamily="2" charset="0"/>
              </a:rPr>
              <a:t>DISCUSSION</a:t>
            </a:r>
          </a:p>
        </p:txBody>
      </p:sp>
      <p:sp>
        <p:nvSpPr>
          <p:cNvPr id="207" name="Freeform 37"/>
          <p:cNvSpPr/>
          <p:nvPr/>
        </p:nvSpPr>
        <p:spPr>
          <a:xfrm rot="5400000">
            <a:off x="-337389" y="-717771"/>
            <a:ext cx="3074880" cy="4114801"/>
          </a:xfrm>
          <a:prstGeom prst="rect">
            <a:avLst/>
          </a:prstGeom>
          <a:blipFill>
            <a:blip r:embed="rId3"/>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D9A0B603-DF72-3CEF-83ED-6E4F39FD0B13}"/>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242A5BD8-ECF4-7C81-CCF9-3019C4CC17B5}"/>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5DE8F68C-3AAD-6EDC-0B00-BF9DB541519C}"/>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2E2FEC8B-4036-4CA8-A7F8-D573D7F2E837}"/>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249450CD-8FB9-CA45-9085-3C5DC0C5A10D}" type="slidenum">
                <a:rPr lang="en-US" sz="2499" smtClean="0">
                  <a:solidFill>
                    <a:srgbClr val="FDEECC"/>
                  </a:solidFill>
                  <a:latin typeface="Sukar Bold"/>
                </a:rPr>
                <a:t>10</a:t>
              </a:fld>
              <a:r>
                <a:rPr lang="en-US" sz="2499" dirty="0">
                  <a:solidFill>
                    <a:srgbClr val="FDEECC"/>
                  </a:solidFill>
                  <a:latin typeface="Sukar Bold"/>
                </a:rPr>
                <a:t> </a:t>
              </a:r>
            </a:p>
          </p:txBody>
        </p:sp>
      </p:grpSp>
      <p:pic>
        <p:nvPicPr>
          <p:cNvPr id="8" name="Picture 7">
            <a:extLst>
              <a:ext uri="{FF2B5EF4-FFF2-40B4-BE49-F238E27FC236}">
                <a16:creationId xmlns:a16="http://schemas.microsoft.com/office/drawing/2014/main" id="{E3C2E24F-E45B-ECDF-C443-76F834B7F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899" y="2877070"/>
            <a:ext cx="16815607" cy="5501880"/>
          </a:xfrm>
          <a:prstGeom prst="rect">
            <a:avLst/>
          </a:prstGeom>
        </p:spPr>
      </p:pic>
    </p:spTree>
    <p:extLst>
      <p:ext uri="{BB962C8B-B14F-4D97-AF65-F5344CB8AC3E}">
        <p14:creationId xmlns:p14="http://schemas.microsoft.com/office/powerpoint/2010/main" val="25918721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09" name="Freeform 2"/>
          <p:cNvSpPr/>
          <p:nvPr/>
        </p:nvSpPr>
        <p:spPr>
          <a:xfrm>
            <a:off x="1817589" y="4682543"/>
            <a:ext cx="14817555" cy="1784304"/>
          </a:xfrm>
          <a:prstGeom prst="rect">
            <a:avLst/>
          </a:prstGeom>
          <a:blipFill>
            <a:blip r:embed="rId2"/>
            <a:stretch>
              <a:fillRect/>
            </a:stretch>
          </a:blipFill>
          <a:ln w="12700">
            <a:miter lim="400000"/>
          </a:ln>
        </p:spPr>
        <p:txBody>
          <a:bodyPr lIns="45719" rIns="45719"/>
          <a:lstStyle/>
          <a:p>
            <a:endParaRPr/>
          </a:p>
        </p:txBody>
      </p:sp>
      <p:sp>
        <p:nvSpPr>
          <p:cNvPr id="210" name="Freeform 3"/>
          <p:cNvSpPr/>
          <p:nvPr/>
        </p:nvSpPr>
        <p:spPr>
          <a:xfrm rot="5400000">
            <a:off x="-508740" y="-1028701"/>
            <a:ext cx="3074880" cy="4114801"/>
          </a:xfrm>
          <a:prstGeom prst="rect">
            <a:avLst/>
          </a:prstGeom>
          <a:blipFill>
            <a:blip r:embed="rId3"/>
            <a:stretch>
              <a:fillRect/>
            </a:stretch>
          </a:blipFill>
          <a:ln w="12700">
            <a:miter lim="400000"/>
          </a:ln>
        </p:spPr>
        <p:txBody>
          <a:bodyPr lIns="45719" rIns="45719"/>
          <a:lstStyle/>
          <a:p>
            <a:endParaRPr/>
          </a:p>
        </p:txBody>
      </p:sp>
      <p:sp>
        <p:nvSpPr>
          <p:cNvPr id="211" name="Freeform 4"/>
          <p:cNvSpPr/>
          <p:nvPr/>
        </p:nvSpPr>
        <p:spPr>
          <a:xfrm>
            <a:off x="16203860" y="8229600"/>
            <a:ext cx="3074879" cy="4114800"/>
          </a:xfrm>
          <a:prstGeom prst="rect">
            <a:avLst/>
          </a:prstGeom>
          <a:blipFill>
            <a:blip r:embed="rId3"/>
            <a:stretch>
              <a:fillRect/>
            </a:stretch>
          </a:blipFill>
          <a:ln w="12700">
            <a:miter lim="400000"/>
          </a:ln>
        </p:spPr>
        <p:txBody>
          <a:bodyPr lIns="45719" rIns="45719"/>
          <a:lstStyle/>
          <a:p>
            <a:endParaRPr/>
          </a:p>
        </p:txBody>
      </p:sp>
      <p:sp>
        <p:nvSpPr>
          <p:cNvPr id="212" name="Freeform 5"/>
          <p:cNvSpPr/>
          <p:nvPr/>
        </p:nvSpPr>
        <p:spPr>
          <a:xfrm>
            <a:off x="1817589" y="3184100"/>
            <a:ext cx="14817555" cy="1699420"/>
          </a:xfrm>
          <a:prstGeom prst="rect">
            <a:avLst/>
          </a:prstGeom>
          <a:blipFill>
            <a:blip r:embed="rId2"/>
            <a:stretch>
              <a:fillRect/>
            </a:stretch>
          </a:blipFill>
          <a:ln w="12700">
            <a:miter lim="400000"/>
          </a:ln>
        </p:spPr>
        <p:txBody>
          <a:bodyPr lIns="45719" rIns="45719"/>
          <a:lstStyle/>
          <a:p>
            <a:endParaRPr dirty="0"/>
          </a:p>
        </p:txBody>
      </p:sp>
      <p:sp>
        <p:nvSpPr>
          <p:cNvPr id="213" name="Freeform 6"/>
          <p:cNvSpPr/>
          <p:nvPr/>
        </p:nvSpPr>
        <p:spPr>
          <a:xfrm>
            <a:off x="6245135" y="621948"/>
            <a:ext cx="6335327" cy="2672358"/>
          </a:xfrm>
          <a:prstGeom prst="rect">
            <a:avLst/>
          </a:prstGeom>
          <a:blipFill>
            <a:blip r:embed="rId4"/>
            <a:stretch>
              <a:fillRect/>
            </a:stretch>
          </a:blipFill>
          <a:ln w="12700">
            <a:miter lim="400000"/>
          </a:ln>
        </p:spPr>
        <p:txBody>
          <a:bodyPr lIns="45719" rIns="45719"/>
          <a:lstStyle/>
          <a:p>
            <a:endParaRPr/>
          </a:p>
        </p:txBody>
      </p:sp>
      <p:sp>
        <p:nvSpPr>
          <p:cNvPr id="214" name="TextBox 7"/>
          <p:cNvSpPr txBox="1"/>
          <p:nvPr/>
        </p:nvSpPr>
        <p:spPr>
          <a:xfrm>
            <a:off x="3277708" y="4883520"/>
            <a:ext cx="12533501" cy="994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sz="1800" dirty="0">
                <a:latin typeface="Arial Nova" panose="020B0504020202020204" pitchFamily="34" charset="0"/>
              </a:rPr>
              <a:t>Vigilante justice </a:t>
            </a:r>
            <a:r>
              <a:rPr sz="1800" dirty="0" err="1">
                <a:latin typeface="Arial Nova" panose="020B0504020202020204" pitchFamily="34" charset="0"/>
              </a:rPr>
              <a:t>tidak</a:t>
            </a:r>
            <a:r>
              <a:rPr sz="1800" dirty="0">
                <a:latin typeface="Arial Nova" panose="020B0504020202020204" pitchFamily="34" charset="0"/>
              </a:rPr>
              <a:t> </a:t>
            </a:r>
            <a:r>
              <a:rPr sz="1800" dirty="0" err="1">
                <a:latin typeface="Arial Nova" panose="020B0504020202020204" pitchFamily="34" charset="0"/>
              </a:rPr>
              <a:t>semata-mata</a:t>
            </a:r>
            <a:r>
              <a:rPr sz="1800" dirty="0">
                <a:latin typeface="Arial Nova" panose="020B0504020202020204" pitchFamily="34" charset="0"/>
              </a:rPr>
              <a:t> </a:t>
            </a:r>
            <a:r>
              <a:rPr sz="1800" dirty="0" err="1">
                <a:latin typeface="Arial Nova" panose="020B0504020202020204" pitchFamily="34" charset="0"/>
              </a:rPr>
              <a:t>karena</a:t>
            </a:r>
            <a:r>
              <a:rPr sz="1800" dirty="0">
                <a:latin typeface="Arial Nova" panose="020B0504020202020204" pitchFamily="34" charset="0"/>
              </a:rPr>
              <a:t> </a:t>
            </a:r>
            <a:r>
              <a:rPr sz="1800" dirty="0" err="1">
                <a:latin typeface="Arial Nova" panose="020B0504020202020204" pitchFamily="34" charset="0"/>
              </a:rPr>
              <a:t>meningkatnya</a:t>
            </a:r>
            <a:r>
              <a:rPr sz="1800" dirty="0">
                <a:latin typeface="Arial Nova" panose="020B0504020202020204" pitchFamily="34" charset="0"/>
              </a:rPr>
              <a:t> </a:t>
            </a:r>
            <a:r>
              <a:rPr sz="1800" dirty="0" err="1">
                <a:latin typeface="Arial Nova" panose="020B0504020202020204" pitchFamily="34" charset="0"/>
              </a:rPr>
              <a:t>populisme</a:t>
            </a:r>
            <a:r>
              <a:rPr sz="1800" dirty="0">
                <a:latin typeface="Arial Nova" panose="020B0504020202020204" pitchFamily="34" charset="0"/>
              </a:rPr>
              <a:t> Islam, </a:t>
            </a:r>
            <a:r>
              <a:rPr sz="1800" dirty="0" err="1">
                <a:latin typeface="Arial Nova" panose="020B0504020202020204" pitchFamily="34" charset="0"/>
              </a:rPr>
              <a:t>tetapi</a:t>
            </a:r>
            <a:r>
              <a:rPr sz="1800" dirty="0">
                <a:latin typeface="Arial Nova" panose="020B0504020202020204" pitchFamily="34" charset="0"/>
              </a:rPr>
              <a:t> </a:t>
            </a:r>
            <a:r>
              <a:rPr lang="en-US" sz="1800" dirty="0">
                <a:latin typeface="Arial Nova" panose="020B0504020202020204" pitchFamily="34" charset="0"/>
              </a:rPr>
              <a:t>T</a:t>
            </a:r>
            <a:r>
              <a:rPr sz="1800" dirty="0">
                <a:latin typeface="Arial Nova" panose="020B0504020202020204" pitchFamily="34" charset="0"/>
              </a:rPr>
              <a:t>indakan </a:t>
            </a:r>
            <a:r>
              <a:rPr sz="1800" dirty="0" err="1">
                <a:latin typeface="Arial Nova" panose="020B0504020202020204" pitchFamily="34" charset="0"/>
              </a:rPr>
              <a:t>tersebut</a:t>
            </a:r>
            <a:r>
              <a:rPr sz="1800" dirty="0">
                <a:latin typeface="Arial Nova" panose="020B0504020202020204" pitchFamily="34" charset="0"/>
              </a:rPr>
              <a:t> </a:t>
            </a:r>
            <a:r>
              <a:rPr sz="1800" dirty="0" err="1">
                <a:latin typeface="Arial Nova" panose="020B0504020202020204" pitchFamily="34" charset="0"/>
              </a:rPr>
              <a:t>mendapatkan</a:t>
            </a:r>
            <a:r>
              <a:rPr sz="1800" dirty="0">
                <a:latin typeface="Arial Nova" panose="020B0504020202020204" pitchFamily="34" charset="0"/>
              </a:rPr>
              <a:t> </a:t>
            </a:r>
            <a:r>
              <a:rPr sz="1800" dirty="0" err="1">
                <a:latin typeface="Arial Nova" panose="020B0504020202020204" pitchFamily="34" charset="0"/>
              </a:rPr>
              <a:t>legitimasi</a:t>
            </a:r>
            <a:r>
              <a:rPr sz="1800" dirty="0">
                <a:latin typeface="Arial Nova" panose="020B0504020202020204" pitchFamily="34" charset="0"/>
              </a:rPr>
              <a:t> </a:t>
            </a:r>
            <a:r>
              <a:rPr sz="1800" dirty="0" err="1">
                <a:latin typeface="Arial Nova" panose="020B0504020202020204" pitchFamily="34" charset="0"/>
              </a:rPr>
              <a:t>dari</a:t>
            </a:r>
            <a:r>
              <a:rPr sz="1800" dirty="0">
                <a:latin typeface="Arial Nova" panose="020B0504020202020204" pitchFamily="34" charset="0"/>
              </a:rPr>
              <a:t> </a:t>
            </a:r>
            <a:r>
              <a:rPr sz="1800" dirty="0" err="1">
                <a:latin typeface="Arial Nova" panose="020B0504020202020204" pitchFamily="34" charset="0"/>
              </a:rPr>
              <a:t>berbagai</a:t>
            </a:r>
            <a:r>
              <a:rPr sz="1800" dirty="0">
                <a:latin typeface="Arial Nova" panose="020B0504020202020204" pitchFamily="34" charset="0"/>
              </a:rPr>
              <a:t> </a:t>
            </a:r>
            <a:r>
              <a:rPr sz="1800" dirty="0" err="1">
                <a:latin typeface="Arial Nova" panose="020B0504020202020204" pitchFamily="34" charset="0"/>
              </a:rPr>
              <a:t>kebijakan</a:t>
            </a:r>
            <a:r>
              <a:rPr sz="1800" dirty="0">
                <a:latin typeface="Arial Nova" panose="020B0504020202020204" pitchFamily="34" charset="0"/>
              </a:rPr>
              <a:t> publi</a:t>
            </a:r>
            <a:r>
              <a:rPr lang="en-US" sz="1800" dirty="0">
                <a:latin typeface="Arial Nova" panose="020B0504020202020204" pitchFamily="34" charset="0"/>
              </a:rPr>
              <a:t>c</a:t>
            </a:r>
            <a:r>
              <a:rPr sz="1800" dirty="0">
                <a:latin typeface="Arial Nova" panose="020B0504020202020204" pitchFamily="34" charset="0"/>
              </a:rPr>
              <a:t> (</a:t>
            </a:r>
            <a:r>
              <a:rPr sz="1800" dirty="0" err="1">
                <a:latin typeface="Arial Nova" panose="020B0504020202020204" pitchFamily="34" charset="0"/>
              </a:rPr>
              <a:t>pusat</a:t>
            </a:r>
            <a:r>
              <a:rPr sz="1800" dirty="0">
                <a:latin typeface="Arial Nova" panose="020B0504020202020204" pitchFamily="34" charset="0"/>
              </a:rPr>
              <a:t> dan </a:t>
            </a:r>
            <a:r>
              <a:rPr sz="1800" dirty="0" err="1">
                <a:latin typeface="Arial Nova" panose="020B0504020202020204" pitchFamily="34" charset="0"/>
              </a:rPr>
              <a:t>daerah</a:t>
            </a:r>
            <a:r>
              <a:rPr sz="1800" dirty="0">
                <a:latin typeface="Arial Nova" panose="020B0504020202020204" pitchFamily="34" charset="0"/>
              </a:rPr>
              <a:t>) </a:t>
            </a:r>
            <a:r>
              <a:rPr sz="1800" dirty="0" err="1">
                <a:latin typeface="Arial Nova" panose="020B0504020202020204" pitchFamily="34" charset="0"/>
              </a:rPr>
              <a:t>mendahului</a:t>
            </a:r>
            <a:r>
              <a:rPr sz="1800" dirty="0">
                <a:latin typeface="Arial Nova" panose="020B0504020202020204" pitchFamily="34" charset="0"/>
              </a:rPr>
              <a:t> </a:t>
            </a:r>
            <a:r>
              <a:rPr sz="1800" dirty="0" err="1">
                <a:latin typeface="Arial Nova" panose="020B0504020202020204" pitchFamily="34" charset="0"/>
              </a:rPr>
              <a:t>putusan</a:t>
            </a:r>
            <a:r>
              <a:rPr sz="1800" dirty="0">
                <a:latin typeface="Arial Nova" panose="020B0504020202020204" pitchFamily="34" charset="0"/>
              </a:rPr>
              <a:t> </a:t>
            </a:r>
            <a:r>
              <a:rPr sz="1800" dirty="0" err="1">
                <a:latin typeface="Arial Nova" panose="020B0504020202020204" pitchFamily="34" charset="0"/>
              </a:rPr>
              <a:t>pengadilan</a:t>
            </a:r>
            <a:r>
              <a:rPr sz="1800" dirty="0">
                <a:latin typeface="Arial Nova" panose="020B0504020202020204" pitchFamily="34" charset="0"/>
              </a:rPr>
              <a:t> </a:t>
            </a:r>
            <a:r>
              <a:rPr sz="1800" dirty="0" err="1">
                <a:latin typeface="Arial Nova" panose="020B0504020202020204" pitchFamily="34" charset="0"/>
              </a:rPr>
              <a:t>menyatakan</a:t>
            </a:r>
            <a:r>
              <a:rPr sz="1800" dirty="0">
                <a:latin typeface="Arial Nova" panose="020B0504020202020204" pitchFamily="34" charset="0"/>
              </a:rPr>
              <a:t> </a:t>
            </a:r>
            <a:r>
              <a:rPr sz="1800" dirty="0" err="1">
                <a:latin typeface="Arial Nova" panose="020B0504020202020204" pitchFamily="34" charset="0"/>
              </a:rPr>
              <a:t>tertuduh</a:t>
            </a:r>
            <a:r>
              <a:rPr sz="1800" dirty="0">
                <a:latin typeface="Arial Nova" panose="020B0504020202020204" pitchFamily="34" charset="0"/>
              </a:rPr>
              <a:t> "</a:t>
            </a:r>
            <a:r>
              <a:rPr sz="1800" dirty="0" err="1">
                <a:latin typeface="Arial Nova" panose="020B0504020202020204" pitchFamily="34" charset="0"/>
              </a:rPr>
              <a:t>sesat</a:t>
            </a:r>
            <a:r>
              <a:rPr sz="1800" dirty="0">
                <a:latin typeface="Arial Nova" panose="020B0504020202020204" pitchFamily="34" charset="0"/>
              </a:rPr>
              <a:t>"</a:t>
            </a:r>
          </a:p>
        </p:txBody>
      </p:sp>
      <p:sp>
        <p:nvSpPr>
          <p:cNvPr id="215" name="TextBox 8"/>
          <p:cNvSpPr txBox="1"/>
          <p:nvPr/>
        </p:nvSpPr>
        <p:spPr>
          <a:xfrm>
            <a:off x="4023239" y="1188189"/>
            <a:ext cx="10779119" cy="1436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r>
              <a:rPr sz="7200" b="1" dirty="0">
                <a:latin typeface="Sukar" panose="02000500000000000000" pitchFamily="2" charset="0"/>
                <a:cs typeface="Sukar" panose="02000500000000000000" pitchFamily="2" charset="0"/>
              </a:rPr>
              <a:t>CONCLUSION</a:t>
            </a:r>
          </a:p>
        </p:txBody>
      </p:sp>
      <p:sp>
        <p:nvSpPr>
          <p:cNvPr id="216" name="TextBox 9"/>
          <p:cNvSpPr txBox="1"/>
          <p:nvPr/>
        </p:nvSpPr>
        <p:spPr>
          <a:xfrm>
            <a:off x="3258948" y="3346245"/>
            <a:ext cx="12926805" cy="994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sz="1800" dirty="0">
                <a:latin typeface="Arial Nova" panose="020B0504020202020204" pitchFamily="34" charset="0"/>
              </a:rPr>
              <a:t>Vigilante justice against blasphemy di Indonesia </a:t>
            </a:r>
            <a:r>
              <a:rPr sz="1800" dirty="0" err="1">
                <a:latin typeface="Arial Nova" panose="020B0504020202020204" pitchFamily="34" charset="0"/>
              </a:rPr>
              <a:t>terjadi</a:t>
            </a:r>
            <a:r>
              <a:rPr sz="1800" dirty="0">
                <a:latin typeface="Arial Nova" panose="020B0504020202020204" pitchFamily="34" charset="0"/>
              </a:rPr>
              <a:t> </a:t>
            </a:r>
            <a:r>
              <a:rPr sz="1800" dirty="0" err="1">
                <a:latin typeface="Arial Nova" panose="020B0504020202020204" pitchFamily="34" charset="0"/>
              </a:rPr>
              <a:t>bukan</a:t>
            </a:r>
            <a:r>
              <a:rPr sz="1800" dirty="0">
                <a:latin typeface="Arial Nova" panose="020B0504020202020204" pitchFamily="34" charset="0"/>
              </a:rPr>
              <a:t> </a:t>
            </a:r>
            <a:r>
              <a:rPr sz="1800" dirty="0" err="1">
                <a:latin typeface="Arial Nova" panose="020B0504020202020204" pitchFamily="34" charset="0"/>
              </a:rPr>
              <a:t>karena</a:t>
            </a:r>
            <a:r>
              <a:rPr sz="1800" dirty="0">
                <a:latin typeface="Arial Nova" panose="020B0504020202020204" pitchFamily="34" charset="0"/>
              </a:rPr>
              <a:t> </a:t>
            </a:r>
            <a:r>
              <a:rPr sz="1800" dirty="0" err="1">
                <a:latin typeface="Arial Nova" panose="020B0504020202020204" pitchFamily="34" charset="0"/>
              </a:rPr>
              <a:t>ketiadaan</a:t>
            </a:r>
            <a:r>
              <a:rPr sz="1800" dirty="0">
                <a:latin typeface="Arial Nova" panose="020B0504020202020204" pitchFamily="34" charset="0"/>
              </a:rPr>
              <a:t> UU yang </a:t>
            </a:r>
            <a:r>
              <a:rPr sz="1800" dirty="0" err="1">
                <a:latin typeface="Arial Nova" panose="020B0504020202020204" pitchFamily="34" charset="0"/>
              </a:rPr>
              <a:t>melindungi</a:t>
            </a:r>
            <a:r>
              <a:rPr sz="1800" dirty="0">
                <a:latin typeface="Arial Nova" panose="020B0504020202020204" pitchFamily="34" charset="0"/>
              </a:rPr>
              <a:t> </a:t>
            </a:r>
            <a:r>
              <a:rPr sz="1800" dirty="0" err="1">
                <a:latin typeface="Arial Nova" panose="020B0504020202020204" pitchFamily="34" charset="0"/>
              </a:rPr>
              <a:t>kesakralan</a:t>
            </a:r>
            <a:r>
              <a:rPr sz="1800" dirty="0">
                <a:latin typeface="Arial Nova" panose="020B0504020202020204" pitchFamily="34" charset="0"/>
              </a:rPr>
              <a:t> agama, </a:t>
            </a:r>
            <a:r>
              <a:rPr sz="1800" dirty="0" err="1">
                <a:latin typeface="Arial Nova" panose="020B0504020202020204" pitchFamily="34" charset="0"/>
              </a:rPr>
              <a:t>tetapi</a:t>
            </a:r>
            <a:r>
              <a:rPr sz="1800" dirty="0">
                <a:latin typeface="Arial Nova" panose="020B0504020202020204" pitchFamily="34" charset="0"/>
              </a:rPr>
              <a:t> di </a:t>
            </a:r>
            <a:r>
              <a:rPr sz="1800" dirty="0" err="1">
                <a:latin typeface="Arial Nova" panose="020B0504020202020204" pitchFamily="34" charset="0"/>
              </a:rPr>
              <a:t>bawah</a:t>
            </a:r>
            <a:r>
              <a:rPr sz="1800" dirty="0">
                <a:latin typeface="Arial Nova" panose="020B0504020202020204" pitchFamily="34" charset="0"/>
              </a:rPr>
              <a:t> regime UU Anti </a:t>
            </a:r>
            <a:r>
              <a:rPr sz="1800" dirty="0" err="1">
                <a:latin typeface="Arial Nova" panose="020B0504020202020204" pitchFamily="34" charset="0"/>
              </a:rPr>
              <a:t>penodaan</a:t>
            </a:r>
            <a:r>
              <a:rPr sz="1800" dirty="0">
                <a:latin typeface="Arial Nova" panose="020B0504020202020204" pitchFamily="34" charset="0"/>
              </a:rPr>
              <a:t> agama yang </a:t>
            </a:r>
            <a:r>
              <a:rPr sz="1800" dirty="0" err="1">
                <a:latin typeface="Arial Nova" panose="020B0504020202020204" pitchFamily="34" charset="0"/>
              </a:rPr>
              <a:t>cacat</a:t>
            </a:r>
            <a:r>
              <a:rPr sz="1800" dirty="0">
                <a:latin typeface="Arial Nova" panose="020B0504020202020204" pitchFamily="34" charset="0"/>
              </a:rPr>
              <a:t> </a:t>
            </a:r>
            <a:r>
              <a:rPr sz="1800" dirty="0" err="1">
                <a:latin typeface="Arial Nova" panose="020B0504020202020204" pitchFamily="34" charset="0"/>
              </a:rPr>
              <a:t>justru</a:t>
            </a:r>
            <a:r>
              <a:rPr sz="1800" dirty="0">
                <a:latin typeface="Arial Nova" panose="020B0504020202020204" pitchFamily="34" charset="0"/>
              </a:rPr>
              <a:t> </a:t>
            </a:r>
            <a:r>
              <a:rPr sz="1800" dirty="0" err="1">
                <a:latin typeface="Arial Nova" panose="020B0504020202020204" pitchFamily="34" charset="0"/>
              </a:rPr>
              <a:t>mendorong</a:t>
            </a:r>
            <a:r>
              <a:rPr sz="1800" dirty="0">
                <a:latin typeface="Arial Nova" panose="020B0504020202020204" pitchFamily="34" charset="0"/>
              </a:rPr>
              <a:t> </a:t>
            </a:r>
            <a:r>
              <a:rPr sz="1800" dirty="0" err="1">
                <a:latin typeface="Arial Nova" panose="020B0504020202020204" pitchFamily="34" charset="0"/>
              </a:rPr>
              <a:t>pelintiran</a:t>
            </a:r>
            <a:r>
              <a:rPr sz="1800" dirty="0">
                <a:latin typeface="Arial Nova" panose="020B0504020202020204" pitchFamily="34" charset="0"/>
              </a:rPr>
              <a:t> </a:t>
            </a:r>
            <a:r>
              <a:rPr sz="1800" dirty="0" err="1">
                <a:latin typeface="Arial Nova" panose="020B0504020202020204" pitchFamily="34" charset="0"/>
              </a:rPr>
              <a:t>kebencian</a:t>
            </a:r>
            <a:r>
              <a:rPr sz="1800" dirty="0">
                <a:latin typeface="Arial Nova" panose="020B0504020202020204" pitchFamily="34" charset="0"/>
              </a:rPr>
              <a:t>.</a:t>
            </a:r>
          </a:p>
        </p:txBody>
      </p:sp>
      <p:sp>
        <p:nvSpPr>
          <p:cNvPr id="217" name="TextBox 10"/>
          <p:cNvSpPr txBox="1"/>
          <p:nvPr/>
        </p:nvSpPr>
        <p:spPr>
          <a:xfrm>
            <a:off x="2102246" y="3613684"/>
            <a:ext cx="983855" cy="866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7000"/>
              </a:lnSpc>
              <a:defRPr sz="5000">
                <a:solidFill>
                  <a:srgbClr val="1D1F1C"/>
                </a:solidFill>
                <a:latin typeface="Roboto Mono Medium for Powerlin"/>
                <a:ea typeface="Roboto Mono Medium for Powerlin"/>
                <a:cs typeface="Roboto Mono Medium for Powerlin"/>
                <a:sym typeface="Roboto Mono Medium for Powerline"/>
              </a:defRPr>
            </a:lvl1pPr>
          </a:lstStyle>
          <a:p>
            <a:r>
              <a:rPr dirty="0"/>
              <a:t>01</a:t>
            </a:r>
          </a:p>
        </p:txBody>
      </p:sp>
      <p:sp>
        <p:nvSpPr>
          <p:cNvPr id="218" name="TextBox 11"/>
          <p:cNvSpPr txBox="1"/>
          <p:nvPr/>
        </p:nvSpPr>
        <p:spPr>
          <a:xfrm>
            <a:off x="2148936" y="5094661"/>
            <a:ext cx="983855" cy="866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7000"/>
              </a:lnSpc>
              <a:defRPr sz="5000">
                <a:solidFill>
                  <a:srgbClr val="1D1F1C"/>
                </a:solidFill>
                <a:latin typeface="Roboto Mono Medium for Powerlin"/>
                <a:ea typeface="Roboto Mono Medium for Powerlin"/>
                <a:cs typeface="Roboto Mono Medium for Powerlin"/>
                <a:sym typeface="Roboto Mono Medium for Powerline"/>
              </a:defRPr>
            </a:lvl1pPr>
          </a:lstStyle>
          <a:p>
            <a:r>
              <a:rPr dirty="0"/>
              <a:t>02</a:t>
            </a:r>
          </a:p>
        </p:txBody>
      </p:sp>
      <p:grpSp>
        <p:nvGrpSpPr>
          <p:cNvPr id="2" name="Group 1">
            <a:extLst>
              <a:ext uri="{FF2B5EF4-FFF2-40B4-BE49-F238E27FC236}">
                <a16:creationId xmlns:a16="http://schemas.microsoft.com/office/drawing/2014/main" id="{F544E8B8-A469-4DB6-C445-2A63A8A22460}"/>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CCE4EC8B-D2B4-772E-D83F-4FCBBA1354C7}"/>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16199732-F8FC-B2F1-E15A-36579FAC00E0}"/>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E3063B7B-669B-23AB-832A-9C76B764F22D}"/>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C3BEDC4D-F0A0-0546-8058-EBD443E847D1}" type="slidenum">
                <a:rPr lang="en-US" sz="2499" smtClean="0">
                  <a:solidFill>
                    <a:srgbClr val="FDEECC"/>
                  </a:solidFill>
                  <a:latin typeface="Sukar Bold"/>
                </a:rPr>
                <a:t>11</a:t>
              </a:fld>
              <a:r>
                <a:rPr lang="en-US" sz="2499" dirty="0">
                  <a:solidFill>
                    <a:srgbClr val="FDEECC"/>
                  </a:solidFill>
                  <a:latin typeface="Sukar Bold"/>
                </a:rPr>
                <a:t> </a:t>
              </a:r>
            </a:p>
          </p:txBody>
        </p:sp>
      </p:grpSp>
      <p:sp>
        <p:nvSpPr>
          <p:cNvPr id="6" name="Freeform 2">
            <a:extLst>
              <a:ext uri="{FF2B5EF4-FFF2-40B4-BE49-F238E27FC236}">
                <a16:creationId xmlns:a16="http://schemas.microsoft.com/office/drawing/2014/main" id="{C550F1E8-65DC-D0B9-3FC6-35EEE1AF7E8F}"/>
              </a:ext>
            </a:extLst>
          </p:cNvPr>
          <p:cNvSpPr/>
          <p:nvPr/>
        </p:nvSpPr>
        <p:spPr>
          <a:xfrm>
            <a:off x="1836347" y="6292312"/>
            <a:ext cx="14817555" cy="1784304"/>
          </a:xfrm>
          <a:prstGeom prst="rect">
            <a:avLst/>
          </a:prstGeom>
          <a:blipFill>
            <a:blip r:embed="rId2"/>
            <a:stretch>
              <a:fillRect/>
            </a:stretch>
          </a:blipFill>
          <a:ln w="12700">
            <a:miter lim="400000"/>
          </a:ln>
        </p:spPr>
        <p:txBody>
          <a:bodyPr lIns="45719" rIns="45719"/>
          <a:lstStyle/>
          <a:p>
            <a:endParaRPr dirty="0"/>
          </a:p>
        </p:txBody>
      </p:sp>
      <p:sp>
        <p:nvSpPr>
          <p:cNvPr id="7" name="TextBox 7">
            <a:extLst>
              <a:ext uri="{FF2B5EF4-FFF2-40B4-BE49-F238E27FC236}">
                <a16:creationId xmlns:a16="http://schemas.microsoft.com/office/drawing/2014/main" id="{5707068F-032C-8E1E-7063-07139C152139}"/>
              </a:ext>
            </a:extLst>
          </p:cNvPr>
          <p:cNvSpPr txBox="1"/>
          <p:nvPr/>
        </p:nvSpPr>
        <p:spPr>
          <a:xfrm>
            <a:off x="3155829" y="6441157"/>
            <a:ext cx="12533501" cy="994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sz="1800" dirty="0">
                <a:latin typeface="Arial Nova" panose="020B0504020202020204" pitchFamily="34" charset="0"/>
              </a:rPr>
              <a:t>Vigilante justice dan </a:t>
            </a:r>
            <a:r>
              <a:rPr sz="1800" dirty="0" err="1">
                <a:latin typeface="Arial Nova" panose="020B0504020202020204" pitchFamily="34" charset="0"/>
              </a:rPr>
              <a:t>intervensi</a:t>
            </a:r>
            <a:r>
              <a:rPr sz="1800" dirty="0">
                <a:latin typeface="Arial Nova" panose="020B0504020202020204" pitchFamily="34" charset="0"/>
              </a:rPr>
              <a:t> </a:t>
            </a:r>
            <a:r>
              <a:rPr sz="1800" dirty="0" err="1">
                <a:latin typeface="Arial Nova" panose="020B0504020202020204" pitchFamily="34" charset="0"/>
              </a:rPr>
              <a:t>pemerintah</a:t>
            </a:r>
            <a:r>
              <a:rPr sz="1800" dirty="0">
                <a:latin typeface="Arial Nova" panose="020B0504020202020204" pitchFamily="34" charset="0"/>
              </a:rPr>
              <a:t> </a:t>
            </a:r>
            <a:r>
              <a:rPr sz="1800" dirty="0" err="1">
                <a:latin typeface="Arial Nova" panose="020B0504020202020204" pitchFamily="34" charset="0"/>
              </a:rPr>
              <a:t>atas</a:t>
            </a:r>
            <a:r>
              <a:rPr sz="1800" dirty="0">
                <a:latin typeface="Arial Nova" panose="020B0504020202020204" pitchFamily="34" charset="0"/>
              </a:rPr>
              <a:t> </a:t>
            </a:r>
            <a:r>
              <a:rPr sz="1800" dirty="0" err="1">
                <a:latin typeface="Arial Nova" panose="020B0504020202020204" pitchFamily="34" charset="0"/>
              </a:rPr>
              <a:t>konflik</a:t>
            </a:r>
            <a:r>
              <a:rPr sz="1800" dirty="0">
                <a:latin typeface="Arial Nova" panose="020B0504020202020204" pitchFamily="34" charset="0"/>
              </a:rPr>
              <a:t> </a:t>
            </a:r>
            <a:r>
              <a:rPr sz="1800" dirty="0" err="1">
                <a:latin typeface="Arial Nova" panose="020B0504020202020204" pitchFamily="34" charset="0"/>
              </a:rPr>
              <a:t>antar</a:t>
            </a:r>
            <a:r>
              <a:rPr sz="1800" dirty="0">
                <a:latin typeface="Arial Nova" panose="020B0504020202020204" pitchFamily="34" charset="0"/>
              </a:rPr>
              <a:t> agama </a:t>
            </a:r>
            <a:r>
              <a:rPr sz="1800" dirty="0" err="1">
                <a:latin typeface="Arial Nova" panose="020B0504020202020204" pitchFamily="34" charset="0"/>
              </a:rPr>
              <a:t>telah</a:t>
            </a:r>
            <a:r>
              <a:rPr sz="1800" dirty="0">
                <a:latin typeface="Arial Nova" panose="020B0504020202020204" pitchFamily="34" charset="0"/>
              </a:rPr>
              <a:t> </a:t>
            </a:r>
            <a:r>
              <a:rPr sz="1800" dirty="0" err="1">
                <a:latin typeface="Arial Nova" panose="020B0504020202020204" pitchFamily="34" charset="0"/>
              </a:rPr>
              <a:t>menggangu</a:t>
            </a:r>
            <a:r>
              <a:rPr sz="1800" dirty="0">
                <a:latin typeface="Arial Nova" panose="020B0504020202020204" pitchFamily="34" charset="0"/>
              </a:rPr>
              <a:t> independence </a:t>
            </a:r>
            <a:r>
              <a:rPr sz="1800" dirty="0" err="1">
                <a:latin typeface="Arial Nova" panose="020B0504020202020204" pitchFamily="34" charset="0"/>
              </a:rPr>
              <a:t>pengadilan</a:t>
            </a:r>
            <a:r>
              <a:rPr sz="1800" dirty="0">
                <a:latin typeface="Arial Nova" panose="020B0504020202020204" pitchFamily="34" charset="0"/>
              </a:rPr>
              <a:t> </a:t>
            </a:r>
            <a:r>
              <a:rPr sz="1800" dirty="0" err="1">
                <a:latin typeface="Arial Nova" panose="020B0504020202020204" pitchFamily="34" charset="0"/>
              </a:rPr>
              <a:t>sehingga</a:t>
            </a:r>
            <a:r>
              <a:rPr sz="1800" dirty="0">
                <a:latin typeface="Arial Nova" panose="020B0504020202020204" pitchFamily="34" charset="0"/>
              </a:rPr>
              <a:t> </a:t>
            </a:r>
            <a:r>
              <a:rPr sz="1800" dirty="0" err="1">
                <a:latin typeface="Arial Nova" panose="020B0504020202020204" pitchFamily="34" charset="0"/>
              </a:rPr>
              <a:t>sulit</a:t>
            </a:r>
            <a:r>
              <a:rPr sz="1800" dirty="0">
                <a:latin typeface="Arial Nova" panose="020B0504020202020204" pitchFamily="34" charset="0"/>
              </a:rPr>
              <a:t> </a:t>
            </a:r>
            <a:r>
              <a:rPr sz="1800" dirty="0" err="1">
                <a:latin typeface="Arial Nova" panose="020B0504020202020204" pitchFamily="34" charset="0"/>
              </a:rPr>
              <a:t>mengambil</a:t>
            </a:r>
            <a:r>
              <a:rPr sz="1800" dirty="0">
                <a:latin typeface="Arial Nova" panose="020B0504020202020204" pitchFamily="34" charset="0"/>
              </a:rPr>
              <a:t> </a:t>
            </a:r>
            <a:r>
              <a:rPr sz="1800" dirty="0" err="1">
                <a:latin typeface="Arial Nova" panose="020B0504020202020204" pitchFamily="34" charset="0"/>
              </a:rPr>
              <a:t>keputusan</a:t>
            </a:r>
            <a:r>
              <a:rPr sz="1800" dirty="0">
                <a:latin typeface="Arial Nova" panose="020B0504020202020204" pitchFamily="34" charset="0"/>
              </a:rPr>
              <a:t> yang </a:t>
            </a:r>
            <a:r>
              <a:rPr sz="1800" dirty="0" err="1">
                <a:latin typeface="Arial Nova" panose="020B0504020202020204" pitchFamily="34" charset="0"/>
              </a:rPr>
              <a:t>berbeda</a:t>
            </a:r>
            <a:r>
              <a:rPr sz="1800" dirty="0">
                <a:latin typeface="Arial Nova" panose="020B0504020202020204" pitchFamily="34" charset="0"/>
              </a:rPr>
              <a:t> </a:t>
            </a:r>
            <a:r>
              <a:rPr sz="1800" dirty="0" err="1">
                <a:latin typeface="Arial Nova" panose="020B0504020202020204" pitchFamily="34" charset="0"/>
              </a:rPr>
              <a:t>dengan</a:t>
            </a:r>
            <a:r>
              <a:rPr sz="1800" dirty="0">
                <a:latin typeface="Arial Nova" panose="020B0504020202020204" pitchFamily="34" charset="0"/>
              </a:rPr>
              <a:t> </a:t>
            </a:r>
            <a:r>
              <a:rPr sz="1800" dirty="0" err="1">
                <a:latin typeface="Arial Nova" panose="020B0504020202020204" pitchFamily="34" charset="0"/>
              </a:rPr>
              <a:t>kebijakan</a:t>
            </a:r>
            <a:r>
              <a:rPr sz="1800" dirty="0">
                <a:latin typeface="Arial Nova" panose="020B0504020202020204" pitchFamily="34" charset="0"/>
              </a:rPr>
              <a:t> </a:t>
            </a:r>
            <a:r>
              <a:rPr sz="1800" dirty="0" err="1">
                <a:latin typeface="Arial Nova" panose="020B0504020202020204" pitchFamily="34" charset="0"/>
              </a:rPr>
              <a:t>publi</a:t>
            </a:r>
            <a:r>
              <a:rPr lang="id-ID" sz="1800" dirty="0">
                <a:latin typeface="Arial Nova" panose="020B0504020202020204" pitchFamily="34" charset="0"/>
              </a:rPr>
              <a:t>k yang </a:t>
            </a:r>
            <a:r>
              <a:rPr lang="id-ID" sz="1800" dirty="0" err="1">
                <a:latin typeface="Arial Nova" panose="020B0504020202020204" pitchFamily="34" charset="0"/>
              </a:rPr>
              <a:t>massive</a:t>
            </a:r>
            <a:r>
              <a:rPr lang="id-ID" sz="1800" dirty="0">
                <a:latin typeface="Arial Nova" panose="020B0504020202020204" pitchFamily="34" charset="0"/>
              </a:rPr>
              <a:t>. </a:t>
            </a:r>
            <a:endParaRPr sz="1800" dirty="0">
              <a:latin typeface="Arial Nova" panose="020B0504020202020204" pitchFamily="34" charset="0"/>
            </a:endParaRPr>
          </a:p>
        </p:txBody>
      </p:sp>
      <p:sp>
        <p:nvSpPr>
          <p:cNvPr id="10" name="TextBox 11">
            <a:extLst>
              <a:ext uri="{FF2B5EF4-FFF2-40B4-BE49-F238E27FC236}">
                <a16:creationId xmlns:a16="http://schemas.microsoft.com/office/drawing/2014/main" id="{CF35E694-2E8F-407C-783C-74752FDB3F18}"/>
              </a:ext>
            </a:extLst>
          </p:cNvPr>
          <p:cNvSpPr txBox="1"/>
          <p:nvPr/>
        </p:nvSpPr>
        <p:spPr>
          <a:xfrm>
            <a:off x="2102245" y="6461903"/>
            <a:ext cx="983855" cy="833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7000"/>
              </a:lnSpc>
              <a:defRPr sz="5000">
                <a:solidFill>
                  <a:srgbClr val="1D1F1C"/>
                </a:solidFill>
                <a:latin typeface="Roboto Mono Medium for Powerlin"/>
                <a:ea typeface="Roboto Mono Medium for Powerlin"/>
                <a:cs typeface="Roboto Mono Medium for Powerlin"/>
                <a:sym typeface="Roboto Mono Medium for Powerline"/>
              </a:defRPr>
            </a:lvl1pPr>
          </a:lstStyle>
          <a:p>
            <a:r>
              <a:rPr dirty="0"/>
              <a:t>03</a:t>
            </a:r>
          </a:p>
        </p:txBody>
      </p:sp>
      <p:sp>
        <p:nvSpPr>
          <p:cNvPr id="12" name="Freeform 2">
            <a:extLst>
              <a:ext uri="{FF2B5EF4-FFF2-40B4-BE49-F238E27FC236}">
                <a16:creationId xmlns:a16="http://schemas.microsoft.com/office/drawing/2014/main" id="{69CD53AD-D777-5949-191C-FDD9A2162B4E}"/>
              </a:ext>
            </a:extLst>
          </p:cNvPr>
          <p:cNvSpPr/>
          <p:nvPr/>
        </p:nvSpPr>
        <p:spPr>
          <a:xfrm>
            <a:off x="1855105" y="7899895"/>
            <a:ext cx="14817555" cy="1281913"/>
          </a:xfrm>
          <a:prstGeom prst="rect">
            <a:avLst/>
          </a:prstGeom>
          <a:blipFill>
            <a:blip r:embed="rId2"/>
            <a:stretch>
              <a:fillRect/>
            </a:stretch>
          </a:blipFill>
          <a:ln w="12700">
            <a:miter lim="400000"/>
          </a:ln>
        </p:spPr>
        <p:txBody>
          <a:bodyPr lIns="45719" rIns="45719"/>
          <a:lstStyle/>
          <a:p>
            <a:endParaRPr dirty="0"/>
          </a:p>
        </p:txBody>
      </p:sp>
      <p:sp>
        <p:nvSpPr>
          <p:cNvPr id="13" name="Freeform 2">
            <a:extLst>
              <a:ext uri="{FF2B5EF4-FFF2-40B4-BE49-F238E27FC236}">
                <a16:creationId xmlns:a16="http://schemas.microsoft.com/office/drawing/2014/main" id="{AA8986AC-2768-83D6-4873-7A7AA1DA1940}"/>
              </a:ext>
            </a:extLst>
          </p:cNvPr>
          <p:cNvSpPr/>
          <p:nvPr/>
        </p:nvSpPr>
        <p:spPr>
          <a:xfrm>
            <a:off x="1855105" y="7921602"/>
            <a:ext cx="14817555" cy="1281913"/>
          </a:xfrm>
          <a:prstGeom prst="rect">
            <a:avLst/>
          </a:prstGeom>
          <a:blipFill>
            <a:blip r:embed="rId2"/>
            <a:stretch>
              <a:fillRect/>
            </a:stretch>
          </a:blipFill>
          <a:ln w="12700">
            <a:miter lim="400000"/>
          </a:ln>
        </p:spPr>
        <p:txBody>
          <a:bodyPr lIns="45719" rIns="45719"/>
          <a:lstStyle/>
          <a:p>
            <a:endParaRPr/>
          </a:p>
        </p:txBody>
      </p:sp>
      <p:sp>
        <p:nvSpPr>
          <p:cNvPr id="14" name="TextBox 11">
            <a:extLst>
              <a:ext uri="{FF2B5EF4-FFF2-40B4-BE49-F238E27FC236}">
                <a16:creationId xmlns:a16="http://schemas.microsoft.com/office/drawing/2014/main" id="{C4FA7058-2578-4B4A-714C-DFC121B9CC24}"/>
              </a:ext>
            </a:extLst>
          </p:cNvPr>
          <p:cNvSpPr txBox="1"/>
          <p:nvPr/>
        </p:nvSpPr>
        <p:spPr>
          <a:xfrm>
            <a:off x="2102275" y="8024297"/>
            <a:ext cx="983855" cy="833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7000"/>
              </a:lnSpc>
              <a:defRPr sz="5000">
                <a:solidFill>
                  <a:srgbClr val="1D1F1C"/>
                </a:solidFill>
                <a:latin typeface="Roboto Mono Medium for Powerlin"/>
                <a:ea typeface="Roboto Mono Medium for Powerlin"/>
                <a:cs typeface="Roboto Mono Medium for Powerlin"/>
                <a:sym typeface="Roboto Mono Medium for Powerline"/>
              </a:defRPr>
            </a:lvl1pPr>
          </a:lstStyle>
          <a:p>
            <a:r>
              <a:rPr dirty="0"/>
              <a:t>o4</a:t>
            </a:r>
          </a:p>
        </p:txBody>
      </p:sp>
      <p:sp>
        <p:nvSpPr>
          <p:cNvPr id="15" name="TextBox 7">
            <a:extLst>
              <a:ext uri="{FF2B5EF4-FFF2-40B4-BE49-F238E27FC236}">
                <a16:creationId xmlns:a16="http://schemas.microsoft.com/office/drawing/2014/main" id="{03670FCD-413E-8296-0F85-B9B57FE4CC5F}"/>
              </a:ext>
            </a:extLst>
          </p:cNvPr>
          <p:cNvSpPr txBox="1"/>
          <p:nvPr/>
        </p:nvSpPr>
        <p:spPr>
          <a:xfrm>
            <a:off x="3155829" y="7887662"/>
            <a:ext cx="12533501" cy="994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sz="1800" dirty="0" err="1">
                <a:latin typeface="Arial Nova" panose="020B0504020202020204" pitchFamily="34" charset="0"/>
              </a:rPr>
              <a:t>Mempertahankan</a:t>
            </a:r>
            <a:r>
              <a:rPr sz="1800" dirty="0">
                <a:latin typeface="Arial Nova" panose="020B0504020202020204" pitchFamily="34" charset="0"/>
              </a:rPr>
              <a:t> dan </a:t>
            </a:r>
            <a:r>
              <a:rPr sz="1800" dirty="0" err="1">
                <a:latin typeface="Arial Nova" panose="020B0504020202020204" pitchFamily="34" charset="0"/>
              </a:rPr>
              <a:t>menegakan</a:t>
            </a:r>
            <a:r>
              <a:rPr sz="1800" dirty="0">
                <a:latin typeface="Arial Nova" panose="020B0504020202020204" pitchFamily="34" charset="0"/>
              </a:rPr>
              <a:t> Hukum Anti Blasphemy yang </a:t>
            </a:r>
            <a:r>
              <a:rPr sz="1800" dirty="0" err="1">
                <a:latin typeface="Arial Nova" panose="020B0504020202020204" pitchFamily="34" charset="0"/>
              </a:rPr>
              <a:t>cacat</a:t>
            </a:r>
            <a:r>
              <a:rPr sz="1800" dirty="0">
                <a:latin typeface="Arial Nova" panose="020B0504020202020204" pitchFamily="34" charset="0"/>
              </a:rPr>
              <a:t> </a:t>
            </a:r>
            <a:r>
              <a:rPr sz="1800" dirty="0" err="1">
                <a:latin typeface="Arial Nova" panose="020B0504020202020204" pitchFamily="34" charset="0"/>
              </a:rPr>
              <a:t>tidak</a:t>
            </a:r>
            <a:r>
              <a:rPr sz="1800" dirty="0">
                <a:latin typeface="Arial Nova" panose="020B0504020202020204" pitchFamily="34" charset="0"/>
              </a:rPr>
              <a:t> </a:t>
            </a:r>
            <a:r>
              <a:rPr sz="1800" dirty="0" err="1">
                <a:latin typeface="Arial Nova" panose="020B0504020202020204" pitchFamily="34" charset="0"/>
              </a:rPr>
              <a:t>hanya</a:t>
            </a:r>
            <a:r>
              <a:rPr sz="1800" dirty="0">
                <a:latin typeface="Arial Nova" panose="020B0504020202020204" pitchFamily="34" charset="0"/>
              </a:rPr>
              <a:t> </a:t>
            </a:r>
            <a:r>
              <a:rPr sz="1800" dirty="0" err="1">
                <a:latin typeface="Arial Nova" panose="020B0504020202020204" pitchFamily="34" charset="0"/>
              </a:rPr>
              <a:t>melanggar</a:t>
            </a:r>
            <a:r>
              <a:rPr sz="1800" dirty="0">
                <a:latin typeface="Arial Nova" panose="020B0504020202020204" pitchFamily="34" charset="0"/>
              </a:rPr>
              <a:t> </a:t>
            </a:r>
            <a:r>
              <a:rPr sz="1800" dirty="0" err="1">
                <a:latin typeface="Arial Nova" panose="020B0504020202020204" pitchFamily="34" charset="0"/>
              </a:rPr>
              <a:t>hak</a:t>
            </a:r>
            <a:r>
              <a:rPr sz="1800" dirty="0">
                <a:latin typeface="Arial Nova" panose="020B0504020202020204" pitchFamily="34" charset="0"/>
              </a:rPr>
              <a:t> </a:t>
            </a:r>
            <a:r>
              <a:rPr sz="1800" dirty="0" err="1">
                <a:latin typeface="Arial Nova" panose="020B0504020202020204" pitchFamily="34" charset="0"/>
              </a:rPr>
              <a:t>kebebasan</a:t>
            </a:r>
            <a:r>
              <a:rPr sz="1800" dirty="0">
                <a:latin typeface="Arial Nova" panose="020B0504020202020204" pitchFamily="34" charset="0"/>
              </a:rPr>
              <a:t> </a:t>
            </a:r>
            <a:r>
              <a:rPr sz="1800" dirty="0" err="1">
                <a:latin typeface="Arial Nova" panose="020B0504020202020204" pitchFamily="34" charset="0"/>
              </a:rPr>
              <a:t>beragama</a:t>
            </a:r>
            <a:r>
              <a:rPr sz="1800" dirty="0">
                <a:latin typeface="Arial Nova" panose="020B0504020202020204" pitchFamily="34" charset="0"/>
              </a:rPr>
              <a:t> </a:t>
            </a:r>
            <a:r>
              <a:rPr sz="1800" dirty="0" err="1">
                <a:latin typeface="Arial Nova" panose="020B0504020202020204" pitchFamily="34" charset="0"/>
              </a:rPr>
              <a:t>tetapi</a:t>
            </a:r>
            <a:r>
              <a:rPr sz="1800" dirty="0">
                <a:latin typeface="Arial Nova" panose="020B0504020202020204" pitchFamily="34" charset="0"/>
              </a:rPr>
              <a:t> </a:t>
            </a:r>
            <a:r>
              <a:rPr sz="1800" dirty="0" err="1">
                <a:latin typeface="Arial Nova" panose="020B0504020202020204" pitchFamily="34" charset="0"/>
              </a:rPr>
              <a:t>menambah</a:t>
            </a:r>
            <a:r>
              <a:rPr sz="1800" dirty="0">
                <a:latin typeface="Arial Nova" panose="020B0504020202020204" pitchFamily="34" charset="0"/>
              </a:rPr>
              <a:t> </a:t>
            </a:r>
            <a:r>
              <a:rPr sz="1800" dirty="0" err="1">
                <a:latin typeface="Arial Nova" panose="020B0504020202020204" pitchFamily="34" charset="0"/>
              </a:rPr>
              <a:t>penderitaan</a:t>
            </a:r>
            <a:r>
              <a:rPr sz="1800" dirty="0">
                <a:latin typeface="Arial Nova" panose="020B0504020202020204" pitchFamily="34" charset="0"/>
              </a:rPr>
              <a:t> </a:t>
            </a:r>
            <a:r>
              <a:rPr sz="1800" dirty="0" err="1">
                <a:latin typeface="Arial Nova" panose="020B0504020202020204" pitchFamily="34" charset="0"/>
              </a:rPr>
              <a:t>panjang</a:t>
            </a:r>
            <a:r>
              <a:rPr sz="1800" dirty="0">
                <a:latin typeface="Arial Nova" panose="020B0504020202020204" pitchFamily="34" charset="0"/>
              </a:rPr>
              <a:t> </a:t>
            </a:r>
            <a:r>
              <a:rPr sz="1800" dirty="0" err="1">
                <a:latin typeface="Arial Nova" panose="020B0504020202020204" pitchFamily="34" charset="0"/>
              </a:rPr>
              <a:t>kelompok</a:t>
            </a:r>
            <a:r>
              <a:rPr sz="1800" dirty="0">
                <a:latin typeface="Arial Nova" panose="020B0504020202020204" pitchFamily="34" charset="0"/>
              </a:rPr>
              <a:t> agama </a:t>
            </a:r>
            <a:r>
              <a:rPr sz="1800" dirty="0" err="1">
                <a:latin typeface="Arial Nova" panose="020B0504020202020204" pitchFamily="34" charset="0"/>
              </a:rPr>
              <a:t>minoritas</a:t>
            </a:r>
            <a:r>
              <a:rPr sz="1800" dirty="0">
                <a:latin typeface="Arial Nova" panose="020B0504020202020204" pitchFamily="34" charset="0"/>
              </a:rPr>
              <a:t> yang </a:t>
            </a:r>
            <a:r>
              <a:rPr sz="1800" dirty="0" err="1">
                <a:latin typeface="Arial Nova" panose="020B0504020202020204" pitchFamily="34" charset="0"/>
              </a:rPr>
              <a:t>berpotensi</a:t>
            </a:r>
            <a:r>
              <a:rPr sz="1800" dirty="0">
                <a:latin typeface="Arial Nova" panose="020B0504020202020204" pitchFamily="34" charset="0"/>
              </a:rPr>
              <a:t> </a:t>
            </a:r>
            <a:r>
              <a:rPr sz="1800" dirty="0" err="1">
                <a:latin typeface="Arial Nova" panose="020B0504020202020204" pitchFamily="34" charset="0"/>
              </a:rPr>
              <a:t>dituduh</a:t>
            </a:r>
            <a:r>
              <a:rPr sz="1800" dirty="0">
                <a:latin typeface="Arial Nova" panose="020B0504020202020204" pitchFamily="34" charset="0"/>
              </a:rPr>
              <a:t> </a:t>
            </a:r>
            <a:r>
              <a:rPr sz="1800" dirty="0" err="1">
                <a:latin typeface="Arial Nova" panose="020B0504020202020204" pitchFamily="34" charset="0"/>
              </a:rPr>
              <a:t>dengan</a:t>
            </a:r>
            <a:r>
              <a:rPr sz="1800" dirty="0">
                <a:latin typeface="Arial Nova" panose="020B0504020202020204" pitchFamily="34" charset="0"/>
              </a:rPr>
              <a:t> UU </a:t>
            </a:r>
            <a:r>
              <a:rPr sz="1800" dirty="0" err="1">
                <a:latin typeface="Arial Nova" panose="020B0504020202020204" pitchFamily="34" charset="0"/>
              </a:rPr>
              <a:t>tersebut</a:t>
            </a:r>
            <a:r>
              <a:rPr sz="1800" dirty="0">
                <a:latin typeface="Arial Nova" panose="020B0504020202020204" pitchFamily="34" charset="0"/>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20" name="Freeform 2"/>
          <p:cNvSpPr/>
          <p:nvPr/>
        </p:nvSpPr>
        <p:spPr>
          <a:xfrm>
            <a:off x="5486400" y="1885849"/>
            <a:ext cx="7315200" cy="1515406"/>
          </a:xfrm>
          <a:prstGeom prst="rect">
            <a:avLst/>
          </a:prstGeom>
          <a:blipFill>
            <a:blip r:embed="rId3"/>
            <a:stretch>
              <a:fillRect/>
            </a:stretch>
          </a:blipFill>
          <a:ln w="12700">
            <a:miter lim="400000"/>
          </a:ln>
        </p:spPr>
        <p:txBody>
          <a:bodyPr lIns="45719" rIns="45719"/>
          <a:lstStyle/>
          <a:p>
            <a:endParaRPr/>
          </a:p>
        </p:txBody>
      </p:sp>
      <p:sp>
        <p:nvSpPr>
          <p:cNvPr id="221" name="TextBox 3"/>
          <p:cNvSpPr txBox="1"/>
          <p:nvPr/>
        </p:nvSpPr>
        <p:spPr>
          <a:xfrm>
            <a:off x="4459289" y="1873613"/>
            <a:ext cx="9369420" cy="1331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r>
              <a:rPr sz="6000" b="1" dirty="0">
                <a:latin typeface="Sukar" panose="02000500000000000000" pitchFamily="2" charset="0"/>
                <a:cs typeface="Sukar" panose="02000500000000000000" pitchFamily="2" charset="0"/>
              </a:rPr>
              <a:t>RECOMMENDATIONS</a:t>
            </a:r>
          </a:p>
        </p:txBody>
      </p:sp>
      <p:sp>
        <p:nvSpPr>
          <p:cNvPr id="222" name="Freeform 4"/>
          <p:cNvSpPr/>
          <p:nvPr/>
        </p:nvSpPr>
        <p:spPr>
          <a:xfrm>
            <a:off x="1735153" y="3980885"/>
            <a:ext cx="6864980" cy="4193879"/>
          </a:xfrm>
          <a:prstGeom prst="rect">
            <a:avLst/>
          </a:prstGeom>
          <a:blipFill>
            <a:blip r:embed="rId4"/>
            <a:stretch>
              <a:fillRect/>
            </a:stretch>
          </a:blipFill>
          <a:ln w="12700">
            <a:miter lim="400000"/>
          </a:ln>
        </p:spPr>
        <p:txBody>
          <a:bodyPr lIns="45719" rIns="45719"/>
          <a:lstStyle/>
          <a:p>
            <a:endParaRPr/>
          </a:p>
        </p:txBody>
      </p:sp>
      <p:sp>
        <p:nvSpPr>
          <p:cNvPr id="223" name="TextBox 5"/>
          <p:cNvSpPr txBox="1"/>
          <p:nvPr/>
        </p:nvSpPr>
        <p:spPr>
          <a:xfrm>
            <a:off x="2572720" y="4408092"/>
            <a:ext cx="5189847" cy="2610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sz="1800" dirty="0" err="1">
                <a:latin typeface="Arial Nova" panose="020B0504020202020204" pitchFamily="34" charset="0"/>
              </a:rPr>
              <a:t>Pengadilan</a:t>
            </a:r>
            <a:r>
              <a:rPr sz="1800" dirty="0">
                <a:latin typeface="Arial Nova" panose="020B0504020202020204" pitchFamily="34" charset="0"/>
              </a:rPr>
              <a:t> </a:t>
            </a:r>
            <a:r>
              <a:rPr sz="1800" dirty="0" err="1">
                <a:latin typeface="Arial Nova" panose="020B0504020202020204" pitchFamily="34" charset="0"/>
              </a:rPr>
              <a:t>Umum</a:t>
            </a:r>
            <a:r>
              <a:rPr sz="1800" dirty="0">
                <a:latin typeface="Arial Nova" panose="020B0504020202020204" pitchFamily="34" charset="0"/>
              </a:rPr>
              <a:t> </a:t>
            </a:r>
            <a:r>
              <a:rPr sz="1800" dirty="0" err="1">
                <a:latin typeface="Arial Nova" panose="020B0504020202020204" pitchFamily="34" charset="0"/>
              </a:rPr>
              <a:t>perlu</a:t>
            </a:r>
            <a:r>
              <a:rPr sz="1800" dirty="0">
                <a:latin typeface="Arial Nova" panose="020B0504020202020204" pitchFamily="34" charset="0"/>
              </a:rPr>
              <a:t> </a:t>
            </a:r>
            <a:r>
              <a:rPr sz="1800" dirty="0" err="1">
                <a:latin typeface="Arial Nova" panose="020B0504020202020204" pitchFamily="34" charset="0"/>
              </a:rPr>
              <a:t>menghentikan</a:t>
            </a:r>
            <a:r>
              <a:rPr sz="1800" dirty="0">
                <a:latin typeface="Arial Nova" panose="020B0504020202020204" pitchFamily="34" charset="0"/>
              </a:rPr>
              <a:t> </a:t>
            </a:r>
            <a:r>
              <a:rPr sz="1800" dirty="0" err="1">
                <a:latin typeface="Arial Nova" panose="020B0504020202020204" pitchFamily="34" charset="0"/>
              </a:rPr>
              <a:t>sementara</a:t>
            </a:r>
            <a:r>
              <a:rPr sz="1800" dirty="0">
                <a:latin typeface="Arial Nova" panose="020B0504020202020204" pitchFamily="34" charset="0"/>
              </a:rPr>
              <a:t> proses </a:t>
            </a:r>
            <a:r>
              <a:rPr sz="1800" dirty="0" err="1">
                <a:latin typeface="Arial Nova" panose="020B0504020202020204" pitchFamily="34" charset="0"/>
              </a:rPr>
              <a:t>penegakan</a:t>
            </a:r>
            <a:r>
              <a:rPr sz="1800" dirty="0">
                <a:latin typeface="Arial Nova" panose="020B0504020202020204" pitchFamily="34" charset="0"/>
              </a:rPr>
              <a:t> </a:t>
            </a:r>
            <a:r>
              <a:rPr sz="1800" dirty="0" err="1">
                <a:latin typeface="Arial Nova" panose="020B0504020202020204" pitchFamily="34" charset="0"/>
              </a:rPr>
              <a:t>hukum</a:t>
            </a:r>
            <a:r>
              <a:rPr sz="1800" dirty="0">
                <a:latin typeface="Arial Nova" panose="020B0504020202020204" pitchFamily="34" charset="0"/>
              </a:rPr>
              <a:t> </a:t>
            </a:r>
            <a:r>
              <a:rPr sz="1800" dirty="0" err="1">
                <a:latin typeface="Arial Nova" panose="020B0504020202020204" pitchFamily="34" charset="0"/>
              </a:rPr>
              <a:t>kasus</a:t>
            </a:r>
            <a:r>
              <a:rPr sz="1800" dirty="0">
                <a:latin typeface="Arial Nova" panose="020B0504020202020204" pitchFamily="34" charset="0"/>
              </a:rPr>
              <a:t> blasphemy </a:t>
            </a:r>
            <a:r>
              <a:rPr sz="1800" dirty="0" err="1">
                <a:latin typeface="Arial Nova" panose="020B0504020202020204" pitchFamily="34" charset="0"/>
              </a:rPr>
              <a:t>sampai</a:t>
            </a:r>
            <a:r>
              <a:rPr sz="1800" dirty="0">
                <a:latin typeface="Arial Nova" panose="020B0504020202020204" pitchFamily="34" charset="0"/>
              </a:rPr>
              <a:t> </a:t>
            </a:r>
            <a:r>
              <a:rPr sz="1800" dirty="0" err="1">
                <a:latin typeface="Arial Nova" panose="020B0504020202020204" pitchFamily="34" charset="0"/>
              </a:rPr>
              <a:t>dengan</a:t>
            </a:r>
            <a:r>
              <a:rPr sz="1800" dirty="0">
                <a:latin typeface="Arial Nova" panose="020B0504020202020204" pitchFamily="34" charset="0"/>
              </a:rPr>
              <a:t> </a:t>
            </a:r>
            <a:r>
              <a:rPr sz="1800" dirty="0" err="1">
                <a:latin typeface="Arial Nova" panose="020B0504020202020204" pitchFamily="34" charset="0"/>
              </a:rPr>
              <a:t>kecacatan</a:t>
            </a:r>
            <a:r>
              <a:rPr sz="1800" dirty="0">
                <a:latin typeface="Arial Nova" panose="020B0504020202020204" pitchFamily="34" charset="0"/>
              </a:rPr>
              <a:t> UU </a:t>
            </a:r>
            <a:r>
              <a:rPr sz="1800" dirty="0" err="1">
                <a:latin typeface="Arial Nova" panose="020B0504020202020204" pitchFamily="34" charset="0"/>
              </a:rPr>
              <a:t>tersebut</a:t>
            </a:r>
            <a:r>
              <a:rPr sz="1800" dirty="0">
                <a:latin typeface="Arial Nova" panose="020B0504020202020204" pitchFamily="34" charset="0"/>
              </a:rPr>
              <a:t> </a:t>
            </a:r>
            <a:r>
              <a:rPr sz="1800" dirty="0" err="1">
                <a:latin typeface="Arial Nova" panose="020B0504020202020204" pitchFamily="34" charset="0"/>
              </a:rPr>
              <a:t>diamandemen</a:t>
            </a:r>
            <a:r>
              <a:rPr sz="1800" dirty="0">
                <a:latin typeface="Arial Nova" panose="020B0504020202020204" pitchFamily="34" charset="0"/>
              </a:rPr>
              <a:t>, </a:t>
            </a:r>
            <a:r>
              <a:rPr sz="1800" dirty="0" err="1">
                <a:latin typeface="Arial Nova" panose="020B0504020202020204" pitchFamily="34" charset="0"/>
              </a:rPr>
              <a:t>untuk</a:t>
            </a:r>
            <a:r>
              <a:rPr sz="1800" dirty="0">
                <a:latin typeface="Arial Nova" panose="020B0504020202020204" pitchFamily="34" charset="0"/>
              </a:rPr>
              <a:t> </a:t>
            </a:r>
            <a:r>
              <a:rPr sz="1800" dirty="0" err="1">
                <a:latin typeface="Arial Nova" panose="020B0504020202020204" pitchFamily="34" charset="0"/>
              </a:rPr>
              <a:t>mencegah</a:t>
            </a:r>
            <a:r>
              <a:rPr sz="1800" dirty="0">
                <a:latin typeface="Arial Nova" panose="020B0504020202020204" pitchFamily="34" charset="0"/>
              </a:rPr>
              <a:t> </a:t>
            </a:r>
            <a:r>
              <a:rPr sz="1800" dirty="0" err="1">
                <a:latin typeface="Arial Nova" panose="020B0504020202020204" pitchFamily="34" charset="0"/>
              </a:rPr>
              <a:t>akumulasi</a:t>
            </a:r>
            <a:r>
              <a:rPr sz="1800" dirty="0">
                <a:latin typeface="Arial Nova" panose="020B0504020202020204" pitchFamily="34" charset="0"/>
              </a:rPr>
              <a:t> </a:t>
            </a:r>
            <a:r>
              <a:rPr sz="1800" dirty="0" err="1">
                <a:latin typeface="Arial Nova" panose="020B0504020202020204" pitchFamily="34" charset="0"/>
              </a:rPr>
              <a:t>ketidakadilan</a:t>
            </a:r>
            <a:r>
              <a:rPr sz="1800" dirty="0">
                <a:latin typeface="Arial Nova" panose="020B0504020202020204" pitchFamily="34" charset="0"/>
              </a:rPr>
              <a:t> </a:t>
            </a:r>
            <a:r>
              <a:rPr sz="1800" dirty="0" err="1">
                <a:latin typeface="Arial Nova" panose="020B0504020202020204" pitchFamily="34" charset="0"/>
              </a:rPr>
              <a:t>bagi</a:t>
            </a:r>
            <a:r>
              <a:rPr sz="1800" dirty="0">
                <a:latin typeface="Arial Nova" panose="020B0504020202020204" pitchFamily="34" charset="0"/>
              </a:rPr>
              <a:t> </a:t>
            </a:r>
            <a:r>
              <a:rPr sz="1800" dirty="0" err="1">
                <a:latin typeface="Arial Nova" panose="020B0504020202020204" pitchFamily="34" charset="0"/>
              </a:rPr>
              <a:t>masyarakat</a:t>
            </a:r>
            <a:r>
              <a:rPr sz="1800" dirty="0">
                <a:latin typeface="Arial Nova" panose="020B0504020202020204" pitchFamily="34" charset="0"/>
              </a:rPr>
              <a:t>.</a:t>
            </a:r>
          </a:p>
        </p:txBody>
      </p:sp>
      <p:sp>
        <p:nvSpPr>
          <p:cNvPr id="224" name="Freeform 6"/>
          <p:cNvSpPr/>
          <p:nvPr/>
        </p:nvSpPr>
        <p:spPr>
          <a:xfrm rot="16200000">
            <a:off x="14535202" y="7345285"/>
            <a:ext cx="4101953" cy="5222394"/>
          </a:xfrm>
          <a:prstGeom prst="rect">
            <a:avLst/>
          </a:prstGeom>
          <a:blipFill>
            <a:blip r:embed="rId5"/>
            <a:stretch>
              <a:fillRect/>
            </a:stretch>
          </a:blipFill>
          <a:ln w="12700">
            <a:miter lim="400000"/>
          </a:ln>
        </p:spPr>
        <p:txBody>
          <a:bodyPr lIns="45719" rIns="45719"/>
          <a:lstStyle/>
          <a:p>
            <a:endParaRPr/>
          </a:p>
        </p:txBody>
      </p:sp>
      <p:sp>
        <p:nvSpPr>
          <p:cNvPr id="225" name="Freeform 7"/>
          <p:cNvSpPr/>
          <p:nvPr/>
        </p:nvSpPr>
        <p:spPr>
          <a:xfrm rot="16200000">
            <a:off x="-1022277" y="-1582496"/>
            <a:ext cx="4101953" cy="5222393"/>
          </a:xfrm>
          <a:prstGeom prst="rect">
            <a:avLst/>
          </a:prstGeom>
          <a:blipFill>
            <a:blip r:embed="rId5"/>
            <a:stretch>
              <a:fillRect/>
            </a:stretch>
          </a:blipFill>
          <a:ln w="12700">
            <a:miter lim="400000"/>
          </a:ln>
        </p:spPr>
        <p:txBody>
          <a:bodyPr lIns="45719" rIns="45719"/>
          <a:lstStyle/>
          <a:p>
            <a:endParaRPr/>
          </a:p>
        </p:txBody>
      </p:sp>
      <p:sp>
        <p:nvSpPr>
          <p:cNvPr id="226" name="Freeform 8"/>
          <p:cNvSpPr/>
          <p:nvPr/>
        </p:nvSpPr>
        <p:spPr>
          <a:xfrm>
            <a:off x="9143999" y="4075260"/>
            <a:ext cx="6864980" cy="4193879"/>
          </a:xfrm>
          <a:prstGeom prst="rect">
            <a:avLst/>
          </a:prstGeom>
          <a:blipFill>
            <a:blip r:embed="rId4"/>
            <a:stretch>
              <a:fillRect/>
            </a:stretch>
          </a:blipFill>
          <a:ln w="12700">
            <a:miter lim="400000"/>
          </a:ln>
        </p:spPr>
        <p:txBody>
          <a:bodyPr lIns="45719" rIns="45719"/>
          <a:lstStyle/>
          <a:p>
            <a:endParaRPr/>
          </a:p>
        </p:txBody>
      </p:sp>
      <p:sp>
        <p:nvSpPr>
          <p:cNvPr id="227" name="TextBox 9"/>
          <p:cNvSpPr txBox="1"/>
          <p:nvPr/>
        </p:nvSpPr>
        <p:spPr>
          <a:xfrm>
            <a:off x="10206677" y="4414813"/>
            <a:ext cx="5189846" cy="2077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lang="en-US" sz="2000" dirty="0" err="1">
                <a:latin typeface="Arial Nova" panose="020B0504020202020204" pitchFamily="34" charset="0"/>
              </a:rPr>
              <a:t>Menjelang</a:t>
            </a:r>
            <a:r>
              <a:rPr lang="en-US" sz="2000" dirty="0">
                <a:latin typeface="Arial Nova" panose="020B0504020202020204" pitchFamily="34" charset="0"/>
              </a:rPr>
              <a:t> </a:t>
            </a:r>
            <a:r>
              <a:rPr lang="en-US" sz="2000" dirty="0" err="1">
                <a:latin typeface="Arial Nova" panose="020B0504020202020204" pitchFamily="34" charset="0"/>
              </a:rPr>
              <a:t>konstentasi</a:t>
            </a:r>
            <a:r>
              <a:rPr lang="en-US" sz="2000" dirty="0">
                <a:latin typeface="Arial Nova" panose="020B0504020202020204" pitchFamily="34" charset="0"/>
              </a:rPr>
              <a:t> </a:t>
            </a:r>
            <a:r>
              <a:rPr lang="en-US" sz="2000" dirty="0" err="1">
                <a:latin typeface="Arial Nova" panose="020B0504020202020204" pitchFamily="34" charset="0"/>
              </a:rPr>
              <a:t>politik</a:t>
            </a:r>
            <a:r>
              <a:rPr lang="en-US" sz="2000" dirty="0">
                <a:latin typeface="Arial Nova" panose="020B0504020202020204" pitchFamily="34" charset="0"/>
              </a:rPr>
              <a:t> 2024, UU Anti Blasphemy </a:t>
            </a:r>
            <a:r>
              <a:rPr lang="en-US" sz="2000" dirty="0" err="1">
                <a:latin typeface="Arial Nova" panose="020B0504020202020204" pitchFamily="34" charset="0"/>
              </a:rPr>
              <a:t>dapat</a:t>
            </a:r>
            <a:r>
              <a:rPr lang="en-US" sz="2000" dirty="0">
                <a:latin typeface="Arial Nova" panose="020B0504020202020204" pitchFamily="34" charset="0"/>
              </a:rPr>
              <a:t> </a:t>
            </a:r>
            <a:r>
              <a:rPr lang="en-US" sz="2000" dirty="0" err="1">
                <a:latin typeface="Arial Nova" panose="020B0504020202020204" pitchFamily="34" charset="0"/>
              </a:rPr>
              <a:t>menjadi</a:t>
            </a:r>
            <a:r>
              <a:rPr lang="en-US" sz="2000" dirty="0">
                <a:latin typeface="Arial Nova" panose="020B0504020202020204" pitchFamily="34" charset="0"/>
              </a:rPr>
              <a:t> </a:t>
            </a:r>
            <a:r>
              <a:rPr lang="en-US" sz="2000" dirty="0" err="1">
                <a:latin typeface="Arial Nova" panose="020B0504020202020204" pitchFamily="34" charset="0"/>
              </a:rPr>
              <a:t>alat</a:t>
            </a:r>
            <a:r>
              <a:rPr lang="en-US" sz="2000" dirty="0">
                <a:latin typeface="Arial Nova" panose="020B0504020202020204" pitchFamily="34" charset="0"/>
              </a:rPr>
              <a:t> </a:t>
            </a:r>
            <a:r>
              <a:rPr lang="en-US" sz="2000" dirty="0" err="1">
                <a:latin typeface="Arial Nova" panose="020B0504020202020204" pitchFamily="34" charset="0"/>
              </a:rPr>
              <a:t>politik</a:t>
            </a:r>
            <a:r>
              <a:rPr lang="en-US" sz="2000" dirty="0">
                <a:latin typeface="Arial Nova" panose="020B0504020202020204" pitchFamily="34" charset="0"/>
              </a:rPr>
              <a:t> </a:t>
            </a:r>
            <a:r>
              <a:rPr lang="en-US" sz="2000" dirty="0" err="1">
                <a:latin typeface="Arial Nova" panose="020B0504020202020204" pitchFamily="34" charset="0"/>
              </a:rPr>
              <a:t>untuk</a:t>
            </a:r>
            <a:r>
              <a:rPr lang="en-US" sz="2000" dirty="0">
                <a:latin typeface="Arial Nova" panose="020B0504020202020204" pitchFamily="34" charset="0"/>
              </a:rPr>
              <a:t> </a:t>
            </a:r>
            <a:r>
              <a:rPr lang="en-US" sz="2000" dirty="0" err="1">
                <a:latin typeface="Arial Nova" panose="020B0504020202020204" pitchFamily="34" charset="0"/>
              </a:rPr>
              <a:t>utilitas</a:t>
            </a:r>
            <a:r>
              <a:rPr lang="en-US" sz="2000" dirty="0">
                <a:latin typeface="Arial Nova" panose="020B0504020202020204" pitchFamily="34" charset="0"/>
              </a:rPr>
              <a:t> strategy </a:t>
            </a:r>
            <a:r>
              <a:rPr lang="en-US" sz="2000" dirty="0" err="1">
                <a:latin typeface="Arial Nova" panose="020B0504020202020204" pitchFamily="34" charset="0"/>
              </a:rPr>
              <a:t>pelintiran</a:t>
            </a:r>
            <a:r>
              <a:rPr lang="en-US" sz="2000" dirty="0">
                <a:latin typeface="Arial Nova" panose="020B0504020202020204" pitchFamily="34" charset="0"/>
              </a:rPr>
              <a:t> </a:t>
            </a:r>
            <a:r>
              <a:rPr lang="en-US" sz="2000" dirty="0" err="1">
                <a:latin typeface="Arial Nova" panose="020B0504020202020204" pitchFamily="34" charset="0"/>
              </a:rPr>
              <a:t>kebencian</a:t>
            </a:r>
            <a:r>
              <a:rPr lang="en-US" sz="2000" dirty="0">
                <a:latin typeface="Arial Nova" panose="020B0504020202020204" pitchFamily="34" charset="0"/>
              </a:rPr>
              <a:t> yang </a:t>
            </a:r>
            <a:r>
              <a:rPr lang="en-US" sz="2000" dirty="0" err="1">
                <a:latin typeface="Arial Nova" panose="020B0504020202020204" pitchFamily="34" charset="0"/>
              </a:rPr>
              <a:t>dapat</a:t>
            </a:r>
            <a:r>
              <a:rPr lang="en-US" sz="2000" dirty="0">
                <a:latin typeface="Arial Nova" panose="020B0504020202020204" pitchFamily="34" charset="0"/>
              </a:rPr>
              <a:t> </a:t>
            </a:r>
            <a:r>
              <a:rPr lang="en-US" sz="2000" dirty="0" err="1">
                <a:latin typeface="Arial Nova" panose="020B0504020202020204" pitchFamily="34" charset="0"/>
              </a:rPr>
              <a:t>memecahbelah</a:t>
            </a:r>
            <a:r>
              <a:rPr lang="en-US" sz="2000" dirty="0">
                <a:latin typeface="Arial Nova" panose="020B0504020202020204" pitchFamily="34" charset="0"/>
              </a:rPr>
              <a:t> </a:t>
            </a:r>
            <a:r>
              <a:rPr lang="en-US" sz="2000" dirty="0" err="1">
                <a:latin typeface="Arial Nova" panose="020B0504020202020204" pitchFamily="34" charset="0"/>
              </a:rPr>
              <a:t>masyarakat</a:t>
            </a:r>
            <a:r>
              <a:rPr lang="en-US" sz="2000" dirty="0">
                <a:latin typeface="Arial Nova" panose="020B0504020202020204" pitchFamily="34" charset="0"/>
              </a:rPr>
              <a:t>.</a:t>
            </a:r>
          </a:p>
        </p:txBody>
      </p:sp>
      <p:grpSp>
        <p:nvGrpSpPr>
          <p:cNvPr id="2" name="Group 1">
            <a:extLst>
              <a:ext uri="{FF2B5EF4-FFF2-40B4-BE49-F238E27FC236}">
                <a16:creationId xmlns:a16="http://schemas.microsoft.com/office/drawing/2014/main" id="{4805A32E-B0BD-1B29-89F9-7748505BDE7B}"/>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117727B5-8935-4747-FAFF-13DBEBF99273}"/>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57CD4744-5557-DAD0-5040-86F77A04AFEB}"/>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248145BD-0499-3675-FED9-B8DD015C1A11}"/>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10C0551D-9C23-CA4A-9316-BC16AD4D93B1}" type="slidenum">
                <a:rPr lang="en-US" sz="2499" smtClean="0">
                  <a:solidFill>
                    <a:srgbClr val="FDEECC"/>
                  </a:solidFill>
                  <a:latin typeface="Sukar Bold"/>
                </a:rPr>
                <a:t>12</a:t>
              </a:fld>
              <a:r>
                <a:rPr lang="en-US" sz="2499" dirty="0">
                  <a:solidFill>
                    <a:srgbClr val="FDEECC"/>
                  </a:solidFill>
                  <a:latin typeface="Sukar Bold"/>
                </a:rPr>
                <a:t> </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29" name="Freeform 2"/>
          <p:cNvSpPr/>
          <p:nvPr/>
        </p:nvSpPr>
        <p:spPr>
          <a:xfrm>
            <a:off x="3747111" y="2718927"/>
            <a:ext cx="11166111" cy="3471646"/>
          </a:xfrm>
          <a:prstGeom prst="rect">
            <a:avLst/>
          </a:prstGeom>
          <a:blipFill>
            <a:blip r:embed="rId2"/>
            <a:stretch>
              <a:fillRect/>
            </a:stretch>
          </a:blipFill>
          <a:ln w="12700">
            <a:miter lim="400000"/>
          </a:ln>
        </p:spPr>
        <p:txBody>
          <a:bodyPr lIns="45719" rIns="45719"/>
          <a:lstStyle/>
          <a:p>
            <a:endParaRPr/>
          </a:p>
        </p:txBody>
      </p:sp>
      <p:sp>
        <p:nvSpPr>
          <p:cNvPr id="230" name="Freeform 3"/>
          <p:cNvSpPr/>
          <p:nvPr/>
        </p:nvSpPr>
        <p:spPr>
          <a:xfrm>
            <a:off x="14210898" y="6190572"/>
            <a:ext cx="4101953" cy="5222394"/>
          </a:xfrm>
          <a:prstGeom prst="rect">
            <a:avLst/>
          </a:prstGeom>
          <a:blipFill>
            <a:blip r:embed="rId3"/>
            <a:stretch>
              <a:fillRect/>
            </a:stretch>
          </a:blipFill>
          <a:ln w="12700">
            <a:miter lim="400000"/>
          </a:ln>
        </p:spPr>
        <p:txBody>
          <a:bodyPr lIns="45719" rIns="45719"/>
          <a:lstStyle/>
          <a:p>
            <a:endParaRPr/>
          </a:p>
        </p:txBody>
      </p:sp>
      <p:sp>
        <p:nvSpPr>
          <p:cNvPr id="231" name="TextBox 4"/>
          <p:cNvSpPr txBox="1"/>
          <p:nvPr/>
        </p:nvSpPr>
        <p:spPr>
          <a:xfrm>
            <a:off x="5484538" y="3652153"/>
            <a:ext cx="7691257" cy="128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r>
              <a:rPr sz="5400" b="1" dirty="0">
                <a:latin typeface="Sukar" panose="02000500000000000000" pitchFamily="2" charset="0"/>
                <a:cs typeface="Sukar" panose="02000500000000000000" pitchFamily="2" charset="0"/>
              </a:rPr>
              <a:t>QUESTION AND ANSWE﻿R</a:t>
            </a:r>
          </a:p>
        </p:txBody>
      </p:sp>
      <p:sp>
        <p:nvSpPr>
          <p:cNvPr id="232" name="Freeform 5"/>
          <p:cNvSpPr/>
          <p:nvPr/>
        </p:nvSpPr>
        <p:spPr>
          <a:xfrm rot="5400000">
            <a:off x="-1463073" y="-1943247"/>
            <a:ext cx="4101953" cy="5222395"/>
          </a:xfrm>
          <a:prstGeom prst="rect">
            <a:avLst/>
          </a:prstGeom>
          <a:blipFill>
            <a:blip r:embed="rId3"/>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67B6BCC0-221F-4659-2036-5511C7F9C3C4}"/>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4CF6187D-88F9-ADB5-E497-AF7BFFA075E9}"/>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81305AA0-0244-E1A1-5363-2BCC740EDC39}"/>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383E5A4B-3B95-6F2B-8FDB-BAAB876C748C}"/>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B54FAC96-3F42-CD43-AEFE-1611BA038BA9}" type="slidenum">
                <a:rPr lang="en-US" sz="2499" smtClean="0">
                  <a:solidFill>
                    <a:srgbClr val="FDEECC"/>
                  </a:solidFill>
                  <a:latin typeface="Sukar Bold"/>
                </a:rPr>
                <a:t>13</a:t>
              </a:fld>
              <a:r>
                <a:rPr lang="en-US" sz="2499" dirty="0">
                  <a:solidFill>
                    <a:srgbClr val="FDEECC"/>
                  </a:solidFill>
                  <a:latin typeface="Sukar Bold"/>
                </a:rPr>
                <a:t> </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34" name="Freeform 2"/>
          <p:cNvSpPr/>
          <p:nvPr/>
        </p:nvSpPr>
        <p:spPr>
          <a:xfrm>
            <a:off x="1395456" y="2874901"/>
            <a:ext cx="9344305" cy="5708520"/>
          </a:xfrm>
          <a:prstGeom prst="rect">
            <a:avLst/>
          </a:prstGeom>
          <a:blipFill>
            <a:blip r:embed="rId2"/>
            <a:stretch>
              <a:fillRect/>
            </a:stretch>
          </a:blipFill>
          <a:ln w="12700">
            <a:miter lim="400000"/>
          </a:ln>
        </p:spPr>
        <p:txBody>
          <a:bodyPr lIns="45719" rIns="45719"/>
          <a:lstStyle/>
          <a:p>
            <a:endParaRPr/>
          </a:p>
        </p:txBody>
      </p:sp>
      <p:sp>
        <p:nvSpPr>
          <p:cNvPr id="235" name="Freeform 3"/>
          <p:cNvSpPr/>
          <p:nvPr/>
        </p:nvSpPr>
        <p:spPr>
          <a:xfrm>
            <a:off x="12487474" y="2182191"/>
            <a:ext cx="4771826" cy="6401230"/>
          </a:xfrm>
          <a:prstGeom prst="rect">
            <a:avLst/>
          </a:prstGeom>
          <a:blipFill>
            <a:blip r:embed="rId3"/>
            <a:stretch>
              <a:fillRect/>
            </a:stretch>
          </a:blipFill>
          <a:ln w="12700">
            <a:miter lim="400000"/>
          </a:ln>
        </p:spPr>
        <p:txBody>
          <a:bodyPr lIns="45719" rIns="45719"/>
          <a:lstStyle/>
          <a:p>
            <a:endParaRPr/>
          </a:p>
        </p:txBody>
      </p:sp>
      <p:sp>
        <p:nvSpPr>
          <p:cNvPr id="236" name="TextBox 4"/>
          <p:cNvSpPr txBox="1"/>
          <p:nvPr/>
        </p:nvSpPr>
        <p:spPr>
          <a:xfrm>
            <a:off x="560562" y="838200"/>
            <a:ext cx="4819996" cy="1782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3900"/>
              </a:lnSpc>
              <a:defRPr sz="9900">
                <a:solidFill>
                  <a:srgbClr val="1D1F1C"/>
                </a:solidFill>
                <a:latin typeface="Trebuchet MS"/>
                <a:ea typeface="Trebuchet MS"/>
                <a:cs typeface="Trebuchet MS"/>
                <a:sym typeface="Trebuchet MS"/>
              </a:defRPr>
            </a:lvl1pPr>
          </a:lstStyle>
          <a:p>
            <a:r>
              <a:rPr b="1" dirty="0">
                <a:latin typeface="Sukar" panose="02000500000000000000" pitchFamily="2" charset="0"/>
                <a:cs typeface="Sukar" panose="02000500000000000000" pitchFamily="2" charset="0"/>
              </a:rPr>
              <a:t>QUOTE</a:t>
            </a:r>
          </a:p>
        </p:txBody>
      </p:sp>
      <p:sp>
        <p:nvSpPr>
          <p:cNvPr id="237" name="TextBox 5"/>
          <p:cNvSpPr txBox="1"/>
          <p:nvPr/>
        </p:nvSpPr>
        <p:spPr>
          <a:xfrm>
            <a:off x="2558183" y="3044209"/>
            <a:ext cx="7018850" cy="4960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5600"/>
              </a:lnSpc>
              <a:defRPr sz="4000">
                <a:latin typeface="Roboto Mono for Powerline"/>
                <a:ea typeface="Roboto Mono for Powerline"/>
                <a:cs typeface="Roboto Mono for Powerline"/>
                <a:sym typeface="Roboto Mono for Powerline"/>
              </a:defRPr>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magna </a:t>
            </a:r>
            <a:r>
              <a:rPr dirty="0" err="1"/>
              <a:t>aliqua</a:t>
            </a:r>
            <a:r>
              <a:rPr dirty="0"/>
              <a:t>. Ut </a:t>
            </a:r>
            <a:r>
              <a:rPr dirty="0" err="1"/>
              <a:t>enim</a:t>
            </a:r>
            <a:r>
              <a:rPr dirty="0"/>
              <a:t> ad minim.</a:t>
            </a:r>
          </a:p>
        </p:txBody>
      </p:sp>
      <p:grpSp>
        <p:nvGrpSpPr>
          <p:cNvPr id="2" name="Group 1">
            <a:extLst>
              <a:ext uri="{FF2B5EF4-FFF2-40B4-BE49-F238E27FC236}">
                <a16:creationId xmlns:a16="http://schemas.microsoft.com/office/drawing/2014/main" id="{A2F3AC20-885B-3C6D-20C8-4076A14982C4}"/>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1162F0B0-C3C0-DA56-71CD-8C1AFE7C7D71}"/>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8B40F5BF-30F7-9592-30E9-F0B041275EA2}"/>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BC7A9CEE-71B6-DC5B-3D95-C7999C6151DA}"/>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43C50348-821E-E047-BB33-2E3AE4E29A02}" type="slidenum">
                <a:rPr lang="en-US" sz="2499" smtClean="0">
                  <a:solidFill>
                    <a:srgbClr val="FDEECC"/>
                  </a:solidFill>
                  <a:latin typeface="Sukar Bold"/>
                </a:rPr>
                <a:t>14</a:t>
              </a:fld>
              <a:r>
                <a:rPr lang="en-US" sz="2499" dirty="0">
                  <a:solidFill>
                    <a:srgbClr val="FDEECC"/>
                  </a:solidFill>
                  <a:latin typeface="Sukar Bold"/>
                </a:rPr>
                <a:t> </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239" name="Freeform 2"/>
          <p:cNvSpPr/>
          <p:nvPr/>
        </p:nvSpPr>
        <p:spPr>
          <a:xfrm>
            <a:off x="3560945" y="3280011"/>
            <a:ext cx="11166111" cy="3471644"/>
          </a:xfrm>
          <a:prstGeom prst="rect">
            <a:avLst/>
          </a:prstGeom>
          <a:blipFill>
            <a:blip r:embed="rId2"/>
            <a:stretch>
              <a:fillRect/>
            </a:stretch>
          </a:blipFill>
          <a:ln w="12700">
            <a:miter lim="400000"/>
          </a:ln>
        </p:spPr>
        <p:txBody>
          <a:bodyPr lIns="45719" rIns="45719"/>
          <a:lstStyle/>
          <a:p>
            <a:endParaRPr/>
          </a:p>
        </p:txBody>
      </p:sp>
      <p:sp>
        <p:nvSpPr>
          <p:cNvPr id="240" name="Freeform 3"/>
          <p:cNvSpPr/>
          <p:nvPr/>
        </p:nvSpPr>
        <p:spPr>
          <a:xfrm>
            <a:off x="438477" y="316484"/>
            <a:ext cx="2107631" cy="3175881"/>
          </a:xfrm>
          <a:prstGeom prst="rect">
            <a:avLst/>
          </a:prstGeom>
          <a:blipFill>
            <a:blip r:embed="rId3"/>
            <a:stretch>
              <a:fillRect/>
            </a:stretch>
          </a:blipFill>
          <a:ln w="12700">
            <a:miter lim="400000"/>
          </a:ln>
        </p:spPr>
        <p:txBody>
          <a:bodyPr lIns="45719" rIns="45719"/>
          <a:lstStyle/>
          <a:p>
            <a:endParaRPr/>
          </a:p>
        </p:txBody>
      </p:sp>
      <p:sp>
        <p:nvSpPr>
          <p:cNvPr id="241" name="TextBox 4"/>
          <p:cNvSpPr txBox="1"/>
          <p:nvPr/>
        </p:nvSpPr>
        <p:spPr>
          <a:xfrm>
            <a:off x="3169208" y="3475858"/>
            <a:ext cx="11949583" cy="2918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24500"/>
              </a:lnSpc>
              <a:defRPr sz="17500">
                <a:solidFill>
                  <a:srgbClr val="1D1F1C"/>
                </a:solidFill>
                <a:latin typeface="Trebuchet MS"/>
                <a:ea typeface="Trebuchet MS"/>
                <a:cs typeface="Trebuchet MS"/>
                <a:sym typeface="Trebuchet MS"/>
              </a:defRPr>
            </a:lvl1pPr>
          </a:lstStyle>
          <a:p>
            <a:r>
              <a:rPr sz="14600" b="1" dirty="0">
                <a:latin typeface="Sukar" panose="02000500000000000000" pitchFamily="2" charset="0"/>
                <a:cs typeface="Sukar" panose="02000500000000000000" pitchFamily="2" charset="0"/>
              </a:rPr>
              <a:t>Thank You</a:t>
            </a:r>
          </a:p>
        </p:txBody>
      </p:sp>
      <p:sp>
        <p:nvSpPr>
          <p:cNvPr id="243" name="Freeform 6"/>
          <p:cNvSpPr/>
          <p:nvPr/>
        </p:nvSpPr>
        <p:spPr>
          <a:xfrm>
            <a:off x="15118790" y="5891753"/>
            <a:ext cx="4101953" cy="5222393"/>
          </a:xfrm>
          <a:prstGeom prst="rect">
            <a:avLst/>
          </a:prstGeom>
          <a:blipFill>
            <a:blip r:embed="rId4"/>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2EBC5BCC-548F-D808-77CA-76FC6A4BFE1E}"/>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8196D045-1B9C-855E-BD30-E54F97F9CB2C}"/>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CA63E3D4-12B2-14B1-D491-9DE667C15080}"/>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80613897-7F9F-F2EB-1885-80781B7BE213}"/>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847D6D25-C2AF-004E-BC6F-CDA431584F2A}" type="slidenum">
                <a:rPr lang="en-US" sz="2499" smtClean="0">
                  <a:solidFill>
                    <a:srgbClr val="FDEECC"/>
                  </a:solidFill>
                  <a:latin typeface="Sukar Bold"/>
                </a:rPr>
                <a:t>15</a:t>
              </a:fld>
              <a:r>
                <a:rPr lang="en-US" sz="2499" dirty="0">
                  <a:solidFill>
                    <a:srgbClr val="FDEECC"/>
                  </a:solidFill>
                  <a:latin typeface="Sukar Bold"/>
                </a:rPr>
                <a:t> </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00" name="Freeform 2"/>
          <p:cNvSpPr/>
          <p:nvPr/>
        </p:nvSpPr>
        <p:spPr>
          <a:xfrm>
            <a:off x="12081251" y="1788387"/>
            <a:ext cx="3577368" cy="3564361"/>
          </a:xfrm>
          <a:prstGeom prst="rect">
            <a:avLst/>
          </a:prstGeom>
          <a:blipFill>
            <a:blip r:embed="rId3"/>
            <a:stretch>
              <a:fillRect/>
            </a:stretch>
          </a:blipFill>
          <a:ln w="12700">
            <a:miter lim="400000"/>
          </a:ln>
        </p:spPr>
        <p:txBody>
          <a:bodyPr lIns="45719" rIns="45719"/>
          <a:lstStyle/>
          <a:p>
            <a:endParaRPr/>
          </a:p>
        </p:txBody>
      </p:sp>
      <p:sp>
        <p:nvSpPr>
          <p:cNvPr id="101" name="Freeform 3"/>
          <p:cNvSpPr/>
          <p:nvPr/>
        </p:nvSpPr>
        <p:spPr>
          <a:xfrm>
            <a:off x="12356482" y="-372487"/>
            <a:ext cx="5931518" cy="2803991"/>
          </a:xfrm>
          <a:prstGeom prst="rect">
            <a:avLst/>
          </a:prstGeom>
          <a:blipFill>
            <a:blip r:embed="rId4"/>
            <a:stretch>
              <a:fillRect/>
            </a:stretch>
          </a:blipFill>
          <a:ln w="12700">
            <a:miter lim="400000"/>
          </a:ln>
        </p:spPr>
        <p:txBody>
          <a:bodyPr lIns="45719" rIns="45719"/>
          <a:lstStyle/>
          <a:p>
            <a:endParaRPr/>
          </a:p>
        </p:txBody>
      </p:sp>
      <p:sp>
        <p:nvSpPr>
          <p:cNvPr id="102" name="Freeform 4"/>
          <p:cNvSpPr/>
          <p:nvPr/>
        </p:nvSpPr>
        <p:spPr>
          <a:xfrm>
            <a:off x="2539699" y="1788387"/>
            <a:ext cx="3577368" cy="3564361"/>
          </a:xfrm>
          <a:prstGeom prst="rect">
            <a:avLst/>
          </a:prstGeom>
          <a:blipFill>
            <a:blip r:embed="rId3"/>
            <a:stretch>
              <a:fillRect/>
            </a:stretch>
          </a:blipFill>
          <a:ln w="12700">
            <a:miter lim="400000"/>
          </a:ln>
        </p:spPr>
        <p:txBody>
          <a:bodyPr lIns="45719" rIns="45719"/>
          <a:lstStyle/>
          <a:p>
            <a:endParaRPr/>
          </a:p>
        </p:txBody>
      </p:sp>
      <p:sp>
        <p:nvSpPr>
          <p:cNvPr id="103" name="Freeform 5"/>
          <p:cNvSpPr/>
          <p:nvPr/>
        </p:nvSpPr>
        <p:spPr>
          <a:xfrm>
            <a:off x="9480104" y="5625376"/>
            <a:ext cx="3577368" cy="3564361"/>
          </a:xfrm>
          <a:prstGeom prst="rect">
            <a:avLst/>
          </a:prstGeom>
          <a:blipFill>
            <a:blip r:embed="rId3"/>
            <a:stretch>
              <a:fillRect/>
            </a:stretch>
          </a:blipFill>
          <a:ln w="12700">
            <a:miter lim="400000"/>
          </a:ln>
        </p:spPr>
        <p:txBody>
          <a:bodyPr lIns="45719" rIns="45719"/>
          <a:lstStyle/>
          <a:p>
            <a:endParaRPr/>
          </a:p>
        </p:txBody>
      </p:sp>
      <p:sp>
        <p:nvSpPr>
          <p:cNvPr id="104" name="Freeform 6"/>
          <p:cNvSpPr/>
          <p:nvPr/>
        </p:nvSpPr>
        <p:spPr>
          <a:xfrm>
            <a:off x="7351359" y="1788387"/>
            <a:ext cx="3577369" cy="3564361"/>
          </a:xfrm>
          <a:prstGeom prst="rect">
            <a:avLst/>
          </a:prstGeom>
          <a:blipFill>
            <a:blip r:embed="rId3"/>
            <a:stretch>
              <a:fillRect/>
            </a:stretch>
          </a:blipFill>
          <a:ln w="12700">
            <a:miter lim="400000"/>
          </a:ln>
        </p:spPr>
        <p:txBody>
          <a:bodyPr lIns="45719" rIns="45719"/>
          <a:lstStyle/>
          <a:p>
            <a:endParaRPr/>
          </a:p>
        </p:txBody>
      </p:sp>
      <p:sp>
        <p:nvSpPr>
          <p:cNvPr id="105" name="Freeform 7"/>
          <p:cNvSpPr/>
          <p:nvPr/>
        </p:nvSpPr>
        <p:spPr>
          <a:xfrm>
            <a:off x="5297840" y="5555009"/>
            <a:ext cx="3577367" cy="3564361"/>
          </a:xfrm>
          <a:prstGeom prst="rect">
            <a:avLst/>
          </a:prstGeom>
          <a:blipFill>
            <a:blip r:embed="rId3"/>
            <a:stretch>
              <a:fillRect/>
            </a:stretch>
          </a:blipFill>
          <a:ln w="12700">
            <a:miter lim="400000"/>
          </a:ln>
        </p:spPr>
        <p:txBody>
          <a:bodyPr lIns="45719" rIns="45719"/>
          <a:lstStyle/>
          <a:p>
            <a:endParaRPr/>
          </a:p>
        </p:txBody>
      </p:sp>
      <p:sp>
        <p:nvSpPr>
          <p:cNvPr id="106" name="TextBox 8"/>
          <p:cNvSpPr txBox="1"/>
          <p:nvPr/>
        </p:nvSpPr>
        <p:spPr>
          <a:xfrm>
            <a:off x="5175505" y="6698698"/>
            <a:ext cx="366052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4200"/>
              </a:lnSpc>
              <a:defRPr sz="3000">
                <a:latin typeface="Roboto Mono for Powerline"/>
                <a:ea typeface="Roboto Mono for Powerline"/>
                <a:cs typeface="Roboto Mono for Powerline"/>
                <a:sym typeface="Roboto Mono for Powerline"/>
              </a:defRPr>
            </a:lvl1pPr>
          </a:lstStyle>
          <a:p>
            <a:pPr>
              <a:lnSpc>
                <a:spcPct val="100000"/>
              </a:lnSpc>
            </a:pPr>
            <a:r>
              <a:rPr lang="en-US" b="1" dirty="0">
                <a:latin typeface="Sukar" panose="02000500000000000000" pitchFamily="2" charset="0"/>
                <a:cs typeface="Sukar" panose="02000500000000000000" pitchFamily="2" charset="0"/>
              </a:rPr>
              <a:t>Findings </a:t>
            </a:r>
          </a:p>
          <a:p>
            <a:pPr>
              <a:lnSpc>
                <a:spcPct val="100000"/>
              </a:lnSpc>
            </a:pPr>
            <a:r>
              <a:rPr lang="en-US" b="1" dirty="0">
                <a:latin typeface="Sukar" panose="02000500000000000000" pitchFamily="2" charset="0"/>
                <a:cs typeface="Sukar" panose="02000500000000000000" pitchFamily="2" charset="0"/>
              </a:rPr>
              <a:t>&amp; </a:t>
            </a:r>
            <a:r>
              <a:rPr b="1" dirty="0">
                <a:latin typeface="Sukar" panose="02000500000000000000" pitchFamily="2" charset="0"/>
                <a:cs typeface="Sukar" panose="02000500000000000000" pitchFamily="2" charset="0"/>
              </a:rPr>
              <a:t>Discussion</a:t>
            </a:r>
          </a:p>
        </p:txBody>
      </p:sp>
      <p:sp>
        <p:nvSpPr>
          <p:cNvPr id="108" name="Freeform 10"/>
          <p:cNvSpPr/>
          <p:nvPr/>
        </p:nvSpPr>
        <p:spPr>
          <a:xfrm>
            <a:off x="-1875937" y="6909086"/>
            <a:ext cx="4415636" cy="3564361"/>
          </a:xfrm>
          <a:prstGeom prst="rect">
            <a:avLst/>
          </a:prstGeom>
          <a:blipFill>
            <a:blip r:embed="rId5"/>
            <a:stretch>
              <a:fillRect/>
            </a:stretch>
          </a:blipFill>
          <a:ln w="12700">
            <a:miter lim="400000"/>
          </a:ln>
        </p:spPr>
        <p:txBody>
          <a:bodyPr lIns="45719" rIns="45719"/>
          <a:lstStyle/>
          <a:p>
            <a:endParaRPr/>
          </a:p>
        </p:txBody>
      </p:sp>
      <p:sp>
        <p:nvSpPr>
          <p:cNvPr id="109" name="TextBox 11"/>
          <p:cNvSpPr txBox="1"/>
          <p:nvPr/>
        </p:nvSpPr>
        <p:spPr>
          <a:xfrm>
            <a:off x="4920412" y="638919"/>
            <a:ext cx="843926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4000"/>
              </a:lnSpc>
              <a:defRPr sz="10000">
                <a:solidFill>
                  <a:srgbClr val="1D1F1C"/>
                </a:solidFill>
                <a:latin typeface="Trebuchet MS"/>
                <a:ea typeface="Trebuchet MS"/>
                <a:cs typeface="Trebuchet MS"/>
                <a:sym typeface="Trebuchet MS"/>
              </a:defRPr>
            </a:lvl1pPr>
          </a:lstStyle>
          <a:p>
            <a:pPr>
              <a:lnSpc>
                <a:spcPct val="100000"/>
              </a:lnSpc>
            </a:pPr>
            <a:r>
              <a:rPr lang="en-US" sz="7200" b="1" dirty="0">
                <a:latin typeface="Sukar" panose="02000500000000000000" pitchFamily="2" charset="0"/>
                <a:cs typeface="Sukar" panose="02000500000000000000" pitchFamily="2" charset="0"/>
              </a:rPr>
              <a:t>OVERVIEW</a:t>
            </a:r>
            <a:endParaRPr sz="7200" b="1" dirty="0">
              <a:latin typeface="Sukar" panose="02000500000000000000" pitchFamily="2" charset="0"/>
              <a:cs typeface="Sukar" panose="02000500000000000000" pitchFamily="2" charset="0"/>
            </a:endParaRPr>
          </a:p>
        </p:txBody>
      </p:sp>
      <p:sp>
        <p:nvSpPr>
          <p:cNvPr id="110" name="TextBox 12"/>
          <p:cNvSpPr txBox="1"/>
          <p:nvPr/>
        </p:nvSpPr>
        <p:spPr>
          <a:xfrm>
            <a:off x="7865912" y="3077331"/>
            <a:ext cx="254826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4200"/>
              </a:lnSpc>
              <a:defRPr sz="3000">
                <a:latin typeface="Roboto Mono for Powerline"/>
                <a:ea typeface="Roboto Mono for Powerline"/>
                <a:cs typeface="Roboto Mono for Powerline"/>
                <a:sym typeface="Roboto Mono for Powerline"/>
              </a:defRPr>
            </a:lvl1pPr>
          </a:lstStyle>
          <a:p>
            <a:pPr>
              <a:lnSpc>
                <a:spcPct val="100000"/>
              </a:lnSpc>
            </a:pPr>
            <a:r>
              <a:rPr lang="en-ID" b="1" dirty="0">
                <a:latin typeface="Sukar" panose="02000500000000000000" pitchFamily="2" charset="0"/>
                <a:cs typeface="Sukar" panose="02000500000000000000" pitchFamily="2" charset="0"/>
              </a:rPr>
              <a:t>Problems and Goals of Study</a:t>
            </a:r>
            <a:endParaRPr b="1" dirty="0">
              <a:latin typeface="Sukar" panose="02000500000000000000" pitchFamily="2" charset="0"/>
              <a:cs typeface="Sukar" panose="02000500000000000000" pitchFamily="2" charset="0"/>
            </a:endParaRPr>
          </a:p>
        </p:txBody>
      </p:sp>
      <p:sp>
        <p:nvSpPr>
          <p:cNvPr id="111" name="TextBox 13"/>
          <p:cNvSpPr txBox="1"/>
          <p:nvPr/>
        </p:nvSpPr>
        <p:spPr>
          <a:xfrm>
            <a:off x="12692222" y="3069280"/>
            <a:ext cx="23554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4200"/>
              </a:lnSpc>
              <a:defRPr sz="3000">
                <a:latin typeface="Roboto Mono for Powerline"/>
                <a:ea typeface="Roboto Mono for Powerline"/>
                <a:cs typeface="Roboto Mono for Powerline"/>
                <a:sym typeface="Roboto Mono for Powerline"/>
              </a:defRPr>
            </a:lvl1pPr>
          </a:lstStyle>
          <a:p>
            <a:pPr>
              <a:lnSpc>
                <a:spcPct val="100000"/>
              </a:lnSpc>
            </a:pPr>
            <a:r>
              <a:rPr lang="en-US" b="1" dirty="0">
                <a:latin typeface="Sukar" panose="02000500000000000000" pitchFamily="2" charset="0"/>
                <a:cs typeface="Sukar" panose="02000500000000000000" pitchFamily="2" charset="0"/>
              </a:rPr>
              <a:t>Study</a:t>
            </a:r>
            <a:r>
              <a:rPr b="1" dirty="0">
                <a:latin typeface="Sukar" panose="02000500000000000000" pitchFamily="2" charset="0"/>
                <a:cs typeface="Sukar" panose="02000500000000000000" pitchFamily="2" charset="0"/>
              </a:rPr>
              <a:t> Methods</a:t>
            </a:r>
          </a:p>
        </p:txBody>
      </p:sp>
      <p:sp>
        <p:nvSpPr>
          <p:cNvPr id="112" name="TextBox 14"/>
          <p:cNvSpPr txBox="1"/>
          <p:nvPr/>
        </p:nvSpPr>
        <p:spPr>
          <a:xfrm>
            <a:off x="9670936" y="7074691"/>
            <a:ext cx="319570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4200"/>
              </a:lnSpc>
              <a:defRPr sz="3000">
                <a:latin typeface="Roboto Mono for Powerline"/>
                <a:ea typeface="Roboto Mono for Powerline"/>
                <a:cs typeface="Roboto Mono for Powerline"/>
                <a:sym typeface="Roboto Mono for Powerline"/>
              </a:defRPr>
            </a:lvl1pPr>
          </a:lstStyle>
          <a:p>
            <a:pPr>
              <a:lnSpc>
                <a:spcPct val="100000"/>
              </a:lnSpc>
            </a:pPr>
            <a:r>
              <a:rPr b="1" dirty="0">
                <a:latin typeface="Sukar" panose="02000500000000000000" pitchFamily="2" charset="0"/>
                <a:cs typeface="Sukar" panose="02000500000000000000" pitchFamily="2" charset="0"/>
              </a:rPr>
              <a:t>Conclusion</a:t>
            </a:r>
          </a:p>
        </p:txBody>
      </p:sp>
      <p:sp>
        <p:nvSpPr>
          <p:cNvPr id="114" name="TextBox 16"/>
          <p:cNvSpPr txBox="1"/>
          <p:nvPr/>
        </p:nvSpPr>
        <p:spPr>
          <a:xfrm>
            <a:off x="2539699" y="3301263"/>
            <a:ext cx="366052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4200"/>
              </a:lnSpc>
              <a:defRPr sz="3000">
                <a:latin typeface="Roboto Mono for Powerline"/>
                <a:ea typeface="Roboto Mono for Powerline"/>
                <a:cs typeface="Roboto Mono for Powerline"/>
                <a:sym typeface="Roboto Mono for Powerline"/>
              </a:defRPr>
            </a:lvl1pPr>
          </a:lstStyle>
          <a:p>
            <a:pPr>
              <a:lnSpc>
                <a:spcPct val="100000"/>
              </a:lnSpc>
            </a:pPr>
            <a:r>
              <a:rPr b="1" dirty="0">
                <a:latin typeface="Sukar" panose="02000500000000000000" pitchFamily="2" charset="0"/>
                <a:cs typeface="Sukar" panose="02000500000000000000" pitchFamily="2" charset="0"/>
              </a:rPr>
              <a:t>Introduction</a:t>
            </a:r>
          </a:p>
        </p:txBody>
      </p:sp>
      <p:grpSp>
        <p:nvGrpSpPr>
          <p:cNvPr id="5" name="Group 4">
            <a:extLst>
              <a:ext uri="{FF2B5EF4-FFF2-40B4-BE49-F238E27FC236}">
                <a16:creationId xmlns:a16="http://schemas.microsoft.com/office/drawing/2014/main" id="{90C8138F-6ACC-959B-D9BC-49BF18810E22}"/>
              </a:ext>
            </a:extLst>
          </p:cNvPr>
          <p:cNvGrpSpPr/>
          <p:nvPr/>
        </p:nvGrpSpPr>
        <p:grpSpPr>
          <a:xfrm>
            <a:off x="-369234" y="9258300"/>
            <a:ext cx="19026469" cy="1049995"/>
            <a:chOff x="-369234" y="9258300"/>
            <a:chExt cx="19026469" cy="1049995"/>
          </a:xfrm>
        </p:grpSpPr>
        <p:sp>
          <p:nvSpPr>
            <p:cNvPr id="2" name="Freeform 3">
              <a:extLst>
                <a:ext uri="{FF2B5EF4-FFF2-40B4-BE49-F238E27FC236}">
                  <a16:creationId xmlns:a16="http://schemas.microsoft.com/office/drawing/2014/main" id="{F41D10BD-71F2-3FE9-EB55-E4DD36651FC7}"/>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3" name="TextBox 12">
              <a:extLst>
                <a:ext uri="{FF2B5EF4-FFF2-40B4-BE49-F238E27FC236}">
                  <a16:creationId xmlns:a16="http://schemas.microsoft.com/office/drawing/2014/main" id="{CE8DD0F7-B5F4-F75C-8F2B-25912F895073}"/>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4" name="TextBox 13">
              <a:extLst>
                <a:ext uri="{FF2B5EF4-FFF2-40B4-BE49-F238E27FC236}">
                  <a16:creationId xmlns:a16="http://schemas.microsoft.com/office/drawing/2014/main" id="{C52F1FBD-EB11-F4F9-9F41-3BFD1856EDAF}"/>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6BCE4BF4-EDC8-5E4A-8718-21CDB037C126}" type="slidenum">
                <a:rPr lang="en-US" sz="2499" smtClean="0">
                  <a:solidFill>
                    <a:srgbClr val="FDEECC"/>
                  </a:solidFill>
                  <a:latin typeface="Sukar Bold"/>
                </a:rPr>
                <a:t>2</a:t>
              </a:fld>
              <a:r>
                <a:rPr lang="en-US" sz="2499" dirty="0">
                  <a:solidFill>
                    <a:srgbClr val="FDEECC"/>
                  </a:solidFill>
                  <a:latin typeface="Sukar Bold"/>
                </a:rPr>
                <a:t> </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16" name="Freeform 2"/>
          <p:cNvSpPr/>
          <p:nvPr/>
        </p:nvSpPr>
        <p:spPr>
          <a:xfrm>
            <a:off x="5486400" y="1028701"/>
            <a:ext cx="7315200" cy="1047511"/>
          </a:xfrm>
          <a:prstGeom prst="rect">
            <a:avLst/>
          </a:prstGeom>
          <a:blipFill>
            <a:blip r:embed="rId3"/>
            <a:stretch>
              <a:fillRect/>
            </a:stretch>
          </a:blipFill>
          <a:ln w="12700">
            <a:miter lim="400000"/>
          </a:ln>
        </p:spPr>
        <p:txBody>
          <a:bodyPr lIns="45719" rIns="45719"/>
          <a:lstStyle/>
          <a:p>
            <a:endParaRPr/>
          </a:p>
        </p:txBody>
      </p:sp>
      <p:sp>
        <p:nvSpPr>
          <p:cNvPr id="117" name="Freeform 3"/>
          <p:cNvSpPr/>
          <p:nvPr/>
        </p:nvSpPr>
        <p:spPr>
          <a:xfrm>
            <a:off x="2249398" y="2467681"/>
            <a:ext cx="13789204" cy="6656132"/>
          </a:xfrm>
          <a:prstGeom prst="rect">
            <a:avLst/>
          </a:prstGeom>
          <a:blipFill>
            <a:blip r:embed="rId4"/>
            <a:stretch>
              <a:fillRect/>
            </a:stretch>
          </a:blipFill>
          <a:ln w="12700">
            <a:miter lim="400000"/>
          </a:ln>
        </p:spPr>
        <p:txBody>
          <a:bodyPr lIns="45719" rIns="45719"/>
          <a:lstStyle/>
          <a:p>
            <a:endParaRPr dirty="0"/>
          </a:p>
        </p:txBody>
      </p:sp>
      <p:sp>
        <p:nvSpPr>
          <p:cNvPr id="118" name="TextBox 4"/>
          <p:cNvSpPr txBox="1"/>
          <p:nvPr/>
        </p:nvSpPr>
        <p:spPr>
          <a:xfrm>
            <a:off x="3124699" y="2974354"/>
            <a:ext cx="11791451" cy="5571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r>
              <a:rPr lang="en-US" sz="2400" dirty="0">
                <a:latin typeface="Arial Nova" panose="020B0504020202020204" pitchFamily="34" charset="0"/>
                <a:cs typeface="Sukar" panose="02000500000000000000" pitchFamily="2" charset="0"/>
              </a:rPr>
              <a:t>For the previous two decades, anti-blasphemy </a:t>
            </a:r>
            <a:r>
              <a:rPr lang="id-ID" sz="2400" dirty="0" err="1">
                <a:latin typeface="Arial Nova" panose="020B0504020202020204" pitchFamily="34" charset="0"/>
                <a:cs typeface="Sukar" panose="02000500000000000000" pitchFamily="2" charset="0"/>
              </a:rPr>
              <a:t>law</a:t>
            </a:r>
            <a:r>
              <a:rPr lang="en-US" sz="2400" dirty="0">
                <a:latin typeface="Arial Nova" panose="020B0504020202020204" pitchFamily="34" charset="0"/>
                <a:cs typeface="Sukar" panose="02000500000000000000" pitchFamily="2" charset="0"/>
              </a:rPr>
              <a:t> has been the </a:t>
            </a:r>
            <a:r>
              <a:rPr lang="id-ID" sz="2400" dirty="0">
                <a:latin typeface="Arial Nova" panose="020B0504020202020204" pitchFamily="34" charset="0"/>
                <a:cs typeface="Sukar" panose="02000500000000000000" pitchFamily="2" charset="0"/>
              </a:rPr>
              <a:t>main</a:t>
            </a:r>
            <a:r>
              <a:rPr lang="en-US" sz="2400" dirty="0">
                <a:latin typeface="Arial Nova" panose="020B0504020202020204" pitchFamily="34" charset="0"/>
                <a:cs typeface="Sukar" panose="02000500000000000000" pitchFamily="2" charset="0"/>
              </a:rPr>
              <a:t> topic of discussion. Scholars claim that the text of Indonesia's Anti-Blasphemy law is flawed owing to its ambiguity and infringes the right to religious freedom of minority religious groups (</a:t>
            </a:r>
            <a:r>
              <a:rPr lang="en-US" sz="2400" dirty="0" err="1">
                <a:latin typeface="Arial Nova" panose="020B0504020202020204" pitchFamily="34" charset="0"/>
                <a:cs typeface="Sukar" panose="02000500000000000000" pitchFamily="2" charset="0"/>
              </a:rPr>
              <a:t>Bielefeldt</a:t>
            </a:r>
            <a:r>
              <a:rPr lang="en-US" sz="2400" dirty="0">
                <a:latin typeface="Arial Nova" panose="020B0504020202020204" pitchFamily="34" charset="0"/>
                <a:cs typeface="Sukar" panose="02000500000000000000" pitchFamily="2" charset="0"/>
              </a:rPr>
              <a:t>, 2012; Marshall, 2018; Menchik, 2014, Pratiwi, 2021). </a:t>
            </a:r>
          </a:p>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Sukar" panose="02000500000000000000" pitchFamily="2" charset="0"/>
              <a:cs typeface="Sukar" panose="02000500000000000000" pitchFamily="2" charset="0"/>
            </a:endParaRPr>
          </a:p>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r>
              <a:rPr lang="en-US" sz="2400" dirty="0">
                <a:latin typeface="Arial Nova" panose="020F0502020204030204" pitchFamily="34" charset="0"/>
                <a:cs typeface="Arial" panose="020B0604020202020204" pitchFamily="34" charset="0"/>
              </a:rPr>
              <a:t>Despite these limitations, </a:t>
            </a:r>
            <a:r>
              <a:rPr lang="id-ID" sz="2400" dirty="0" err="1">
                <a:latin typeface="Arial Nova" panose="020F0502020204030204" pitchFamily="34" charset="0"/>
                <a:cs typeface="Arial" panose="020B0604020202020204" pitchFamily="34" charset="0"/>
              </a:rPr>
              <a:t>since</a:t>
            </a:r>
            <a:r>
              <a:rPr lang="id-ID" sz="2400" dirty="0">
                <a:latin typeface="Arial Nova" panose="020F0502020204030204" pitchFamily="34" charset="0"/>
                <a:cs typeface="Arial" panose="020B0604020202020204" pitchFamily="34" charset="0"/>
              </a:rPr>
              <a:t> 2010  </a:t>
            </a:r>
            <a:r>
              <a:rPr lang="en-US" sz="2400" dirty="0">
                <a:latin typeface="Arial Nova" panose="020F0502020204030204" pitchFamily="34" charset="0"/>
                <a:cs typeface="Arial" panose="020B0604020202020204" pitchFamily="34" charset="0"/>
              </a:rPr>
              <a:t>the Indonesian Constitutional Court has re</a:t>
            </a:r>
            <a:r>
              <a:rPr lang="id-ID" sz="2400" dirty="0" err="1">
                <a:latin typeface="Arial Nova" panose="020F0502020204030204" pitchFamily="34" charset="0"/>
                <a:cs typeface="Arial" panose="020B0604020202020204" pitchFamily="34" charset="0"/>
              </a:rPr>
              <a:t>peatly</a:t>
            </a:r>
            <a:r>
              <a:rPr lang="en-US" sz="2400" dirty="0">
                <a:latin typeface="Arial Nova" panose="020F0502020204030204" pitchFamily="34" charset="0"/>
                <a:cs typeface="Arial" panose="020B0604020202020204" pitchFamily="34" charset="0"/>
              </a:rPr>
              <a:t> ruled that the statute does not violate the Indonesian Constitution. The Court reasoned </a:t>
            </a:r>
            <a:r>
              <a:rPr lang="en-US" sz="2400" dirty="0">
                <a:solidFill>
                  <a:srgbClr val="FF0000"/>
                </a:solidFill>
                <a:latin typeface="Arial Nova" panose="020F0502020204030204" pitchFamily="34" charset="0"/>
                <a:cs typeface="Arial" panose="020B0604020202020204" pitchFamily="34" charset="0"/>
              </a:rPr>
              <a:t>that invalidating the Act could lead to horizontal religious strife. </a:t>
            </a:r>
            <a:r>
              <a:rPr lang="en-US" sz="2400" dirty="0">
                <a:latin typeface="Arial Nova" panose="020B0504020202020204" pitchFamily="34" charset="0"/>
              </a:rPr>
              <a:t>Meanwhile, the court noted that the law's content could be interpreted discriminatorily and reminded the legislative body that it should be amended. </a:t>
            </a:r>
            <a:endParaRPr lang="en-US" sz="2400" dirty="0">
              <a:latin typeface="Arial Nova" panose="020B0504020202020204" pitchFamily="34" charset="0"/>
              <a:cs typeface="Arial" panose="020B0604020202020204" pitchFamily="34" charset="0"/>
            </a:endParaRPr>
          </a:p>
        </p:txBody>
      </p:sp>
      <p:sp>
        <p:nvSpPr>
          <p:cNvPr id="119" name="TextBox 5"/>
          <p:cNvSpPr txBox="1"/>
          <p:nvPr/>
        </p:nvSpPr>
        <p:spPr>
          <a:xfrm>
            <a:off x="4296778" y="1163187"/>
            <a:ext cx="969444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pPr>
              <a:lnSpc>
                <a:spcPct val="100000"/>
              </a:lnSpc>
            </a:pPr>
            <a:r>
              <a:rPr sz="6000" b="1" dirty="0">
                <a:latin typeface="Sukar" panose="02000500000000000000" pitchFamily="2" charset="0"/>
                <a:cs typeface="Sukar" panose="02000500000000000000" pitchFamily="2" charset="0"/>
              </a:rPr>
              <a:t>INTRODUCTION</a:t>
            </a:r>
          </a:p>
        </p:txBody>
      </p:sp>
      <p:sp>
        <p:nvSpPr>
          <p:cNvPr id="120" name="Freeform 6"/>
          <p:cNvSpPr/>
          <p:nvPr/>
        </p:nvSpPr>
        <p:spPr>
          <a:xfrm>
            <a:off x="12692222" y="-503707"/>
            <a:ext cx="7315201" cy="3458094"/>
          </a:xfrm>
          <a:prstGeom prst="rect">
            <a:avLst/>
          </a:prstGeom>
          <a:blipFill>
            <a:blip r:embed="rId5"/>
            <a:stretch>
              <a:fillRect/>
            </a:stretch>
          </a:blipFill>
          <a:ln w="12700">
            <a:miter lim="400000"/>
          </a:ln>
        </p:spPr>
        <p:txBody>
          <a:bodyPr lIns="45719" rIns="45719"/>
          <a:lstStyle/>
          <a:p>
            <a:endParaRPr/>
          </a:p>
        </p:txBody>
      </p:sp>
      <p:sp>
        <p:nvSpPr>
          <p:cNvPr id="121" name="Freeform 7"/>
          <p:cNvSpPr/>
          <p:nvPr/>
        </p:nvSpPr>
        <p:spPr>
          <a:xfrm>
            <a:off x="-2207818" y="6629858"/>
            <a:ext cx="4415637" cy="5621760"/>
          </a:xfrm>
          <a:prstGeom prst="rect">
            <a:avLst/>
          </a:prstGeom>
          <a:blipFill>
            <a:blip r:embed="rId6"/>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C4816E1A-1FD6-C1B7-AB9C-2882D8972B51}"/>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0F2B4842-FC88-EE56-9F5C-32E498A38B6B}"/>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58D12EB7-F8A4-1C56-9FBB-D371338B81DD}"/>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F36ED83C-E663-7420-719A-901336D7AB3C}"/>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3793885F-3965-7442-A591-28AF9F850DE7}" type="slidenum">
                <a:rPr lang="en-US" sz="2499" smtClean="0">
                  <a:solidFill>
                    <a:srgbClr val="FDEECC"/>
                  </a:solidFill>
                  <a:latin typeface="Sukar Bold"/>
                </a:rPr>
                <a:t>3</a:t>
              </a:fld>
              <a:r>
                <a:rPr lang="en-US" sz="2499" dirty="0">
                  <a:solidFill>
                    <a:srgbClr val="FDEECC"/>
                  </a:solidFill>
                  <a:latin typeface="Sukar Bold"/>
                </a:rPr>
                <a:t> </a:t>
              </a:r>
            </a:p>
          </p:txBody>
        </p:sp>
      </p:grpSp>
      <p:sp>
        <p:nvSpPr>
          <p:cNvPr id="7" name="Oval 6">
            <a:extLst>
              <a:ext uri="{FF2B5EF4-FFF2-40B4-BE49-F238E27FC236}">
                <a16:creationId xmlns:a16="http://schemas.microsoft.com/office/drawing/2014/main" id="{D06F0903-9D3C-530A-A1DA-E7AA4D20971E}"/>
              </a:ext>
            </a:extLst>
          </p:cNvPr>
          <p:cNvSpPr/>
          <p:nvPr/>
        </p:nvSpPr>
        <p:spPr>
          <a:xfrm>
            <a:off x="15451494" y="466531"/>
            <a:ext cx="2836506" cy="2687216"/>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17" name="Freeform 3"/>
          <p:cNvSpPr/>
          <p:nvPr/>
        </p:nvSpPr>
        <p:spPr>
          <a:xfrm>
            <a:off x="1676400" y="742950"/>
            <a:ext cx="14425068" cy="8341776"/>
          </a:xfrm>
          <a:prstGeom prst="rect">
            <a:avLst/>
          </a:prstGeom>
          <a:blipFill>
            <a:blip r:embed="rId3"/>
            <a:stretch>
              <a:fillRect/>
            </a:stretch>
          </a:blipFill>
          <a:ln w="12700">
            <a:miter lim="400000"/>
          </a:ln>
        </p:spPr>
        <p:txBody>
          <a:bodyPr lIns="45719" rIns="45719"/>
          <a:lstStyle/>
          <a:p>
            <a:pPr algn="just">
              <a:lnSpc>
                <a:spcPts val="4400"/>
              </a:lnSpc>
              <a:defRPr sz="3100">
                <a:latin typeface="Roboto Mono for Powerline"/>
                <a:ea typeface="Roboto Mono for Powerline"/>
                <a:cs typeface="Roboto Mono for Powerline"/>
                <a:sym typeface="Roboto Mono for Powerline"/>
              </a:defRPr>
            </a:pPr>
            <a:endParaRPr lang="id-ID" sz="1800" dirty="0">
              <a:latin typeface="Sukar" panose="02000500000000000000" pitchFamily="2" charset="0"/>
              <a:cs typeface="Sukar" panose="02000500000000000000" pitchFamily="2" charset="0"/>
            </a:endParaRPr>
          </a:p>
        </p:txBody>
      </p:sp>
      <p:sp>
        <p:nvSpPr>
          <p:cNvPr id="118" name="TextBox 4"/>
          <p:cNvSpPr txBox="1"/>
          <p:nvPr/>
        </p:nvSpPr>
        <p:spPr>
          <a:xfrm>
            <a:off x="3184602" y="1764069"/>
            <a:ext cx="12097053" cy="528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4400"/>
              </a:lnSpc>
              <a:defRPr sz="3100">
                <a:latin typeface="Roboto Mono for Powerline"/>
                <a:ea typeface="Roboto Mono for Powerline"/>
                <a:cs typeface="Roboto Mono for Powerline"/>
                <a:sym typeface="Roboto Mono for Powerline"/>
              </a:defRPr>
            </a:pPr>
            <a:endParaRPr dirty="0">
              <a:latin typeface="Sukar" panose="02000500000000000000" pitchFamily="2" charset="0"/>
              <a:cs typeface="Sukar" panose="02000500000000000000" pitchFamily="2" charset="0"/>
            </a:endParaRPr>
          </a:p>
        </p:txBody>
      </p:sp>
      <p:sp>
        <p:nvSpPr>
          <p:cNvPr id="120" name="Freeform 6"/>
          <p:cNvSpPr/>
          <p:nvPr/>
        </p:nvSpPr>
        <p:spPr>
          <a:xfrm>
            <a:off x="12692222" y="-503707"/>
            <a:ext cx="7315201" cy="3458094"/>
          </a:xfrm>
          <a:prstGeom prst="rect">
            <a:avLst/>
          </a:prstGeom>
          <a:blipFill>
            <a:blip r:embed="rId4"/>
            <a:stretch>
              <a:fillRect/>
            </a:stretch>
          </a:blipFill>
          <a:ln w="12700">
            <a:miter lim="400000"/>
          </a:ln>
        </p:spPr>
        <p:txBody>
          <a:bodyPr lIns="45719" rIns="45719"/>
          <a:lstStyle/>
          <a:p>
            <a:endParaRPr/>
          </a:p>
        </p:txBody>
      </p:sp>
      <p:sp>
        <p:nvSpPr>
          <p:cNvPr id="121" name="Freeform 7"/>
          <p:cNvSpPr/>
          <p:nvPr/>
        </p:nvSpPr>
        <p:spPr>
          <a:xfrm>
            <a:off x="-2207818" y="6629858"/>
            <a:ext cx="4415637" cy="5621760"/>
          </a:xfrm>
          <a:prstGeom prst="rect">
            <a:avLst/>
          </a:prstGeom>
          <a:blipFill>
            <a:blip r:embed="rId5"/>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C4816E1A-1FD6-C1B7-AB9C-2882D8972B51}"/>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0F2B4842-FC88-EE56-9F5C-32E498A38B6B}"/>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58D12EB7-F8A4-1C56-9FBB-D371338B81DD}"/>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F36ED83C-E663-7420-719A-901336D7AB3C}"/>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3793885F-3965-7442-A591-28AF9F850DE7}" type="slidenum">
                <a:rPr lang="en-US" sz="2499" smtClean="0">
                  <a:solidFill>
                    <a:srgbClr val="FDEECC"/>
                  </a:solidFill>
                  <a:latin typeface="Sukar Bold"/>
                </a:rPr>
                <a:t>4</a:t>
              </a:fld>
              <a:r>
                <a:rPr lang="en-US" sz="2499" dirty="0">
                  <a:solidFill>
                    <a:srgbClr val="FDEECC"/>
                  </a:solidFill>
                  <a:latin typeface="Sukar Bold"/>
                </a:rPr>
                <a:t> </a:t>
              </a:r>
            </a:p>
          </p:txBody>
        </p:sp>
      </p:grpSp>
      <p:sp>
        <p:nvSpPr>
          <p:cNvPr id="7" name="Oval 6">
            <a:extLst>
              <a:ext uri="{FF2B5EF4-FFF2-40B4-BE49-F238E27FC236}">
                <a16:creationId xmlns:a16="http://schemas.microsoft.com/office/drawing/2014/main" id="{D06F0903-9D3C-530A-A1DA-E7AA4D20971E}"/>
              </a:ext>
            </a:extLst>
          </p:cNvPr>
          <p:cNvSpPr/>
          <p:nvPr/>
        </p:nvSpPr>
        <p:spPr>
          <a:xfrm>
            <a:off x="15451494" y="466531"/>
            <a:ext cx="2836506" cy="2687216"/>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TextBox 4">
            <a:extLst>
              <a:ext uri="{FF2B5EF4-FFF2-40B4-BE49-F238E27FC236}">
                <a16:creationId xmlns:a16="http://schemas.microsoft.com/office/drawing/2014/main" id="{64CB4D27-5ECB-450C-7339-78E4426A1AFE}"/>
              </a:ext>
            </a:extLst>
          </p:cNvPr>
          <p:cNvSpPr txBox="1"/>
          <p:nvPr/>
        </p:nvSpPr>
        <p:spPr>
          <a:xfrm>
            <a:off x="2765618" y="1623103"/>
            <a:ext cx="11596659" cy="504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Sukar" panose="02000500000000000000" pitchFamily="2" charset="0"/>
              <a:cs typeface="Sukar" panose="02000500000000000000" pitchFamily="2" charset="0"/>
            </a:endParaRPr>
          </a:p>
        </p:txBody>
      </p:sp>
      <p:sp>
        <p:nvSpPr>
          <p:cNvPr id="8" name="TextBox 4">
            <a:extLst>
              <a:ext uri="{FF2B5EF4-FFF2-40B4-BE49-F238E27FC236}">
                <a16:creationId xmlns:a16="http://schemas.microsoft.com/office/drawing/2014/main" id="{18E205B5-FCFC-2050-424E-3BD52E5BDB34}"/>
              </a:ext>
            </a:extLst>
          </p:cNvPr>
          <p:cNvSpPr txBox="1"/>
          <p:nvPr/>
        </p:nvSpPr>
        <p:spPr>
          <a:xfrm>
            <a:off x="2377658" y="1663407"/>
            <a:ext cx="11791451" cy="504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Sukar" panose="02000500000000000000" pitchFamily="2" charset="0"/>
              <a:cs typeface="Sukar" panose="02000500000000000000" pitchFamily="2" charset="0"/>
            </a:endParaRPr>
          </a:p>
        </p:txBody>
      </p:sp>
      <p:sp>
        <p:nvSpPr>
          <p:cNvPr id="10" name="TextBox 4">
            <a:extLst>
              <a:ext uri="{FF2B5EF4-FFF2-40B4-BE49-F238E27FC236}">
                <a16:creationId xmlns:a16="http://schemas.microsoft.com/office/drawing/2014/main" id="{F7A4EE44-9E3A-22F4-0770-6778EA5DCF66}"/>
              </a:ext>
            </a:extLst>
          </p:cNvPr>
          <p:cNvSpPr txBox="1"/>
          <p:nvPr/>
        </p:nvSpPr>
        <p:spPr>
          <a:xfrm>
            <a:off x="2570826" y="1699870"/>
            <a:ext cx="11791451" cy="7828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r>
              <a:rPr lang="en-US" sz="2400" dirty="0">
                <a:latin typeface="Arial Nova" panose="020B0504020202020204" pitchFamily="34" charset="0"/>
                <a:cs typeface="Sukar" panose="02000500000000000000" pitchFamily="2" charset="0"/>
              </a:rPr>
              <a:t>T</a:t>
            </a:r>
            <a:r>
              <a:rPr lang="id-ID" sz="2400" dirty="0">
                <a:latin typeface="Arial Nova" panose="020B0504020202020204" pitchFamily="34" charset="0"/>
                <a:cs typeface="Sukar" panose="02000500000000000000" pitchFamily="2" charset="0"/>
              </a:rPr>
              <a:t>he </a:t>
            </a:r>
            <a:r>
              <a:rPr lang="id-ID" sz="2400" dirty="0" err="1">
                <a:latin typeface="Arial Nova" panose="020B0504020202020204" pitchFamily="34" charset="0"/>
                <a:cs typeface="Sukar" panose="02000500000000000000" pitchFamily="2" charset="0"/>
              </a:rPr>
              <a:t>argument</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of</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the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Court</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need</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to</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be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reexamined</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because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during</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the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enforcement</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of</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the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blasphemy</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law</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vigilante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justice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against</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individuals</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and</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groups</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of</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people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accused</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of</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blasphemy</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continue</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to</a:t>
            </a:r>
            <a:r>
              <a:rPr lang="id-ID" sz="2400" dirty="0">
                <a:latin typeface="Arial Nova" panose="020B0504020202020204" pitchFamily="34" charset="0"/>
                <a:cs typeface="Sukar" panose="02000500000000000000" pitchFamily="2" charset="0"/>
              </a:rPr>
              <a:t> </a:t>
            </a:r>
            <a:r>
              <a:rPr lang="id-ID" sz="2400" dirty="0" err="1">
                <a:latin typeface="Arial Nova" panose="020B0504020202020204" pitchFamily="34" charset="0"/>
                <a:cs typeface="Sukar" panose="02000500000000000000" pitchFamily="2" charset="0"/>
              </a:rPr>
              <a:t>occur</a:t>
            </a:r>
            <a:r>
              <a:rPr lang="id-ID" sz="2400" dirty="0">
                <a:latin typeface="Arial Nova" panose="020B0504020202020204" pitchFamily="34" charset="0"/>
                <a:cs typeface="Sukar" panose="02000500000000000000" pitchFamily="2" charset="0"/>
              </a:rPr>
              <a:t>.</a:t>
            </a:r>
          </a:p>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Arial Nova" panose="020B0504020202020204" pitchFamily="34" charset="0"/>
              <a:cs typeface="Sukar" panose="02000500000000000000" pitchFamily="2" charset="0"/>
            </a:endParaRPr>
          </a:p>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r>
              <a:rPr lang="en-US" sz="2400" dirty="0">
                <a:latin typeface="Arial Nova" panose="020B0504020202020204" pitchFamily="34" charset="0"/>
              </a:rPr>
              <a:t>Previous studies have concluded that vigilante actions against blasphemy accused generally emerge when states fail to provide sufficient protection for the sanctity of religion. </a:t>
            </a:r>
            <a:endParaRPr lang="id-ID" sz="2400" dirty="0">
              <a:latin typeface="Arial Nova" panose="020B0504020202020204" pitchFamily="34" charset="0"/>
            </a:endParaRPr>
          </a:p>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Arial Nova" panose="020B0504020202020204" pitchFamily="34" charset="0"/>
            </a:endParaRPr>
          </a:p>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r>
              <a:rPr lang="en-US" sz="2400" dirty="0">
                <a:latin typeface="Arial Nova" panose="020B0504020202020204" pitchFamily="34" charset="0"/>
              </a:rPr>
              <a:t>Interestingly, in Indonesia, although the Anti-Blasphemy Law has been maintained by the Constitutional Court under the argument of protecting the sanctity of religion, this reason does not seem to align with the current situation, as vigilante justice towards blasphemy accused continues to occur.</a:t>
            </a:r>
          </a:p>
          <a:p>
            <a:pPr algn="just">
              <a:lnSpc>
                <a:spcPts val="4400"/>
              </a:lnSpc>
              <a:defRPr sz="3100">
                <a:latin typeface="Roboto Mono for Powerline"/>
                <a:ea typeface="Roboto Mono for Powerline"/>
                <a:cs typeface="Roboto Mono for Powerline"/>
                <a:sym typeface="Roboto Mono for Powerline"/>
              </a:defRPr>
            </a:pPr>
            <a:endParaRPr lang="id-ID" sz="2400" dirty="0">
              <a:latin typeface="Sukar" panose="02000500000000000000" pitchFamily="2" charset="0"/>
              <a:cs typeface="Sukar" panose="02000500000000000000" pitchFamily="2" charset="0"/>
            </a:endParaRPr>
          </a:p>
          <a:p>
            <a:pPr marL="457200" indent="-457200" algn="just">
              <a:lnSpc>
                <a:spcPts val="4400"/>
              </a:lnSpc>
              <a:buFont typeface="Wingdings" pitchFamily="2" charset="2"/>
              <a:buChar char="v"/>
              <a:defRPr sz="3100">
                <a:latin typeface="Roboto Mono for Powerline"/>
                <a:ea typeface="Roboto Mono for Powerline"/>
                <a:cs typeface="Roboto Mono for Powerline"/>
                <a:sym typeface="Roboto Mono for Powerline"/>
              </a:defRPr>
            </a:pPr>
            <a:endParaRPr lang="en-US" sz="2400" dirty="0">
              <a:latin typeface="Arial Nova" panose="020F0502020204030204" pitchFamily="34" charset="0"/>
              <a:cs typeface="Arial" panose="020B0604020202020204" pitchFamily="34" charset="0"/>
            </a:endParaRPr>
          </a:p>
        </p:txBody>
      </p:sp>
    </p:spTree>
    <p:extLst>
      <p:ext uri="{BB962C8B-B14F-4D97-AF65-F5344CB8AC3E}">
        <p14:creationId xmlns:p14="http://schemas.microsoft.com/office/powerpoint/2010/main" val="29499115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23" name="Freeform 2"/>
          <p:cNvSpPr/>
          <p:nvPr/>
        </p:nvSpPr>
        <p:spPr>
          <a:xfrm>
            <a:off x="1946308" y="3310641"/>
            <a:ext cx="14176990" cy="5804692"/>
          </a:xfrm>
          <a:prstGeom prst="rect">
            <a:avLst/>
          </a:prstGeom>
          <a:blipFill>
            <a:blip r:embed="rId3"/>
            <a:stretch>
              <a:fillRect/>
            </a:stretch>
          </a:blipFill>
          <a:ln w="12700">
            <a:miter lim="400000"/>
          </a:ln>
        </p:spPr>
        <p:txBody>
          <a:bodyPr lIns="45719" rIns="45719"/>
          <a:lstStyle/>
          <a:p>
            <a:endParaRPr/>
          </a:p>
        </p:txBody>
      </p:sp>
      <p:sp>
        <p:nvSpPr>
          <p:cNvPr id="124" name="Freeform 3"/>
          <p:cNvSpPr/>
          <p:nvPr/>
        </p:nvSpPr>
        <p:spPr>
          <a:xfrm>
            <a:off x="5270586" y="895448"/>
            <a:ext cx="7315201" cy="1354217"/>
          </a:xfrm>
          <a:prstGeom prst="rect">
            <a:avLst/>
          </a:prstGeom>
          <a:blipFill>
            <a:blip r:embed="rId4"/>
            <a:stretch>
              <a:fillRect/>
            </a:stretch>
          </a:blipFill>
          <a:ln w="12700">
            <a:miter lim="400000"/>
          </a:ln>
        </p:spPr>
        <p:txBody>
          <a:bodyPr lIns="45719" rIns="45719"/>
          <a:lstStyle/>
          <a:p>
            <a:endParaRPr/>
          </a:p>
        </p:txBody>
      </p:sp>
      <p:sp>
        <p:nvSpPr>
          <p:cNvPr id="126" name="TextBox 5"/>
          <p:cNvSpPr txBox="1"/>
          <p:nvPr/>
        </p:nvSpPr>
        <p:spPr>
          <a:xfrm>
            <a:off x="2556587" y="3647146"/>
            <a:ext cx="12575779" cy="5353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nSpc>
                <a:spcPts val="4200"/>
              </a:lnSpc>
              <a:defRPr sz="3000">
                <a:latin typeface="Roboto Mono for Powerline"/>
                <a:ea typeface="Roboto Mono for Powerline"/>
                <a:cs typeface="Roboto Mono for Powerline"/>
                <a:sym typeface="Roboto Mono for Powerline"/>
              </a:defRPr>
            </a:lvl1pPr>
          </a:lstStyle>
          <a:p>
            <a:pPr marL="514350" indent="-514350">
              <a:buFont typeface="+mj-lt"/>
              <a:buAutoNum type="arabicPeriod"/>
            </a:pPr>
            <a:r>
              <a:rPr lang="en-US" dirty="0">
                <a:latin typeface="Arial Nova" panose="020B0504020202020204" pitchFamily="34" charset="0"/>
                <a:cs typeface="Sukar" panose="02000500000000000000" pitchFamily="2" charset="0"/>
              </a:rPr>
              <a:t>Why does vigilante justice occur alongside the implementation of anti-blasphemy legislation?</a:t>
            </a:r>
            <a:endParaRPr lang="id-ID" dirty="0">
              <a:latin typeface="Arial Nova" panose="020B0504020202020204" pitchFamily="34" charset="0"/>
              <a:cs typeface="Sukar" panose="02000500000000000000" pitchFamily="2" charset="0"/>
            </a:endParaRPr>
          </a:p>
          <a:p>
            <a:pPr marL="514350" indent="-514350">
              <a:buFont typeface="+mj-lt"/>
              <a:buAutoNum type="arabicPeriod"/>
            </a:pPr>
            <a:endParaRPr lang="en-US" dirty="0">
              <a:latin typeface="Arial Nova" panose="020B0504020202020204" pitchFamily="34" charset="0"/>
              <a:cs typeface="Sukar" panose="02000500000000000000" pitchFamily="2" charset="0"/>
            </a:endParaRPr>
          </a:p>
          <a:p>
            <a:pPr marL="514350" indent="-514350">
              <a:buFont typeface="+mj-lt"/>
              <a:buAutoNum type="arabicPeriod"/>
            </a:pPr>
            <a:r>
              <a:rPr lang="en-US" dirty="0">
                <a:latin typeface="Arial Nova" panose="020B0504020202020204" pitchFamily="34" charset="0"/>
                <a:cs typeface="Sukar" panose="02000500000000000000" pitchFamily="2" charset="0"/>
              </a:rPr>
              <a:t>To what extent does vigilante justice influence judges' independence in handling blasphemy cases?</a:t>
            </a:r>
            <a:endParaRPr lang="id-ID" dirty="0">
              <a:latin typeface="Arial Nova" panose="020B0504020202020204" pitchFamily="34" charset="0"/>
              <a:cs typeface="Sukar" panose="02000500000000000000" pitchFamily="2" charset="0"/>
            </a:endParaRPr>
          </a:p>
          <a:p>
            <a:pPr marL="514350" indent="-514350">
              <a:buFont typeface="+mj-lt"/>
              <a:buAutoNum type="arabicPeriod"/>
            </a:pPr>
            <a:endParaRPr lang="en-US" dirty="0">
              <a:latin typeface="Arial Nova" panose="020B0504020202020204" pitchFamily="34" charset="0"/>
              <a:cs typeface="Sukar" panose="02000500000000000000" pitchFamily="2" charset="0"/>
            </a:endParaRPr>
          </a:p>
          <a:p>
            <a:pPr marL="514350" indent="-514350">
              <a:buFont typeface="+mj-lt"/>
              <a:buAutoNum type="arabicPeriod"/>
            </a:pPr>
            <a:r>
              <a:rPr lang="en-US" dirty="0">
                <a:latin typeface="Arial Nova" panose="020B0504020202020204" pitchFamily="34" charset="0"/>
                <a:cs typeface="Sukar" panose="02000500000000000000" pitchFamily="2" charset="0"/>
              </a:rPr>
              <a:t>Why is the </a:t>
            </a:r>
            <a:r>
              <a:rPr lang="id-ID" dirty="0" err="1">
                <a:latin typeface="Arial Nova" panose="020B0504020202020204" pitchFamily="34" charset="0"/>
                <a:cs typeface="Sukar" panose="02000500000000000000" pitchFamily="2" charset="0"/>
              </a:rPr>
              <a:t>enforcement</a:t>
            </a:r>
            <a:r>
              <a:rPr lang="en-US" dirty="0">
                <a:latin typeface="Arial Nova" panose="020B0504020202020204" pitchFamily="34" charset="0"/>
                <a:cs typeface="Sukar" panose="02000500000000000000" pitchFamily="2" charset="0"/>
              </a:rPr>
              <a:t> of the anti-blasphemy law regarded as a failure to achieve justice in Indonesia?</a:t>
            </a:r>
          </a:p>
          <a:p>
            <a:endParaRPr lang="en-ID" b="1" dirty="0">
              <a:latin typeface="Sukar" panose="02000500000000000000" pitchFamily="2" charset="0"/>
              <a:cs typeface="Sukar" panose="02000500000000000000" pitchFamily="2" charset="0"/>
            </a:endParaRPr>
          </a:p>
          <a:p>
            <a:pPr marL="457200" indent="-457200">
              <a:buFont typeface="Wingdings" pitchFamily="2" charset="2"/>
              <a:buChar char="v"/>
            </a:pPr>
            <a:endParaRPr b="1" dirty="0">
              <a:latin typeface="Sukar" panose="02000500000000000000" pitchFamily="2" charset="0"/>
              <a:cs typeface="Sukar" panose="02000500000000000000" pitchFamily="2" charset="0"/>
            </a:endParaRPr>
          </a:p>
        </p:txBody>
      </p:sp>
      <p:sp>
        <p:nvSpPr>
          <p:cNvPr id="127" name="TextBox 6"/>
          <p:cNvSpPr txBox="1"/>
          <p:nvPr/>
        </p:nvSpPr>
        <p:spPr>
          <a:xfrm>
            <a:off x="2873753" y="1066802"/>
            <a:ext cx="1185657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3900"/>
              </a:lnSpc>
              <a:defRPr sz="9900">
                <a:solidFill>
                  <a:srgbClr val="1D1F1C"/>
                </a:solidFill>
                <a:latin typeface="Trebuchet MS"/>
                <a:ea typeface="Trebuchet MS"/>
                <a:cs typeface="Trebuchet MS"/>
                <a:sym typeface="Trebuchet MS"/>
              </a:defRPr>
            </a:lvl1pPr>
          </a:lstStyle>
          <a:p>
            <a:pPr>
              <a:lnSpc>
                <a:spcPct val="100000"/>
              </a:lnSpc>
            </a:pPr>
            <a:r>
              <a:rPr sz="7200" dirty="0">
                <a:latin typeface="Sukar" panose="02000500000000000000" pitchFamily="2" charset="0"/>
                <a:cs typeface="Sukar" panose="02000500000000000000" pitchFamily="2" charset="0"/>
              </a:rPr>
              <a:t>PROBLEM</a:t>
            </a:r>
            <a:r>
              <a:rPr lang="en-US" sz="7200" dirty="0">
                <a:latin typeface="Sukar" panose="02000500000000000000" pitchFamily="2" charset="0"/>
                <a:cs typeface="Sukar" panose="02000500000000000000" pitchFamily="2" charset="0"/>
              </a:rPr>
              <a:t>S</a:t>
            </a:r>
            <a:endParaRPr sz="7200" dirty="0">
              <a:latin typeface="Sukar" panose="02000500000000000000" pitchFamily="2" charset="0"/>
              <a:cs typeface="Sukar" panose="02000500000000000000" pitchFamily="2" charset="0"/>
            </a:endParaRPr>
          </a:p>
        </p:txBody>
      </p:sp>
      <p:sp>
        <p:nvSpPr>
          <p:cNvPr id="129" name="Freeform 8"/>
          <p:cNvSpPr/>
          <p:nvPr/>
        </p:nvSpPr>
        <p:spPr>
          <a:xfrm>
            <a:off x="15137716" y="6699433"/>
            <a:ext cx="3399630" cy="4328233"/>
          </a:xfrm>
          <a:prstGeom prst="rect">
            <a:avLst/>
          </a:prstGeom>
          <a:blipFill>
            <a:blip r:embed="rId5"/>
            <a:stretch>
              <a:fillRect/>
            </a:stretch>
          </a:blipFill>
          <a:ln w="12700">
            <a:miter lim="400000"/>
          </a:ln>
        </p:spPr>
        <p:txBody>
          <a:bodyPr lIns="45719" rIns="45719"/>
          <a:lstStyle/>
          <a:p>
            <a:endParaRPr/>
          </a:p>
        </p:txBody>
      </p:sp>
      <p:sp>
        <p:nvSpPr>
          <p:cNvPr id="130" name="Freeform 9"/>
          <p:cNvSpPr/>
          <p:nvPr/>
        </p:nvSpPr>
        <p:spPr>
          <a:xfrm rot="5400000">
            <a:off x="-990177" y="-2076406"/>
            <a:ext cx="3399629" cy="4328233"/>
          </a:xfrm>
          <a:prstGeom prst="rect">
            <a:avLst/>
          </a:prstGeom>
          <a:blipFill>
            <a:blip r:embed="rId5"/>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764BF896-0391-4599-5F8E-61C4FB98DAD6}"/>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8585CF96-1D32-F29C-C56A-3D98C4656FF1}"/>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DC344DA5-9D87-4172-A91F-9B4FAEB5546A}"/>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1A0283CC-843E-6F81-2441-D696128DA4D9}"/>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5EFAE1AC-8E08-8843-B314-61C4B80D9EB9}" type="slidenum">
                <a:rPr lang="en-US" sz="2499" smtClean="0">
                  <a:solidFill>
                    <a:srgbClr val="FDEECC"/>
                  </a:solidFill>
                  <a:latin typeface="Sukar Bold"/>
                </a:rPr>
                <a:t>5</a:t>
              </a:fld>
              <a:r>
                <a:rPr lang="en-US" sz="2499" dirty="0">
                  <a:solidFill>
                    <a:srgbClr val="FDEECC"/>
                  </a:solidFill>
                  <a:latin typeface="Sukar Bold"/>
                </a:rPr>
                <a:t> </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2"/>
          <p:cNvSpPr/>
          <p:nvPr/>
        </p:nvSpPr>
        <p:spPr>
          <a:xfrm>
            <a:off x="1109805" y="1500687"/>
            <a:ext cx="16149495" cy="7285626"/>
          </a:xfrm>
          <a:prstGeom prst="rect">
            <a:avLst/>
          </a:prstGeom>
          <a:blipFill>
            <a:blip r:embed="rId2"/>
            <a:stretch>
              <a:fillRect/>
            </a:stretch>
          </a:blipFill>
          <a:ln w="12700">
            <a:miter lim="400000"/>
          </a:ln>
        </p:spPr>
        <p:txBody>
          <a:bodyPr lIns="45719" rIns="45719"/>
          <a:lstStyle/>
          <a:p>
            <a:endParaRPr/>
          </a:p>
        </p:txBody>
      </p:sp>
      <p:sp>
        <p:nvSpPr>
          <p:cNvPr id="143" name="Freeform 3"/>
          <p:cNvSpPr/>
          <p:nvPr/>
        </p:nvSpPr>
        <p:spPr>
          <a:xfrm>
            <a:off x="-1533699" y="-785348"/>
            <a:ext cx="3067398" cy="4114801"/>
          </a:xfrm>
          <a:prstGeom prst="rect">
            <a:avLst/>
          </a:prstGeom>
          <a:blipFill>
            <a:blip r:embed="rId3"/>
            <a:stretch>
              <a:fillRect/>
            </a:stretch>
          </a:blipFill>
          <a:ln w="12700">
            <a:miter lim="400000"/>
          </a:ln>
        </p:spPr>
        <p:txBody>
          <a:bodyPr lIns="45719" rIns="45719"/>
          <a:lstStyle/>
          <a:p>
            <a:endParaRPr/>
          </a:p>
        </p:txBody>
      </p:sp>
      <p:sp>
        <p:nvSpPr>
          <p:cNvPr id="144" name="TextBox 4"/>
          <p:cNvSpPr txBox="1"/>
          <p:nvPr/>
        </p:nvSpPr>
        <p:spPr>
          <a:xfrm>
            <a:off x="3992157" y="1951502"/>
            <a:ext cx="9551828" cy="1436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r>
              <a:rPr b="1" dirty="0">
                <a:latin typeface="Sukar" panose="02000500000000000000" pitchFamily="2" charset="0"/>
                <a:cs typeface="Sukar" panose="02000500000000000000" pitchFamily="2" charset="0"/>
              </a:rPr>
              <a:t>LITERARY REVIEW</a:t>
            </a:r>
          </a:p>
        </p:txBody>
      </p:sp>
      <p:sp>
        <p:nvSpPr>
          <p:cNvPr id="145" name="TextBox 5"/>
          <p:cNvSpPr txBox="1"/>
          <p:nvPr/>
        </p:nvSpPr>
        <p:spPr>
          <a:xfrm>
            <a:off x="2451969" y="3642940"/>
            <a:ext cx="13956297" cy="47996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dirty="0">
                <a:latin typeface="Arial Nova" panose="020B0504020202020204" pitchFamily="34" charset="0"/>
              </a:rPr>
              <a:t>1. Vigilante justice against blasphemy </a:t>
            </a:r>
            <a:r>
              <a:rPr dirty="0" err="1">
                <a:latin typeface="Arial Nova" panose="020B0504020202020204" pitchFamily="34" charset="0"/>
              </a:rPr>
              <a:t>disebabkan</a:t>
            </a:r>
            <a:r>
              <a:rPr dirty="0">
                <a:latin typeface="Arial Nova" panose="020B0504020202020204" pitchFamily="34" charset="0"/>
              </a:rPr>
              <a:t> oleh </a:t>
            </a:r>
            <a:r>
              <a:rPr dirty="0" err="1">
                <a:latin typeface="Arial Nova" panose="020B0504020202020204" pitchFamily="34" charset="0"/>
              </a:rPr>
              <a:t>ketiadaan</a:t>
            </a:r>
            <a:r>
              <a:rPr dirty="0">
                <a:latin typeface="Arial Nova" panose="020B0504020202020204" pitchFamily="34" charset="0"/>
              </a:rPr>
              <a:t> </a:t>
            </a:r>
            <a:r>
              <a:rPr dirty="0" err="1">
                <a:latin typeface="Arial Nova" panose="020B0504020202020204" pitchFamily="34" charset="0"/>
              </a:rPr>
              <a:t>hukum</a:t>
            </a:r>
            <a:r>
              <a:rPr dirty="0">
                <a:latin typeface="Arial Nova" panose="020B0504020202020204" pitchFamily="34" charset="0"/>
              </a:rPr>
              <a:t> yang </a:t>
            </a:r>
            <a:r>
              <a:rPr dirty="0" err="1">
                <a:latin typeface="Arial Nova" panose="020B0504020202020204" pitchFamily="34" charset="0"/>
              </a:rPr>
              <a:t>melindungi</a:t>
            </a:r>
            <a:r>
              <a:rPr dirty="0">
                <a:latin typeface="Arial Nova" panose="020B0504020202020204" pitchFamily="34" charset="0"/>
              </a:rPr>
              <a:t> </a:t>
            </a:r>
            <a:r>
              <a:rPr dirty="0" err="1">
                <a:latin typeface="Arial Nova" panose="020B0504020202020204" pitchFamily="34" charset="0"/>
              </a:rPr>
              <a:t>kesakralan</a:t>
            </a:r>
            <a:r>
              <a:rPr dirty="0">
                <a:latin typeface="Arial Nova" panose="020B0504020202020204" pitchFamily="34" charset="0"/>
              </a:rPr>
              <a:t> agama (</a:t>
            </a:r>
            <a:r>
              <a:rPr lang="en-US" dirty="0">
                <a:latin typeface="Arial Nova" panose="020B0504020202020204" pitchFamily="34" charset="0"/>
              </a:rPr>
              <a:t>…</a:t>
            </a:r>
            <a:r>
              <a:rPr lang="id-ID" dirty="0">
                <a:latin typeface="Arial Nova" panose="020B0504020202020204" pitchFamily="34" charset="0"/>
              </a:rPr>
              <a:t>.,) atau karena</a:t>
            </a:r>
            <a:r>
              <a:rPr dirty="0">
                <a:latin typeface="Arial Nova" panose="020B0504020202020204" pitchFamily="34" charset="0"/>
              </a:rPr>
              <a:t> </a:t>
            </a:r>
            <a:r>
              <a:rPr dirty="0" err="1">
                <a:latin typeface="Arial Nova" panose="020B0504020202020204" pitchFamily="34" charset="0"/>
              </a:rPr>
              <a:t>penegakan</a:t>
            </a:r>
            <a:r>
              <a:rPr dirty="0">
                <a:latin typeface="Arial Nova" panose="020B0504020202020204" pitchFamily="34" charset="0"/>
              </a:rPr>
              <a:t> </a:t>
            </a:r>
            <a:r>
              <a:rPr dirty="0" err="1">
                <a:latin typeface="Arial Nova" panose="020B0504020202020204" pitchFamily="34" charset="0"/>
              </a:rPr>
              <a:t>hukum</a:t>
            </a:r>
            <a:r>
              <a:rPr dirty="0">
                <a:latin typeface="Arial Nova" panose="020B0504020202020204" pitchFamily="34" charset="0"/>
              </a:rPr>
              <a:t> yang </a:t>
            </a:r>
            <a:r>
              <a:rPr dirty="0" err="1">
                <a:latin typeface="Arial Nova" panose="020B0504020202020204" pitchFamily="34" charset="0"/>
              </a:rPr>
              <a:t>lamban</a:t>
            </a:r>
            <a:r>
              <a:rPr dirty="0">
                <a:latin typeface="Arial Nova" panose="020B0504020202020204" pitchFamily="34" charset="0"/>
              </a:rPr>
              <a:t> (</a:t>
            </a:r>
            <a:r>
              <a:rPr lang="en-US" dirty="0">
                <a:latin typeface="Arial Nova" panose="020B0504020202020204" pitchFamily="34" charset="0"/>
              </a:rPr>
              <a:t>…</a:t>
            </a:r>
            <a:r>
              <a:rPr lang="id-ID" dirty="0">
                <a:latin typeface="Arial Nova" panose="020B0504020202020204" pitchFamily="34" charset="0"/>
              </a:rPr>
              <a:t>,..)</a:t>
            </a:r>
            <a:r>
              <a:rPr dirty="0">
                <a:latin typeface="Arial Nova" panose="020B0504020202020204" pitchFamily="34" charset="0"/>
              </a:rPr>
              <a:t>. </a:t>
            </a:r>
          </a:p>
          <a:p>
            <a:r>
              <a:rPr lang="id-ID" dirty="0">
                <a:latin typeface="Arial Nova" panose="020B0504020202020204" pitchFamily="34" charset="0"/>
              </a:rPr>
              <a:t>2. </a:t>
            </a:r>
            <a:r>
              <a:rPr lang="id-ID" dirty="0" err="1">
                <a:latin typeface="Arial Nova" panose="020B0504020202020204" pitchFamily="34" charset="0"/>
              </a:rPr>
              <a:t>Vigilante</a:t>
            </a:r>
            <a:r>
              <a:rPr lang="id-ID" dirty="0">
                <a:latin typeface="Arial Nova" panose="020B0504020202020204" pitchFamily="34" charset="0"/>
              </a:rPr>
              <a:t> </a:t>
            </a:r>
            <a:r>
              <a:rPr lang="id-ID" dirty="0" err="1">
                <a:latin typeface="Arial Nova" panose="020B0504020202020204" pitchFamily="34" charset="0"/>
              </a:rPr>
              <a:t>against</a:t>
            </a:r>
            <a:r>
              <a:rPr lang="id-ID" dirty="0">
                <a:latin typeface="Arial Nova" panose="020B0504020202020204" pitchFamily="34" charset="0"/>
              </a:rPr>
              <a:t> </a:t>
            </a:r>
            <a:r>
              <a:rPr lang="id-ID" dirty="0" err="1">
                <a:latin typeface="Arial Nova" panose="020B0504020202020204" pitchFamily="34" charset="0"/>
              </a:rPr>
              <a:t>blasphemy</a:t>
            </a:r>
            <a:r>
              <a:rPr lang="id-ID" dirty="0">
                <a:latin typeface="Arial Nova" panose="020B0504020202020204" pitchFamily="34" charset="0"/>
              </a:rPr>
              <a:t> terjadi karena penerapan strategi pelintiran kebencian oleh kelompok agama garis keras dan mendapat dukungan dari tokoh politik dengan memanufaktur penghinaan agama sebagai tindakan membenci Islam (....,..).</a:t>
            </a:r>
          </a:p>
          <a:p>
            <a:r>
              <a:rPr lang="id-ID" dirty="0">
                <a:latin typeface="Arial Nova" panose="020B0504020202020204" pitchFamily="34" charset="0"/>
              </a:rPr>
              <a:t>3. </a:t>
            </a:r>
            <a:r>
              <a:rPr lang="id-ID" dirty="0" err="1">
                <a:latin typeface="Arial Nova" panose="020B0504020202020204" pitchFamily="34" charset="0"/>
              </a:rPr>
              <a:t>Popularisme</a:t>
            </a:r>
            <a:r>
              <a:rPr lang="id-ID" dirty="0">
                <a:latin typeface="Arial Nova" panose="020B0504020202020204" pitchFamily="34" charset="0"/>
              </a:rPr>
              <a:t> Islam mendorong </a:t>
            </a:r>
            <a:r>
              <a:rPr lang="id-ID" dirty="0" err="1">
                <a:latin typeface="Arial Nova" panose="020B0504020202020204" pitchFamily="34" charset="0"/>
              </a:rPr>
              <a:t>vigilante</a:t>
            </a:r>
            <a:r>
              <a:rPr lang="id-ID" dirty="0">
                <a:latin typeface="Arial Nova" panose="020B0504020202020204" pitchFamily="34" charset="0"/>
              </a:rPr>
              <a:t> </a:t>
            </a:r>
            <a:r>
              <a:rPr lang="id-ID" dirty="0" err="1">
                <a:latin typeface="Arial Nova" panose="020B0504020202020204" pitchFamily="34" charset="0"/>
              </a:rPr>
              <a:t>justice</a:t>
            </a:r>
            <a:r>
              <a:rPr lang="id-ID" dirty="0">
                <a:latin typeface="Arial Nova" panose="020B0504020202020204" pitchFamily="34" charset="0"/>
              </a:rPr>
              <a:t> </a:t>
            </a:r>
            <a:r>
              <a:rPr lang="id-ID" dirty="0" err="1">
                <a:latin typeface="Arial Nova" panose="020B0504020202020204" pitchFamily="34" charset="0"/>
              </a:rPr>
              <a:t>against</a:t>
            </a:r>
            <a:r>
              <a:rPr lang="id-ID" dirty="0">
                <a:latin typeface="Arial Nova" panose="020B0504020202020204" pitchFamily="34" charset="0"/>
              </a:rPr>
              <a:t> </a:t>
            </a:r>
            <a:r>
              <a:rPr lang="id-ID" dirty="0" err="1">
                <a:latin typeface="Arial Nova" panose="020B0504020202020204" pitchFamily="34" charset="0"/>
              </a:rPr>
              <a:t>blasphemy</a:t>
            </a:r>
            <a:r>
              <a:rPr lang="id-ID" dirty="0">
                <a:latin typeface="Arial Nova" panose="020B0504020202020204" pitchFamily="34" charset="0"/>
              </a:rPr>
              <a:t>.</a:t>
            </a:r>
          </a:p>
          <a:p>
            <a:endParaRPr lang="id-ID" dirty="0">
              <a:latin typeface="Arial Nova" panose="020B0504020202020204" pitchFamily="34" charset="0"/>
            </a:endParaRPr>
          </a:p>
        </p:txBody>
      </p:sp>
      <p:sp>
        <p:nvSpPr>
          <p:cNvPr id="146" name="TextBox 6"/>
          <p:cNvSpPr txBox="1"/>
          <p:nvPr/>
        </p:nvSpPr>
        <p:spPr>
          <a:xfrm>
            <a:off x="2451969" y="5067300"/>
            <a:ext cx="13956297" cy="500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endParaRPr dirty="0"/>
          </a:p>
        </p:txBody>
      </p:sp>
      <p:sp>
        <p:nvSpPr>
          <p:cNvPr id="147" name="TextBox 7"/>
          <p:cNvSpPr txBox="1"/>
          <p:nvPr/>
        </p:nvSpPr>
        <p:spPr>
          <a:xfrm>
            <a:off x="2451969" y="6496050"/>
            <a:ext cx="13956297" cy="500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endParaRPr dirty="0"/>
          </a:p>
        </p:txBody>
      </p:sp>
      <p:grpSp>
        <p:nvGrpSpPr>
          <p:cNvPr id="2" name="Group 1">
            <a:extLst>
              <a:ext uri="{FF2B5EF4-FFF2-40B4-BE49-F238E27FC236}">
                <a16:creationId xmlns:a16="http://schemas.microsoft.com/office/drawing/2014/main" id="{BCA49928-A399-95E0-48EE-4DCDEBEBD74D}"/>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B87CE27B-B256-3CC0-AEB2-33F3F22F0FF1}"/>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FF515213-64F0-9555-73C9-EB023B0B37E5}"/>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869424D8-CE8C-DAF0-1FF1-111AA8E44B1D}"/>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3BBD5A8E-378B-0A43-8DA7-8063227401E2}" type="slidenum">
                <a:rPr lang="en-US" sz="2499" smtClean="0">
                  <a:solidFill>
                    <a:srgbClr val="FDEECC"/>
                  </a:solidFill>
                  <a:latin typeface="Sukar Bold"/>
                </a:rPr>
                <a:t>6</a:t>
              </a:fld>
              <a:r>
                <a:rPr lang="en-US" sz="2499" dirty="0">
                  <a:solidFill>
                    <a:srgbClr val="FDEECC"/>
                  </a:solidFill>
                  <a:latin typeface="Sukar Bold"/>
                </a:rPr>
                <a:t> </a:t>
              </a:r>
            </a:p>
          </p:txBody>
        </p:sp>
      </p:grpSp>
    </p:spTree>
    <p:extLst>
      <p:ext uri="{BB962C8B-B14F-4D97-AF65-F5344CB8AC3E}">
        <p14:creationId xmlns:p14="http://schemas.microsoft.com/office/powerpoint/2010/main" val="21572547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8EF8B06D-9FD0-F69E-ED6C-E5015FB53BFD}"/>
              </a:ext>
            </a:extLst>
          </p:cNvPr>
          <p:cNvSpPr/>
          <p:nvPr/>
        </p:nvSpPr>
        <p:spPr>
          <a:xfrm>
            <a:off x="1462643" y="1733984"/>
            <a:ext cx="16149495" cy="7285626"/>
          </a:xfrm>
          <a:prstGeom prst="rect">
            <a:avLst/>
          </a:prstGeom>
          <a:blipFill>
            <a:blip r:embed="rId3"/>
            <a:stretch>
              <a:fillRect/>
            </a:stretch>
          </a:blipFill>
          <a:ln w="12700">
            <a:miter lim="400000"/>
          </a:ln>
        </p:spPr>
        <p:txBody>
          <a:bodyPr lIns="45719" rIns="45719"/>
          <a:lstStyle/>
          <a:p>
            <a:endParaRPr/>
          </a:p>
        </p:txBody>
      </p:sp>
      <p:sp>
        <p:nvSpPr>
          <p:cNvPr id="149" name="Freeform 2"/>
          <p:cNvSpPr/>
          <p:nvPr/>
        </p:nvSpPr>
        <p:spPr>
          <a:xfrm>
            <a:off x="5628914" y="897050"/>
            <a:ext cx="7315201" cy="2387326"/>
          </a:xfrm>
          <a:prstGeom prst="rect">
            <a:avLst/>
          </a:prstGeom>
          <a:blipFill>
            <a:blip r:embed="rId4"/>
            <a:stretch>
              <a:fillRect/>
            </a:stretch>
          </a:blipFill>
          <a:ln w="12700">
            <a:miter lim="400000"/>
          </a:ln>
        </p:spPr>
        <p:txBody>
          <a:bodyPr lIns="45719" rIns="45719"/>
          <a:lstStyle/>
          <a:p>
            <a:endParaRPr dirty="0"/>
          </a:p>
        </p:txBody>
      </p:sp>
      <p:sp>
        <p:nvSpPr>
          <p:cNvPr id="150" name="TextBox 3"/>
          <p:cNvSpPr txBox="1"/>
          <p:nvPr/>
        </p:nvSpPr>
        <p:spPr>
          <a:xfrm>
            <a:off x="2697272" y="1669955"/>
            <a:ext cx="12860978"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pPr>
              <a:lnSpc>
                <a:spcPct val="100000"/>
              </a:lnSpc>
            </a:pPr>
            <a:r>
              <a:rPr sz="4800" b="1" dirty="0">
                <a:latin typeface="Sukar" panose="02000500000000000000" pitchFamily="2" charset="0"/>
                <a:cs typeface="Sukar" panose="02000500000000000000" pitchFamily="2" charset="0"/>
              </a:rPr>
              <a:t>RESEARCH METHODS</a:t>
            </a:r>
          </a:p>
        </p:txBody>
      </p:sp>
      <p:sp>
        <p:nvSpPr>
          <p:cNvPr id="151" name="Freeform 4"/>
          <p:cNvSpPr/>
          <p:nvPr/>
        </p:nvSpPr>
        <p:spPr>
          <a:xfrm>
            <a:off x="-967864" y="369513"/>
            <a:ext cx="3074879" cy="4114801"/>
          </a:xfrm>
          <a:prstGeom prst="rect">
            <a:avLst/>
          </a:prstGeom>
          <a:blipFill>
            <a:blip r:embed="rId5"/>
            <a:stretch>
              <a:fillRect/>
            </a:stretch>
          </a:blipFill>
          <a:ln w="12700">
            <a:miter lim="400000"/>
          </a:ln>
        </p:spPr>
        <p:txBody>
          <a:bodyPr lIns="45719" rIns="45719"/>
          <a:lstStyle/>
          <a:p>
            <a:endParaRPr/>
          </a:p>
        </p:txBody>
      </p:sp>
      <p:sp>
        <p:nvSpPr>
          <p:cNvPr id="152" name="TextBox 5"/>
          <p:cNvSpPr txBox="1"/>
          <p:nvPr/>
        </p:nvSpPr>
        <p:spPr>
          <a:xfrm>
            <a:off x="1989123" y="4822636"/>
            <a:ext cx="14594781" cy="37303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just">
              <a:lnSpc>
                <a:spcPts val="4200"/>
              </a:lnSpc>
              <a:defRPr sz="3000">
                <a:latin typeface="Roboto Mono for Powerline"/>
                <a:ea typeface="Roboto Mono for Powerline"/>
                <a:cs typeface="Roboto Mono for Powerline"/>
                <a:sym typeface="Roboto Mono for Powerline"/>
              </a:defRPr>
            </a:lvl1pPr>
          </a:lstStyle>
          <a:p>
            <a:r>
              <a:rPr lang="en-ID" sz="2800" dirty="0">
                <a:latin typeface="Sukar" panose="02000500000000000000" pitchFamily="2" charset="0"/>
                <a:cs typeface="Sukar" panose="02000500000000000000" pitchFamily="2" charset="0"/>
              </a:rPr>
              <a:t>We have gathered a wide array of data</a:t>
            </a:r>
            <a:r>
              <a:rPr lang="id-ID" sz="2800" dirty="0">
                <a:latin typeface="Sukar" panose="02000500000000000000" pitchFamily="2" charset="0"/>
                <a:cs typeface="Sukar" panose="02000500000000000000" pitchFamily="2" charset="0"/>
              </a:rPr>
              <a:t>:</a:t>
            </a:r>
          </a:p>
          <a:p>
            <a:pPr marL="457200" indent="-457200">
              <a:buFontTx/>
              <a:buChar char="-"/>
            </a:pPr>
            <a:r>
              <a:rPr lang="en-ID" sz="2800" dirty="0">
                <a:latin typeface="Sukar" panose="02000500000000000000" pitchFamily="2" charset="0"/>
                <a:cs typeface="Sukar" panose="02000500000000000000" pitchFamily="2" charset="0"/>
              </a:rPr>
              <a:t>case studies, The four cases examined include Ahok, a Christian Chinese Governor of Jakarta, Meiliana, a Buddhist critic of the loudness of the call to prayer, and experiences related to Ahmadiyya and Gafatar groups. </a:t>
            </a:r>
            <a:endParaRPr lang="id-ID" sz="2800" dirty="0">
              <a:latin typeface="Sukar" panose="02000500000000000000" pitchFamily="2" charset="0"/>
              <a:cs typeface="Sukar" panose="02000500000000000000" pitchFamily="2" charset="0"/>
            </a:endParaRPr>
          </a:p>
          <a:p>
            <a:pPr marL="457200" indent="-457200">
              <a:buFontTx/>
              <a:buChar char="-"/>
            </a:pPr>
            <a:r>
              <a:rPr lang="en-ID" sz="2800" dirty="0">
                <a:latin typeface="Sukar" panose="02000500000000000000" pitchFamily="2" charset="0"/>
                <a:cs typeface="Sukar" panose="02000500000000000000" pitchFamily="2" charset="0"/>
              </a:rPr>
              <a:t>statutory analysis, </a:t>
            </a:r>
            <a:endParaRPr lang="id-ID" sz="2800" dirty="0">
              <a:latin typeface="Sukar" panose="02000500000000000000" pitchFamily="2" charset="0"/>
              <a:cs typeface="Sukar" panose="02000500000000000000" pitchFamily="2" charset="0"/>
            </a:endParaRPr>
          </a:p>
          <a:p>
            <a:pPr marL="457200" indent="-457200">
              <a:buFontTx/>
              <a:buChar char="-"/>
            </a:pPr>
            <a:r>
              <a:rPr lang="en-ID" sz="2800" dirty="0">
                <a:latin typeface="Sukar" panose="02000500000000000000" pitchFamily="2" charset="0"/>
                <a:cs typeface="Sukar" panose="02000500000000000000" pitchFamily="2" charset="0"/>
              </a:rPr>
              <a:t>and in-depth interviews with experts, judges, religious followers, members of religious groups, and minority religious groups. </a:t>
            </a:r>
          </a:p>
        </p:txBody>
      </p:sp>
      <p:sp>
        <p:nvSpPr>
          <p:cNvPr id="156" name="Freeform 9"/>
          <p:cNvSpPr/>
          <p:nvPr/>
        </p:nvSpPr>
        <p:spPr>
          <a:xfrm>
            <a:off x="16074699" y="8337901"/>
            <a:ext cx="3074878" cy="4114801"/>
          </a:xfrm>
          <a:prstGeom prst="rect">
            <a:avLst/>
          </a:prstGeom>
          <a:blipFill>
            <a:blip r:embed="rId6"/>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F68AF574-1798-6B0C-A677-A2990DA62AE3}"/>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2EC5BD1C-791F-A839-45D6-FD10F4E48FFE}"/>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E593BE25-00FB-E27D-9526-BA6AF2591898}"/>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A92DA9F6-7C11-3C32-1776-BA23153E57EF}"/>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DD5F099E-19E5-EC49-884F-550EDBB89A08}" type="slidenum">
                <a:rPr lang="en-US" sz="2499" smtClean="0">
                  <a:solidFill>
                    <a:srgbClr val="FDEECC"/>
                  </a:solidFill>
                  <a:latin typeface="Sukar Bold"/>
                </a:rPr>
                <a:t>7</a:t>
              </a:fld>
              <a:r>
                <a:rPr lang="en-US" sz="2499" dirty="0">
                  <a:solidFill>
                    <a:srgbClr val="FDEECC"/>
                  </a:solidFill>
                  <a:latin typeface="Sukar Bold"/>
                </a:rPr>
                <a:t> </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59" name="Freeform 3"/>
          <p:cNvSpPr/>
          <p:nvPr/>
        </p:nvSpPr>
        <p:spPr>
          <a:xfrm>
            <a:off x="5206482" y="3064510"/>
            <a:ext cx="7893697" cy="6193792"/>
          </a:xfrm>
          <a:prstGeom prst="rect">
            <a:avLst/>
          </a:prstGeom>
          <a:blipFill>
            <a:blip r:embed="rId2"/>
            <a:stretch>
              <a:fillRect/>
            </a:stretch>
          </a:blipFill>
          <a:ln w="12700">
            <a:miter lim="400000"/>
          </a:ln>
        </p:spPr>
        <p:txBody>
          <a:bodyPr lIns="45719" rIns="45719"/>
          <a:lstStyle/>
          <a:p>
            <a:endParaRPr/>
          </a:p>
        </p:txBody>
      </p:sp>
      <p:sp>
        <p:nvSpPr>
          <p:cNvPr id="161" name="Freeform 5"/>
          <p:cNvSpPr/>
          <p:nvPr/>
        </p:nvSpPr>
        <p:spPr>
          <a:xfrm>
            <a:off x="6278079" y="713985"/>
            <a:ext cx="6335328" cy="1898586"/>
          </a:xfrm>
          <a:prstGeom prst="rect">
            <a:avLst/>
          </a:prstGeom>
          <a:blipFill>
            <a:blip r:embed="rId3"/>
            <a:stretch>
              <a:fillRect/>
            </a:stretch>
          </a:blipFill>
          <a:ln w="12700">
            <a:miter lim="400000"/>
          </a:ln>
        </p:spPr>
        <p:txBody>
          <a:bodyPr lIns="45719" rIns="45719"/>
          <a:lstStyle/>
          <a:p>
            <a:endParaRPr/>
          </a:p>
        </p:txBody>
      </p:sp>
      <p:sp>
        <p:nvSpPr>
          <p:cNvPr id="162" name="Freeform 6"/>
          <p:cNvSpPr/>
          <p:nvPr/>
        </p:nvSpPr>
        <p:spPr>
          <a:xfrm>
            <a:off x="-578350" y="462224"/>
            <a:ext cx="2107631" cy="3175880"/>
          </a:xfrm>
          <a:prstGeom prst="rect">
            <a:avLst/>
          </a:prstGeom>
          <a:blipFill>
            <a:blip r:embed="rId4"/>
            <a:stretch>
              <a:fillRect/>
            </a:stretch>
          </a:blipFill>
          <a:ln w="12700">
            <a:miter lim="400000"/>
          </a:ln>
        </p:spPr>
        <p:txBody>
          <a:bodyPr lIns="45719" rIns="45719"/>
          <a:lstStyle/>
          <a:p>
            <a:endParaRPr/>
          </a:p>
        </p:txBody>
      </p:sp>
      <p:sp>
        <p:nvSpPr>
          <p:cNvPr id="163" name="TextBox 7"/>
          <p:cNvSpPr txBox="1"/>
          <p:nvPr/>
        </p:nvSpPr>
        <p:spPr>
          <a:xfrm>
            <a:off x="4091817" y="1165923"/>
            <a:ext cx="106224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pPr>
              <a:lnSpc>
                <a:spcPct val="100000"/>
              </a:lnSpc>
            </a:pPr>
            <a:r>
              <a:rPr lang="en-US" sz="6600" b="1" dirty="0">
                <a:latin typeface="Sukar" panose="02000500000000000000" pitchFamily="2" charset="0"/>
                <a:cs typeface="Sukar" panose="02000500000000000000" pitchFamily="2" charset="0"/>
              </a:rPr>
              <a:t>Result</a:t>
            </a:r>
            <a:endParaRPr sz="6600" b="1" dirty="0">
              <a:latin typeface="Sukar" panose="02000500000000000000" pitchFamily="2" charset="0"/>
              <a:cs typeface="Sukar" panose="02000500000000000000" pitchFamily="2" charset="0"/>
            </a:endParaRPr>
          </a:p>
        </p:txBody>
      </p:sp>
      <p:sp>
        <p:nvSpPr>
          <p:cNvPr id="165" name="Freeform 9"/>
          <p:cNvSpPr/>
          <p:nvPr/>
        </p:nvSpPr>
        <p:spPr>
          <a:xfrm rot="5400000">
            <a:off x="15725601" y="-1151205"/>
            <a:ext cx="3067397" cy="4114801"/>
          </a:xfrm>
          <a:prstGeom prst="rect">
            <a:avLst/>
          </a:prstGeom>
          <a:blipFill>
            <a:blip r:embed="rId5"/>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0D824E6E-BE61-9615-3FBD-FFE519755259}"/>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F592E20D-A5D6-D104-CA50-BFCC5354FBB2}"/>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B2A9DE6B-0EE4-2554-5CE4-4E449F71630B}"/>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20EF1555-2CF6-27A5-8D70-335B426EEE4C}"/>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AF3202FC-D94E-2F49-916A-2498702339BC}" type="slidenum">
                <a:rPr lang="en-US" sz="2499" smtClean="0">
                  <a:solidFill>
                    <a:srgbClr val="FDEECC"/>
                  </a:solidFill>
                  <a:latin typeface="Sukar Bold"/>
                </a:rPr>
                <a:t>8</a:t>
              </a:fld>
              <a:r>
                <a:rPr lang="en-US" sz="2499" dirty="0">
                  <a:solidFill>
                    <a:srgbClr val="FDEECC"/>
                  </a:solidFill>
                  <a:latin typeface="Sukar Bold"/>
                </a:rPr>
                <a:t> </a:t>
              </a:r>
            </a:p>
          </p:txBody>
        </p:sp>
      </p:grpSp>
      <p:pic>
        <p:nvPicPr>
          <p:cNvPr id="6" name="Picture 5">
            <a:extLst>
              <a:ext uri="{FF2B5EF4-FFF2-40B4-BE49-F238E27FC236}">
                <a16:creationId xmlns:a16="http://schemas.microsoft.com/office/drawing/2014/main" id="{0B469FCD-7A00-E89D-EBB8-5D12E4F65E17}"/>
              </a:ext>
            </a:extLst>
          </p:cNvPr>
          <p:cNvPicPr>
            <a:picLocks noChangeAspect="1"/>
          </p:cNvPicPr>
          <p:nvPr/>
        </p:nvPicPr>
        <p:blipFill>
          <a:blip r:embed="rId6"/>
          <a:stretch>
            <a:fillRect/>
          </a:stretch>
        </p:blipFill>
        <p:spPr>
          <a:xfrm>
            <a:off x="4091817" y="3933039"/>
            <a:ext cx="8902323" cy="4712812"/>
          </a:xfrm>
          <a:prstGeom prst="rect">
            <a:avLst/>
          </a:prstGeom>
        </p:spPr>
      </p:pic>
      <p:sp>
        <p:nvSpPr>
          <p:cNvPr id="7" name="TextBox 6">
            <a:extLst>
              <a:ext uri="{FF2B5EF4-FFF2-40B4-BE49-F238E27FC236}">
                <a16:creationId xmlns:a16="http://schemas.microsoft.com/office/drawing/2014/main" id="{1D692F54-6328-0BF4-DEE0-159BE115EF31}"/>
              </a:ext>
            </a:extLst>
          </p:cNvPr>
          <p:cNvSpPr txBox="1"/>
          <p:nvPr/>
        </p:nvSpPr>
        <p:spPr>
          <a:xfrm>
            <a:off x="5485938" y="3314939"/>
            <a:ext cx="71274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u="none" strike="noStrike" cap="none" spc="0" normalizeH="0" baseline="0" dirty="0">
                <a:ln>
                  <a:noFill/>
                </a:ln>
                <a:solidFill>
                  <a:srgbClr val="000000"/>
                </a:solidFill>
                <a:effectLst/>
                <a:uFillTx/>
                <a:latin typeface="Sukar" panose="02000500000000000000" pitchFamily="2" charset="0"/>
                <a:cs typeface="Sukar" panose="02000500000000000000" pitchFamily="2" charset="0"/>
                <a:sym typeface="Calibri"/>
              </a:rPr>
              <a:t>Table 1. Incidents Related to the Interreligious Harmony in Indonesia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A86E"/>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B35A5C8D-66D9-AA1C-67FE-EEFF634A53B2}"/>
              </a:ext>
            </a:extLst>
          </p:cNvPr>
          <p:cNvSpPr/>
          <p:nvPr/>
        </p:nvSpPr>
        <p:spPr>
          <a:xfrm>
            <a:off x="13195363" y="2896320"/>
            <a:ext cx="3793711" cy="2521846"/>
          </a:xfrm>
          <a:prstGeom prst="rect">
            <a:avLst/>
          </a:prstGeom>
          <a:blipFill>
            <a:blip r:embed="rId2"/>
            <a:stretch>
              <a:fillRect/>
            </a:stretch>
          </a:blipFill>
          <a:ln w="12700">
            <a:miter lim="400000"/>
          </a:ln>
        </p:spPr>
        <p:txBody>
          <a:bodyPr lIns="45719" rIns="45719"/>
          <a:lstStyle/>
          <a:p>
            <a:endParaRPr dirty="0"/>
          </a:p>
        </p:txBody>
      </p:sp>
      <p:sp>
        <p:nvSpPr>
          <p:cNvPr id="13" name="Freeform 2">
            <a:extLst>
              <a:ext uri="{FF2B5EF4-FFF2-40B4-BE49-F238E27FC236}">
                <a16:creationId xmlns:a16="http://schemas.microsoft.com/office/drawing/2014/main" id="{13398838-6823-4C21-B182-D7D380C6B646}"/>
              </a:ext>
            </a:extLst>
          </p:cNvPr>
          <p:cNvSpPr/>
          <p:nvPr/>
        </p:nvSpPr>
        <p:spPr>
          <a:xfrm>
            <a:off x="9176658" y="2915573"/>
            <a:ext cx="3793711" cy="2483341"/>
          </a:xfrm>
          <a:prstGeom prst="rect">
            <a:avLst/>
          </a:prstGeom>
          <a:blipFill>
            <a:blip r:embed="rId2"/>
            <a:stretch>
              <a:fillRect/>
            </a:stretch>
          </a:blipFill>
          <a:ln w="12700">
            <a:miter lim="400000"/>
          </a:ln>
        </p:spPr>
        <p:txBody>
          <a:bodyPr lIns="45719" rIns="45719"/>
          <a:lstStyle/>
          <a:p>
            <a:endParaRPr dirty="0"/>
          </a:p>
        </p:txBody>
      </p:sp>
      <p:sp>
        <p:nvSpPr>
          <p:cNvPr id="12" name="Freeform 2">
            <a:extLst>
              <a:ext uri="{FF2B5EF4-FFF2-40B4-BE49-F238E27FC236}">
                <a16:creationId xmlns:a16="http://schemas.microsoft.com/office/drawing/2014/main" id="{EE2FC775-5C90-4937-62B6-C0256E28E908}"/>
              </a:ext>
            </a:extLst>
          </p:cNvPr>
          <p:cNvSpPr/>
          <p:nvPr/>
        </p:nvSpPr>
        <p:spPr>
          <a:xfrm>
            <a:off x="5219660" y="2877068"/>
            <a:ext cx="3793711" cy="2521846"/>
          </a:xfrm>
          <a:prstGeom prst="rect">
            <a:avLst/>
          </a:prstGeom>
          <a:blipFill>
            <a:blip r:embed="rId2"/>
            <a:stretch>
              <a:fillRect/>
            </a:stretch>
          </a:blipFill>
          <a:ln w="12700">
            <a:miter lim="400000"/>
          </a:ln>
        </p:spPr>
        <p:txBody>
          <a:bodyPr lIns="45719" rIns="45719"/>
          <a:lstStyle/>
          <a:p>
            <a:endParaRPr dirty="0"/>
          </a:p>
        </p:txBody>
      </p:sp>
      <p:sp>
        <p:nvSpPr>
          <p:cNvPr id="11" name="Freeform 2">
            <a:extLst>
              <a:ext uri="{FF2B5EF4-FFF2-40B4-BE49-F238E27FC236}">
                <a16:creationId xmlns:a16="http://schemas.microsoft.com/office/drawing/2014/main" id="{0E672591-98DA-2949-363F-C98D984CC81C}"/>
              </a:ext>
            </a:extLst>
          </p:cNvPr>
          <p:cNvSpPr/>
          <p:nvPr/>
        </p:nvSpPr>
        <p:spPr>
          <a:xfrm>
            <a:off x="1395096" y="2833928"/>
            <a:ext cx="3634103" cy="2521846"/>
          </a:xfrm>
          <a:prstGeom prst="rect">
            <a:avLst/>
          </a:prstGeom>
          <a:blipFill>
            <a:blip r:embed="rId2"/>
            <a:stretch>
              <a:fillRect/>
            </a:stretch>
          </a:blipFill>
          <a:ln w="12700">
            <a:miter lim="400000"/>
          </a:ln>
        </p:spPr>
        <p:txBody>
          <a:bodyPr lIns="45719" rIns="45719"/>
          <a:lstStyle/>
          <a:p>
            <a:endParaRPr dirty="0"/>
          </a:p>
        </p:txBody>
      </p:sp>
      <p:sp>
        <p:nvSpPr>
          <p:cNvPr id="204" name="Freeform 34"/>
          <p:cNvSpPr/>
          <p:nvPr/>
        </p:nvSpPr>
        <p:spPr>
          <a:xfrm>
            <a:off x="6022741" y="704530"/>
            <a:ext cx="6242518" cy="1293190"/>
          </a:xfrm>
          <a:prstGeom prst="rect">
            <a:avLst/>
          </a:prstGeom>
          <a:blipFill>
            <a:blip r:embed="rId3"/>
            <a:stretch>
              <a:fillRect/>
            </a:stretch>
          </a:blipFill>
          <a:ln w="12700">
            <a:miter lim="400000"/>
          </a:ln>
        </p:spPr>
        <p:txBody>
          <a:bodyPr lIns="45719" rIns="45719"/>
          <a:lstStyle/>
          <a:p>
            <a:endParaRPr/>
          </a:p>
        </p:txBody>
      </p:sp>
      <p:sp>
        <p:nvSpPr>
          <p:cNvPr id="205" name="TextBox 35"/>
          <p:cNvSpPr txBox="1"/>
          <p:nvPr/>
        </p:nvSpPr>
        <p:spPr>
          <a:xfrm>
            <a:off x="6275075" y="948759"/>
            <a:ext cx="573785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11200"/>
              </a:lnSpc>
              <a:defRPr sz="8000">
                <a:solidFill>
                  <a:srgbClr val="1D1F1C"/>
                </a:solidFill>
                <a:latin typeface="Trebuchet MS"/>
                <a:ea typeface="Trebuchet MS"/>
                <a:cs typeface="Trebuchet MS"/>
                <a:sym typeface="Trebuchet MS"/>
              </a:defRPr>
            </a:lvl1pPr>
          </a:lstStyle>
          <a:p>
            <a:pPr>
              <a:lnSpc>
                <a:spcPct val="100000"/>
              </a:lnSpc>
            </a:pPr>
            <a:r>
              <a:rPr sz="6600" b="1" dirty="0">
                <a:latin typeface="Sukar" panose="02000500000000000000" pitchFamily="2" charset="0"/>
                <a:cs typeface="Sukar" panose="02000500000000000000" pitchFamily="2" charset="0"/>
              </a:rPr>
              <a:t>DISCUSSION</a:t>
            </a:r>
          </a:p>
        </p:txBody>
      </p:sp>
      <p:sp>
        <p:nvSpPr>
          <p:cNvPr id="207" name="Freeform 37"/>
          <p:cNvSpPr/>
          <p:nvPr/>
        </p:nvSpPr>
        <p:spPr>
          <a:xfrm rot="5400000">
            <a:off x="-337389" y="-717771"/>
            <a:ext cx="3074880" cy="4114801"/>
          </a:xfrm>
          <a:prstGeom prst="rect">
            <a:avLst/>
          </a:prstGeom>
          <a:blipFill>
            <a:blip r:embed="rId4"/>
            <a:stretch>
              <a:fillRect/>
            </a:stretch>
          </a:blipFill>
          <a:ln w="12700">
            <a:miter lim="400000"/>
          </a:ln>
        </p:spPr>
        <p:txBody>
          <a:bodyPr lIns="45719" rIns="45719"/>
          <a:lstStyle/>
          <a:p>
            <a:endParaRPr/>
          </a:p>
        </p:txBody>
      </p:sp>
      <p:grpSp>
        <p:nvGrpSpPr>
          <p:cNvPr id="2" name="Group 1">
            <a:extLst>
              <a:ext uri="{FF2B5EF4-FFF2-40B4-BE49-F238E27FC236}">
                <a16:creationId xmlns:a16="http://schemas.microsoft.com/office/drawing/2014/main" id="{D9A0B603-DF72-3CEF-83ED-6E4F39FD0B13}"/>
              </a:ext>
            </a:extLst>
          </p:cNvPr>
          <p:cNvGrpSpPr/>
          <p:nvPr/>
        </p:nvGrpSpPr>
        <p:grpSpPr>
          <a:xfrm>
            <a:off x="-369234" y="9258300"/>
            <a:ext cx="19026469" cy="1049995"/>
            <a:chOff x="-369234" y="9258300"/>
            <a:chExt cx="19026469" cy="1049995"/>
          </a:xfrm>
        </p:grpSpPr>
        <p:sp>
          <p:nvSpPr>
            <p:cNvPr id="3" name="Freeform 3">
              <a:extLst>
                <a:ext uri="{FF2B5EF4-FFF2-40B4-BE49-F238E27FC236}">
                  <a16:creationId xmlns:a16="http://schemas.microsoft.com/office/drawing/2014/main" id="{242A5BD8-ECF4-7C81-CCF9-3019C4CC17B5}"/>
                </a:ext>
              </a:extLst>
            </p:cNvPr>
            <p:cNvSpPr/>
            <p:nvPr/>
          </p:nvSpPr>
          <p:spPr>
            <a:xfrm>
              <a:off x="-369234" y="9258300"/>
              <a:ext cx="19026469" cy="1049995"/>
            </a:xfrm>
            <a:custGeom>
              <a:avLst/>
              <a:gdLst/>
              <a:ahLst/>
              <a:cxnLst/>
              <a:rect l="l" t="t" r="r" b="b"/>
              <a:pathLst>
                <a:path w="5011086" h="276542">
                  <a:moveTo>
                    <a:pt x="0" y="0"/>
                  </a:moveTo>
                  <a:lnTo>
                    <a:pt x="5011086" y="0"/>
                  </a:lnTo>
                  <a:lnTo>
                    <a:pt x="5011086" y="276542"/>
                  </a:lnTo>
                  <a:lnTo>
                    <a:pt x="0" y="276542"/>
                  </a:lnTo>
                  <a:close/>
                </a:path>
              </a:pathLst>
            </a:custGeom>
            <a:solidFill>
              <a:srgbClr val="424530"/>
            </a:solidFill>
          </p:spPr>
        </p:sp>
        <p:sp>
          <p:nvSpPr>
            <p:cNvPr id="4" name="TextBox 12">
              <a:extLst>
                <a:ext uri="{FF2B5EF4-FFF2-40B4-BE49-F238E27FC236}">
                  <a16:creationId xmlns:a16="http://schemas.microsoft.com/office/drawing/2014/main" id="{5DE8F68C-3AAD-6EDC-0B00-BF9DB541519C}"/>
                </a:ext>
              </a:extLst>
            </p:cNvPr>
            <p:cNvSpPr txBox="1"/>
            <p:nvPr/>
          </p:nvSpPr>
          <p:spPr>
            <a:xfrm>
              <a:off x="1028700" y="9507072"/>
              <a:ext cx="10240088" cy="448841"/>
            </a:xfrm>
            <a:prstGeom prst="rect">
              <a:avLst/>
            </a:prstGeom>
          </p:spPr>
          <p:txBody>
            <a:bodyPr lIns="0" tIns="0" rIns="0" bIns="0" rtlCol="0" anchor="t">
              <a:spAutoFit/>
            </a:bodyPr>
            <a:lstStyle/>
            <a:p>
              <a:pPr>
                <a:lnSpc>
                  <a:spcPts val="3499"/>
                </a:lnSpc>
              </a:pPr>
              <a:r>
                <a:rPr lang="en-US" sz="2499" dirty="0" err="1">
                  <a:solidFill>
                    <a:srgbClr val="FDEECC"/>
                  </a:solidFill>
                  <a:latin typeface="Sukar Bold"/>
                </a:rPr>
                <a:t>Cekli</a:t>
              </a:r>
              <a:r>
                <a:rPr lang="en-US" sz="2499" dirty="0">
                  <a:solidFill>
                    <a:srgbClr val="FDEECC"/>
                  </a:solidFill>
                  <a:latin typeface="Sukar Bold"/>
                </a:rPr>
                <a:t>  S. </a:t>
              </a:r>
              <a:r>
                <a:rPr lang="en-US" sz="2499" dirty="0" err="1">
                  <a:solidFill>
                    <a:srgbClr val="FDEECC"/>
                  </a:solidFill>
                  <a:latin typeface="Sukar Bold"/>
                </a:rPr>
                <a:t>Pratiwi</a:t>
              </a:r>
              <a:r>
                <a:rPr lang="en-US" sz="2499" dirty="0">
                  <a:solidFill>
                    <a:srgbClr val="FDEECC"/>
                  </a:solidFill>
                  <a:latin typeface="Sukar Bold"/>
                </a:rPr>
                <a:t> | Mahidol University | 2023</a:t>
              </a:r>
            </a:p>
          </p:txBody>
        </p:sp>
        <p:sp>
          <p:nvSpPr>
            <p:cNvPr id="5" name="TextBox 13">
              <a:extLst>
                <a:ext uri="{FF2B5EF4-FFF2-40B4-BE49-F238E27FC236}">
                  <a16:creationId xmlns:a16="http://schemas.microsoft.com/office/drawing/2014/main" id="{2E2FEC8B-4036-4CA8-A7F8-D573D7F2E837}"/>
                </a:ext>
              </a:extLst>
            </p:cNvPr>
            <p:cNvSpPr txBox="1"/>
            <p:nvPr/>
          </p:nvSpPr>
          <p:spPr>
            <a:xfrm>
              <a:off x="15132367" y="9507072"/>
              <a:ext cx="2126933" cy="448841"/>
            </a:xfrm>
            <a:prstGeom prst="rect">
              <a:avLst/>
            </a:prstGeom>
          </p:spPr>
          <p:txBody>
            <a:bodyPr lIns="0" tIns="0" rIns="0" bIns="0" rtlCol="0" anchor="t">
              <a:spAutoFit/>
            </a:bodyPr>
            <a:lstStyle/>
            <a:p>
              <a:pPr algn="r">
                <a:lnSpc>
                  <a:spcPts val="3499"/>
                </a:lnSpc>
              </a:pPr>
              <a:r>
                <a:rPr lang="en-US" sz="2499" dirty="0">
                  <a:solidFill>
                    <a:srgbClr val="FDEECC"/>
                  </a:solidFill>
                  <a:latin typeface="Sukar Bold"/>
                </a:rPr>
                <a:t>Page </a:t>
              </a:r>
              <a:fld id="{249450CD-8FB9-CA45-9085-3C5DC0C5A10D}" type="slidenum">
                <a:rPr lang="en-US" sz="2499" smtClean="0">
                  <a:solidFill>
                    <a:srgbClr val="FDEECC"/>
                  </a:solidFill>
                  <a:latin typeface="Sukar Bold"/>
                </a:rPr>
                <a:t>9</a:t>
              </a:fld>
              <a:r>
                <a:rPr lang="en-US" sz="2499" dirty="0">
                  <a:solidFill>
                    <a:srgbClr val="FDEECC"/>
                  </a:solidFill>
                  <a:latin typeface="Sukar Bold"/>
                </a:rPr>
                <a:t> </a:t>
              </a:r>
            </a:p>
          </p:txBody>
        </p:sp>
      </p:grpSp>
      <p:pic>
        <p:nvPicPr>
          <p:cNvPr id="10" name="Picture 9">
            <a:extLst>
              <a:ext uri="{FF2B5EF4-FFF2-40B4-BE49-F238E27FC236}">
                <a16:creationId xmlns:a16="http://schemas.microsoft.com/office/drawing/2014/main" id="{AC0C923E-F0D9-D3C8-FD18-FA01D2F0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757" y="2877069"/>
            <a:ext cx="15432489" cy="4532861"/>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2825</TotalTime>
  <Words>1729</Words>
  <Application>Microsoft Office PowerPoint</Application>
  <PresentationFormat>Custom</PresentationFormat>
  <Paragraphs>102</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Nova</vt:lpstr>
      <vt:lpstr>Calibri</vt:lpstr>
      <vt:lpstr>Roboto Mono for Powerline</vt:lpstr>
      <vt:lpstr>Roboto Mono Medium for Powerlin</vt:lpstr>
      <vt:lpstr>Sukar</vt:lpstr>
      <vt:lpstr>Sukar black</vt:lpstr>
      <vt:lpstr>Sukar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User1</cp:lastModifiedBy>
  <cp:revision>29</cp:revision>
  <dcterms:modified xsi:type="dcterms:W3CDTF">2023-06-14T13:03:36Z</dcterms:modified>
</cp:coreProperties>
</file>