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72"/>
  </p:normalViewPr>
  <p:slideViewPr>
    <p:cSldViewPr snapToGrid="0" snapToObjects="1">
      <p:cViewPr>
        <p:scale>
          <a:sx n="58" d="100"/>
          <a:sy n="58" d="100"/>
        </p:scale>
        <p:origin x="145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D902-A91B-1C44-90CA-4CBC25FB0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692D2-8B6C-C849-8B19-8D8C178E6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04603-8C9F-544E-818E-0D1EADE4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3DB9E-5B43-E540-A859-6D358E82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23734-E526-EA44-8D5B-89603DEF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1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4974-624D-3746-BA54-FB6C0FFD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6B8A5-A199-DC41-90EA-3C07B5634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7982-F30F-3347-9ED8-8ACE7C82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5AE8-05C6-A344-AF60-78CFFAF0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CAA6-7311-9C42-912B-A16838DA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4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D697E-CDF5-5547-B23C-FFF872499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2CBF1-2604-F249-A4DA-08CF00BA4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61885-476F-D94D-800B-0F62FB13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6CA35-1CD8-D049-BA9D-EB0B539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5EB56-DFE7-0A47-B666-338F7BB0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7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604C-594F-7245-BC6B-2CDCAEC4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F862-DF4B-334E-989A-67E20AC4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3C38-1394-8C4F-A042-55140A0E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54C5-8F50-104E-A484-D6D16CE4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35C1-59AF-5C47-9308-728D0C89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7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E230-9BA0-BD47-A5FC-24630561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01C25-90F5-CA43-85CB-AD8E6FB3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6D3F9-46B0-F34C-A182-86264392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4F862-7C1A-5044-8BC1-A0AB437F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70BA8-820C-DE44-88E4-25B2D8F8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9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A874-7B29-8249-8B47-A1E2DE3F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5D44-234C-224B-A185-97EF41B0A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06C42-6A32-604E-8D05-0B6E8C467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96721-3028-304D-A958-EC7976CD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E77BC-AA9B-DC42-8416-7EE90392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5EC2F-A341-8A46-BFFD-6C97816C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A06D-FB72-FB4F-9925-CB7ABE74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1219E-F553-9343-B3D4-ABCE0751D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84CDC-ECBE-B445-9F09-89412C8A9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48F96-2C3E-9345-BF57-C4CA8472B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DE980-6924-EB4C-9213-6A38B8646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A1908-BF83-6640-91AE-4A444DB0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A5E17-F90B-EA49-AE4E-E8272F28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86D7A-C9DE-0346-95DA-9E860A23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10B2-D462-5045-AE01-463A0602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1089F-1876-F841-893B-BB7F517B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C5C37-0A65-8D4F-A09A-D30F3385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8A9E9-06FF-1E46-B22A-33B83516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3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73773-DDDA-1647-BDD7-FC646239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12/1/23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EF415-9670-E64A-9D67-B85F0A08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183A3-C22D-2D45-B66B-E42EB2B5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7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E0BD-3536-0C4B-BA98-564B053E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7D243-C4CC-194F-932F-559C8DB85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B2807-E1AB-904E-BD66-0253FF0AD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E9333-919C-494E-8816-D5100C44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1EB91-29BA-9A41-BA1C-C1D80037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7A9FB-7C7D-D443-8106-33ABE7FB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7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B1A0-4F8D-B74A-954B-02A303C8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0EF36-1826-2949-BB39-3D77E54A0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D2518-8590-5149-8177-93A6261F8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31C72-B327-4647-AB8D-82387A2F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2B6DD-94CC-8545-A0E1-5915F818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2E1A3-BBCA-2D48-913D-6EF367C0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6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14424-F2EC-7747-8B13-FE5E9CCC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6BA45-2A38-F241-92E2-E779E182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B6D9-DA0E-A24E-8C84-FD192F58F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B7F7A-0966-FE49-A6D2-84B3427CD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D5387-3A75-924A-AE45-A44E83029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2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90908880" TargetMode="External"/><Relationship Id="rId2" Type="http://schemas.openxmlformats.org/officeDocument/2006/relationships/hyperlink" Target="https://en.wikipedia.org/wiki/Beta_Pictori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co.global/spacebook/exoplanets/direct-imaging/#:~:text=Over%20200%20planets%20have%20been,times%20brighter%20at%20visual%20wavelengths" TargetMode="External"/><Relationship Id="rId5" Type="http://schemas.openxmlformats.org/officeDocument/2006/relationships/hyperlink" Target="https://en.wikipedia.org/wiki/Beta_Pictoris_c" TargetMode="External"/><Relationship Id="rId4" Type="http://schemas.openxmlformats.org/officeDocument/2006/relationships/hyperlink" Target="https://esahubble.org/images/opo9602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ictor Constellation | Star Map &amp; Facts | Go Astronomy">
            <a:extLst>
              <a:ext uri="{FF2B5EF4-FFF2-40B4-BE49-F238E27FC236}">
                <a16:creationId xmlns:a16="http://schemas.microsoft.com/office/drawing/2014/main" id="{CA529433-6C19-C948-B799-C6129E39F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0"/>
            <a:ext cx="11253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C4C304-CC98-2542-8837-35490A714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39" y="1447800"/>
            <a:ext cx="4562452" cy="215456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CADEMY ENGRAVED LET PLAIN:1.0" panose="02000000000000000000" pitchFamily="2" charset="0"/>
              </a:rPr>
              <a:t>Beta Pic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95F2F-F01E-394F-B8F8-F6D57543B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339" y="3834352"/>
            <a:ext cx="4562452" cy="93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 Corinne Komlodi</a:t>
            </a:r>
          </a:p>
        </p:txBody>
      </p:sp>
      <p:pic>
        <p:nvPicPr>
          <p:cNvPr id="1032" name="Picture 8" descr="Constellation Pictor: gift, map, coordinates and explanation">
            <a:extLst>
              <a:ext uri="{FF2B5EF4-FFF2-40B4-BE49-F238E27FC236}">
                <a16:creationId xmlns:a16="http://schemas.microsoft.com/office/drawing/2014/main" id="{D500CDAF-D50B-814E-B8E1-A16670512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73" b="89844" l="9961" r="94141">
                        <a14:foregroundMark x1="88477" y1="11230" x2="88477" y2="11230"/>
                        <a14:foregroundMark x1="94238" y1="8105" x2="94238" y2="8105"/>
                        <a14:foregroundMark x1="92090" y1="5273" x2="92090" y2="5273"/>
                        <a14:backgroundMark x1="71094" y1="21387" x2="71094" y2="21387"/>
                        <a14:backgroundMark x1="80371" y1="15234" x2="80371" y2="15234"/>
                        <a14:backgroundMark x1="82813" y1="13574" x2="82813" y2="13574"/>
                        <a14:backgroundMark x1="83496" y1="13086" x2="83496" y2="13086"/>
                        <a14:backgroundMark x1="34180" y1="75684" x2="34180" y2="756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1097">
            <a:off x="84783" y="405351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1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9E31-9C6C-7545-897C-CDDFFC8B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Pictor Constellation | Star Map &amp; Facts | Go Astronomy">
            <a:extLst>
              <a:ext uri="{FF2B5EF4-FFF2-40B4-BE49-F238E27FC236}">
                <a16:creationId xmlns:a16="http://schemas.microsoft.com/office/drawing/2014/main" id="{3F807F23-F34B-FE45-8BA2-807137060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131" r="33254" b="50428"/>
          <a:stretch/>
        </p:blipFill>
        <p:spPr bwMode="auto">
          <a:xfrm>
            <a:off x="-2529374" y="-114300"/>
            <a:ext cx="19677315" cy="987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 descr="A full moon in the sky&#10;&#10;Description automatically generated">
            <a:extLst>
              <a:ext uri="{FF2B5EF4-FFF2-40B4-BE49-F238E27FC236}">
                <a16:creationId xmlns:a16="http://schemas.microsoft.com/office/drawing/2014/main" id="{7D5CBEBC-F8C9-7845-83EC-A0F689A20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006" y="-1924542"/>
            <a:ext cx="16431019" cy="110304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685A08-437B-5A46-B734-2BC19A8E3863}"/>
              </a:ext>
            </a:extLst>
          </p:cNvPr>
          <p:cNvSpPr txBox="1"/>
          <p:nvPr/>
        </p:nvSpPr>
        <p:spPr>
          <a:xfrm>
            <a:off x="1174377" y="582692"/>
            <a:ext cx="984324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CADEMY ENGRAVED LET PLAIN:1.0" panose="02000000000000000000" pitchFamily="2" charset="0"/>
              </a:rPr>
              <a:t>The Star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DB4D9-307F-D844-9DFC-DD4D6FD0C410}"/>
              </a:ext>
            </a:extLst>
          </p:cNvPr>
          <p:cNvSpPr txBox="1"/>
          <p:nvPr/>
        </p:nvSpPr>
        <p:spPr>
          <a:xfrm>
            <a:off x="457200" y="1984457"/>
            <a:ext cx="63191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1.75 </a:t>
            </a:r>
            <a:r>
              <a:rPr lang="en-US" sz="3600" dirty="0" err="1">
                <a:solidFill>
                  <a:schemeClr val="bg1"/>
                </a:solidFill>
              </a:rPr>
              <a:t>Msun</a:t>
            </a:r>
            <a:endParaRPr lang="en-US" sz="3600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8.7 </a:t>
            </a:r>
            <a:r>
              <a:rPr lang="en-US" sz="3600" dirty="0" err="1">
                <a:solidFill>
                  <a:schemeClr val="bg1"/>
                </a:solidFill>
              </a:rPr>
              <a:t>Lsun</a:t>
            </a:r>
            <a:endParaRPr lang="en-US" sz="3600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8052 K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20-26 million year old A type star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Part of the Beta Group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Large infrared gas detections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2 planets directly imaged</a:t>
            </a:r>
          </a:p>
        </p:txBody>
      </p:sp>
    </p:spTree>
    <p:extLst>
      <p:ext uri="{BB962C8B-B14F-4D97-AF65-F5344CB8AC3E}">
        <p14:creationId xmlns:p14="http://schemas.microsoft.com/office/powerpoint/2010/main" val="1628707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Pictor Constellation | Star Map &amp; Facts | Go Astronomy">
            <a:extLst>
              <a:ext uri="{FF2B5EF4-FFF2-40B4-BE49-F238E27FC236}">
                <a16:creationId xmlns:a16="http://schemas.microsoft.com/office/drawing/2014/main" id="{D223AFB7-FD74-8245-AC64-00CA46701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9" r="34631" b="69469"/>
          <a:stretch/>
        </p:blipFill>
        <p:spPr bwMode="auto">
          <a:xfrm>
            <a:off x="-3327043" y="1998663"/>
            <a:ext cx="16530506" cy="835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A54BC9-667E-9140-822A-757BECD5DAE8}"/>
              </a:ext>
            </a:extLst>
          </p:cNvPr>
          <p:cNvSpPr txBox="1"/>
          <p:nvPr/>
        </p:nvSpPr>
        <p:spPr>
          <a:xfrm>
            <a:off x="7054215" y="681037"/>
            <a:ext cx="5629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CADEMY ENGRAVED LET PLAIN:1.0" panose="02000000000000000000" pitchFamily="2" charset="0"/>
              </a:rPr>
              <a:t>Direct Imaging 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EDE18E-4E96-5B49-BF62-14B72DAA659D}"/>
              </a:ext>
            </a:extLst>
          </p:cNvPr>
          <p:cNvSpPr txBox="1"/>
          <p:nvPr/>
        </p:nvSpPr>
        <p:spPr>
          <a:xfrm>
            <a:off x="5650966" y="2082594"/>
            <a:ext cx="631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4" name="Picture 23" descr="A blue background with a yellow star&#10;&#10;Description automatically generated">
            <a:extLst>
              <a:ext uri="{FF2B5EF4-FFF2-40B4-BE49-F238E27FC236}">
                <a16:creationId xmlns:a16="http://schemas.microsoft.com/office/drawing/2014/main" id="{415C1257-1AEE-0842-9699-CF053943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57" y="1092529"/>
            <a:ext cx="5004043" cy="5004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57125-6E0D-D941-B692-C8253DB4F62D}"/>
              </a:ext>
            </a:extLst>
          </p:cNvPr>
          <p:cNvSpPr txBox="1"/>
          <p:nvPr/>
        </p:nvSpPr>
        <p:spPr>
          <a:xfrm>
            <a:off x="530942" y="6176963"/>
            <a:ext cx="129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[2]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AF97C8-4FEA-9E4C-B229-462289C860E7}"/>
              </a:ext>
            </a:extLst>
          </p:cNvPr>
          <p:cNvSpPr txBox="1"/>
          <p:nvPr/>
        </p:nvSpPr>
        <p:spPr>
          <a:xfrm>
            <a:off x="7060123" y="2571776"/>
            <a:ext cx="45066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Infrared wavelengths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Photon ratio ~100x vs 10^9x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Planets far from their star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200+ planets found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Limits info to spectrum based calculations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18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0622E7-727C-FC47-AC5A-E2ECC0E8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Picture 25" descr="A diagram of a solar system&#10;&#10;Description automatically generated">
            <a:extLst>
              <a:ext uri="{FF2B5EF4-FFF2-40B4-BE49-F238E27FC236}">
                <a16:creationId xmlns:a16="http://schemas.microsoft.com/office/drawing/2014/main" id="{54137E1F-5843-BC4C-A429-2758BEE7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56" y="-44689"/>
            <a:ext cx="13354050" cy="854916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3A66033-8B94-1D46-886A-216A66A2800B}"/>
              </a:ext>
            </a:extLst>
          </p:cNvPr>
          <p:cNvSpPr/>
          <p:nvPr/>
        </p:nvSpPr>
        <p:spPr>
          <a:xfrm>
            <a:off x="-1698171" y="-1698172"/>
            <a:ext cx="4996542" cy="126056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5738E-4B7A-A34F-8710-8F8DFA005607}"/>
              </a:ext>
            </a:extLst>
          </p:cNvPr>
          <p:cNvSpPr txBox="1"/>
          <p:nvPr/>
        </p:nvSpPr>
        <p:spPr>
          <a:xfrm>
            <a:off x="800100" y="1901108"/>
            <a:ext cx="45066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Located 62 light years from Earth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Excess radiation was initially detected by IRAS in 1983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Planet formation is still occurring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Edge on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Slightly tilted disk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D1B5B5-3B5C-E54B-B9D3-200EB78DE1C8}"/>
              </a:ext>
            </a:extLst>
          </p:cNvPr>
          <p:cNvSpPr txBox="1"/>
          <p:nvPr/>
        </p:nvSpPr>
        <p:spPr>
          <a:xfrm>
            <a:off x="4268245" y="474970"/>
            <a:ext cx="5629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CADEMY ENGRAVED LET PLAIN:1.0" panose="02000000000000000000" pitchFamily="2" charset="0"/>
              </a:rPr>
              <a:t>The System</a:t>
            </a:r>
          </a:p>
        </p:txBody>
      </p:sp>
      <p:pic>
        <p:nvPicPr>
          <p:cNvPr id="4106" name="Picture 10" descr="Warped Disc around Beta Pictoris">
            <a:extLst>
              <a:ext uri="{FF2B5EF4-FFF2-40B4-BE49-F238E27FC236}">
                <a16:creationId xmlns:a16="http://schemas.microsoft.com/office/drawing/2014/main" id="{8EB4F10C-06A1-3B40-90D5-CDED4F7E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527" y="1901108"/>
            <a:ext cx="6047027" cy="383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33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lar system&#10;&#10;Description automatically generated">
            <a:extLst>
              <a:ext uri="{FF2B5EF4-FFF2-40B4-BE49-F238E27FC236}">
                <a16:creationId xmlns:a16="http://schemas.microsoft.com/office/drawing/2014/main" id="{58EA6385-2DA6-3C47-8339-A3A192F2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13484" y="-2741587"/>
            <a:ext cx="28270180" cy="18098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330C6F-2395-5F46-B67C-65095AD4C6A3}"/>
              </a:ext>
            </a:extLst>
          </p:cNvPr>
          <p:cNvSpPr txBox="1"/>
          <p:nvPr/>
        </p:nvSpPr>
        <p:spPr>
          <a:xfrm>
            <a:off x="751387" y="550408"/>
            <a:ext cx="5629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CADEMY ENGRAVED LET PLAIN:1.0" panose="02000000000000000000" pitchFamily="2" charset="0"/>
              </a:rPr>
              <a:t>Beta Pic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6FC62-DE31-F64F-984D-D8BB11815A19}"/>
              </a:ext>
            </a:extLst>
          </p:cNvPr>
          <p:cNvSpPr txBox="1"/>
          <p:nvPr/>
        </p:nvSpPr>
        <p:spPr>
          <a:xfrm>
            <a:off x="688453" y="1833517"/>
            <a:ext cx="74764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November 18, 2008 by Anne-Marie Lagrange et al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VLT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9 AU away from its star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4 directly imaged exoplanets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13 Jupiter Masses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Period of 20-21 years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46% larger than </a:t>
            </a:r>
            <a:r>
              <a:rPr lang="en-US" sz="2800" dirty="0" err="1">
                <a:solidFill>
                  <a:schemeClr val="bg1"/>
                </a:solidFill>
              </a:rPr>
              <a:t>RJupiter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As of 2015 it was the first and only planet to have its rotation rate measures (8.1 hours)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6" descr="Equatorial spin velocity vs mass for planets comparing Beta Pictoris b to the Solar System planets.">
            <a:extLst>
              <a:ext uri="{FF2B5EF4-FFF2-40B4-BE49-F238E27FC236}">
                <a16:creationId xmlns:a16="http://schemas.microsoft.com/office/drawing/2014/main" id="{B7E5B819-2A1F-834E-8B2E-CBE5436B9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000" y="2595715"/>
            <a:ext cx="4227871" cy="31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845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olar system&#10;&#10;Description automatically generated">
            <a:extLst>
              <a:ext uri="{FF2B5EF4-FFF2-40B4-BE49-F238E27FC236}">
                <a16:creationId xmlns:a16="http://schemas.microsoft.com/office/drawing/2014/main" id="{AA77BBE0-D7BC-A64E-9032-0AC83FB36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4079" y="-3722914"/>
            <a:ext cx="19531907" cy="125041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3105BA-D47C-5044-A944-BB2A71E6CF2F}"/>
              </a:ext>
            </a:extLst>
          </p:cNvPr>
          <p:cNvSpPr txBox="1"/>
          <p:nvPr/>
        </p:nvSpPr>
        <p:spPr>
          <a:xfrm>
            <a:off x="466165" y="412096"/>
            <a:ext cx="5629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CADEMY ENGRAVED LET PLAIN:1.0" panose="02000000000000000000" pitchFamily="2" charset="0"/>
              </a:rPr>
              <a:t>Beta Pic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9E804-FAF7-5348-9B79-CED84B06B9DB}"/>
              </a:ext>
            </a:extLst>
          </p:cNvPr>
          <p:cNvSpPr txBox="1"/>
          <p:nvPr/>
        </p:nvSpPr>
        <p:spPr>
          <a:xfrm>
            <a:off x="688453" y="1833517"/>
            <a:ext cx="74764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Indirectly through 10 years of observation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HARPS </a:t>
            </a:r>
            <a:r>
              <a:rPr lang="en-US" sz="2800" dirty="0" err="1">
                <a:solidFill>
                  <a:schemeClr val="bg1"/>
                </a:solidFill>
              </a:rPr>
              <a:t>spectrascope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2.7 AU away from its star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Initially RV, then direct image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10 Jupiter Masses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Period of 3.3 years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1.2% larger than </a:t>
            </a:r>
            <a:r>
              <a:rPr lang="en-US" sz="2800" dirty="0" err="1">
                <a:solidFill>
                  <a:schemeClr val="bg1"/>
                </a:solidFill>
              </a:rPr>
              <a:t>RJupiter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Unknown rotational period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Part of the orbit is within BP’s habitable zone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514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lar system&#10;&#10;Description automatically generated">
            <a:extLst>
              <a:ext uri="{FF2B5EF4-FFF2-40B4-BE49-F238E27FC236}">
                <a16:creationId xmlns:a16="http://schemas.microsoft.com/office/drawing/2014/main" id="{EC15383A-4324-4F4B-8CE7-0A61C38DB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2050" y="-845582"/>
            <a:ext cx="13354050" cy="85491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33EF8C-6195-AA48-8CD7-0648852909BA}"/>
              </a:ext>
            </a:extLst>
          </p:cNvPr>
          <p:cNvSpPr/>
          <p:nvPr/>
        </p:nvSpPr>
        <p:spPr>
          <a:xfrm>
            <a:off x="-1175657" y="-947057"/>
            <a:ext cx="13367657" cy="8621486"/>
          </a:xfrm>
          <a:prstGeom prst="rect">
            <a:avLst/>
          </a:prstGeom>
          <a:solidFill>
            <a:srgbClr val="000000">
              <a:alpha val="72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B686183-DA79-374A-859D-2C84AD09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3" y="568415"/>
            <a:ext cx="8839200" cy="1384300"/>
          </a:xfrm>
          <a:prstGeom prst="rect">
            <a:avLst/>
          </a:prstGeom>
        </p:spPr>
      </p:pic>
      <p:pic>
        <p:nvPicPr>
          <p:cNvPr id="10" name="Picture 9" descr="A purple and yellow image of a beam&#10;&#10;Description automatically generated with medium confidence">
            <a:extLst>
              <a:ext uri="{FF2B5EF4-FFF2-40B4-BE49-F238E27FC236}">
                <a16:creationId xmlns:a16="http://schemas.microsoft.com/office/drawing/2014/main" id="{8E4B25F3-1F1E-3841-AD73-833275F80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583" y="2708185"/>
            <a:ext cx="4165600" cy="3581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87F300-115E-EF41-A9DF-541999CBB40A}"/>
              </a:ext>
            </a:extLst>
          </p:cNvPr>
          <p:cNvSpPr txBox="1"/>
          <p:nvPr/>
        </p:nvSpPr>
        <p:spPr>
          <a:xfrm>
            <a:off x="592184" y="2671188"/>
            <a:ext cx="62769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By observing other stars in the beta pic moving group, disks can be resolved around M-dwarfs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This paper finds 37 of such disks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Concludes that they are just as frequent as G and K type dwarfs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Must be observed at longer wavelengths</a:t>
            </a:r>
          </a:p>
        </p:txBody>
      </p:sp>
    </p:spTree>
    <p:extLst>
      <p:ext uri="{BB962C8B-B14F-4D97-AF65-F5344CB8AC3E}">
        <p14:creationId xmlns:p14="http://schemas.microsoft.com/office/powerpoint/2010/main" val="3779014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105BA-D47C-5044-A944-BB2A71E6CF2F}"/>
              </a:ext>
            </a:extLst>
          </p:cNvPr>
          <p:cNvSpPr txBox="1"/>
          <p:nvPr/>
        </p:nvSpPr>
        <p:spPr>
          <a:xfrm>
            <a:off x="914401" y="590516"/>
            <a:ext cx="5629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CADEMY ENGRAVED LET PLAIN:1.0" panose="02000000000000000000" pitchFamily="2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851D4-1282-624F-8DFF-51A9FE5CE3F5}"/>
              </a:ext>
            </a:extLst>
          </p:cNvPr>
          <p:cNvSpPr txBox="1"/>
          <p:nvPr/>
        </p:nvSpPr>
        <p:spPr>
          <a:xfrm>
            <a:off x="914401" y="1796143"/>
            <a:ext cx="868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[1 ]</a:t>
            </a:r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https://en.wikipedia.org/wiki/Beta_Pictoris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[2] By Jason Wang (Caltech)/Gemini Planet Imager Exoplanet Survey - https://</a:t>
            </a:r>
            <a:r>
              <a:rPr lang="en-US" dirty="0" err="1">
                <a:solidFill>
                  <a:schemeClr val="bg1"/>
                </a:solidFill>
              </a:rPr>
              <a:t>jasonwang.space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orbits.html</a:t>
            </a:r>
            <a:r>
              <a:rPr lang="en-US" dirty="0">
                <a:solidFill>
                  <a:schemeClr val="bg1"/>
                </a:solidFill>
              </a:rPr>
              <a:t> (image link), CC BY 4.0,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https://commons.wikimedia.org/w/index.php?curid=90908880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[3]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https://esahubble.org/images/opo9602a/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[4]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https://en.wikipedia.org/wiki/Beta_Pictoris_c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[5]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https://lco.global/spacebook/exoplanets/direct-imaging/#:~:text=Over%20200%20planets%20have%20been,times%20brighter%20at%20visual%20wavelengths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r>
              <a:rPr lang="en-US" dirty="0">
                <a:solidFill>
                  <a:schemeClr val="bg1"/>
                </a:solidFill>
              </a:rPr>
              <a:t>[6] Cronin-</a:t>
            </a:r>
            <a:r>
              <a:rPr lang="en-US" dirty="0" err="1">
                <a:solidFill>
                  <a:schemeClr val="bg1"/>
                </a:solidFill>
              </a:rPr>
              <a:t>Coltsman</a:t>
            </a:r>
            <a:r>
              <a:rPr lang="en-US" dirty="0">
                <a:solidFill>
                  <a:schemeClr val="bg1"/>
                </a:solidFill>
              </a:rPr>
              <a:t> et al.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8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13468</TotalTime>
  <Words>374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ACADEMY ENGRAVED LET PLAIN:1.0</vt:lpstr>
      <vt:lpstr>Arial</vt:lpstr>
      <vt:lpstr>Calibri</vt:lpstr>
      <vt:lpstr>Calibri Light</vt:lpstr>
      <vt:lpstr>Wingdings</vt:lpstr>
      <vt:lpstr>Office Theme</vt:lpstr>
      <vt:lpstr>Beta 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Beta Pic</dc:title>
  <dc:creator>Corinne Elizabeth Komlodi</dc:creator>
  <cp:lastModifiedBy>Corinne Elizabeth Komlodi</cp:lastModifiedBy>
  <cp:revision>4</cp:revision>
  <dcterms:created xsi:type="dcterms:W3CDTF">2023-12-01T19:11:33Z</dcterms:created>
  <dcterms:modified xsi:type="dcterms:W3CDTF">2023-12-11T03:39:34Z</dcterms:modified>
</cp:coreProperties>
</file>