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0D0"/>
    <a:srgbClr val="22C5C5"/>
    <a:srgbClr val="00C3A5"/>
    <a:srgbClr val="2899B6"/>
    <a:srgbClr val="1A8CB2"/>
    <a:srgbClr val="4B569E"/>
    <a:srgbClr val="1530B4"/>
    <a:srgbClr val="1B8CB2"/>
    <a:srgbClr val="147FAE"/>
    <a:srgbClr val="269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B8E0B-6862-48E6-84A6-C402C2227E89}" v="346" dt="2019-10-24T09:05:42.092"/>
    <p1510:client id="{4E55F482-41C0-421C-A9E5-8D5D3106FB36}" v="89" dt="2019-10-24T09:20:27.173"/>
    <p1510:client id="{7A4B61AB-2C49-8CCB-08A7-BA904644207E}" v="897" dt="2019-10-24T09:19:21.620"/>
    <p1510:client id="{CCD0E72C-1396-4AF0-93DD-9B5032CE3028}" v="12" dt="2019-10-24T09:19:59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customXml" Target="../customXml/item3.xml" Id="rId3" /><Relationship Type="http://schemas.openxmlformats.org/officeDocument/2006/relationships/notesMaster" Target="notesMasters/notesMaster1.xml" Id="rId7" /><Relationship Type="http://schemas.openxmlformats.org/officeDocument/2006/relationships/customXml" Target="../customXml/item2.xml" Id="rId2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tableStyles" Target="tableStyles.xml" Id="rId11" /><Relationship Type="http://schemas.openxmlformats.org/officeDocument/2006/relationships/slide" Target="slides/slide1.xml" Id="rId5" /><Relationship Type="http://schemas.openxmlformats.org/officeDocument/2006/relationships/theme" Target="theme/theme1.xml" Id="rId10" /><Relationship Type="http://schemas.openxmlformats.org/officeDocument/2006/relationships/slideMaster" Target="slideMasters/slideMaster1.xml" Id="rId4" /><Relationship Type="http://schemas.openxmlformats.org/officeDocument/2006/relationships/viewProps" Target="viewProps.xml" Id="rId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6674-EB27-994C-A905-1D122DBD1C2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8733B-3D0B-6E4E-AE60-031C1700E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8733B-3D0B-6E4E-AE60-031C1700E8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5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75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3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3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8EF0B-12BF-FB45-8F30-C3AAC4427A0F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A3F9-C1D3-3242-B774-EB284E9E8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2.gif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5F7101-438E-4310-8FE2-9EBCE1FCD2A3}"/>
              </a:ext>
            </a:extLst>
          </p:cNvPr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206780"/>
            <a:ext cx="2355709" cy="36589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18697" y="2891953"/>
            <a:ext cx="2795362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solidFill>
                  <a:schemeClr val="accent5"/>
                </a:solidFill>
                <a:cs typeface="Calibri"/>
              </a:rPr>
              <a:t>Marvin </a:t>
            </a:r>
            <a:r>
              <a:rPr lang="de-DE" sz="1400">
                <a:solidFill>
                  <a:schemeClr val="accent5"/>
                </a:solidFill>
                <a:cs typeface="Calibri"/>
              </a:rPr>
              <a:t>Materialwart</a:t>
            </a:r>
            <a:endParaRPr lang="de-DE">
              <a:solidFill>
                <a:schemeClr val="accent5"/>
              </a:solidFill>
              <a:cs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716" y="3163667"/>
            <a:ext cx="1538351" cy="26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">
                <a:solidFill>
                  <a:srgbClr val="4BACC6"/>
                </a:solidFill>
              </a:rPr>
              <a:t>27, </a:t>
            </a:r>
            <a:r>
              <a:rPr lang="de-DE" sz="1100" err="1">
                <a:solidFill>
                  <a:srgbClr val="4BACC6"/>
                </a:solidFill>
              </a:rPr>
              <a:t>Hemsbach</a:t>
            </a:r>
            <a:endParaRPr lang="de-DE" sz="1100">
              <a:solidFill>
                <a:srgbClr val="4BACC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009" y="3626466"/>
            <a:ext cx="153835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err="1">
                <a:solidFill>
                  <a:srgbClr val="4BACC6"/>
                </a:solidFill>
                <a:cs typeface="Calibri"/>
              </a:rPr>
              <a:t>Materialwart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09918" y="3518034"/>
            <a:ext cx="745127" cy="0"/>
          </a:xfrm>
          <a:prstGeom prst="line">
            <a:avLst/>
          </a:prstGeom>
          <a:ln w="3175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06223" y="219502"/>
            <a:ext cx="145785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>
                <a:solidFill>
                  <a:srgbClr val="1A8CB2"/>
                </a:solidFill>
                <a:cs typeface="Calibri"/>
              </a:rPr>
              <a:t>Hallo, ich </a:t>
            </a:r>
            <a:r>
              <a:rPr lang="en-US" sz="800" err="1">
                <a:solidFill>
                  <a:srgbClr val="1A8CB2"/>
                </a:solidFill>
                <a:cs typeface="Calibri"/>
              </a:rPr>
              <a:t>heiße</a:t>
            </a:r>
            <a:r>
              <a:rPr lang="en-US" sz="800">
                <a:solidFill>
                  <a:srgbClr val="1A8CB2"/>
                </a:solidFill>
                <a:cs typeface="Calibri"/>
              </a:rPr>
              <a:t>...</a:t>
            </a:r>
            <a:endParaRPr lang="en-US" sz="800">
              <a:solidFill>
                <a:srgbClr val="1A8CB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5385" y="4544837"/>
            <a:ext cx="1976197" cy="22159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Objekte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erfassen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und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bearbeiten</a:t>
            </a: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Einfache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Bedienung</a:t>
            </a: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Unkomplizierter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Verleih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und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Rücknahme</a:t>
            </a: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Schäden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dokumentieren</a:t>
            </a: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Schnell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arbeiten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können</a:t>
            </a: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endParaRPr lang="en-GB" sz="800" err="1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/>
              <a:buChar char="•"/>
            </a:pPr>
            <a:endParaRPr lang="en-GB" sz="800">
              <a:solidFill>
                <a:srgbClr val="7F7F7F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endParaRPr lang="en-US" sz="800">
              <a:solidFill>
                <a:srgbClr val="7F7F7F"/>
              </a:solidFill>
              <a:cs typeface="Calibri"/>
            </a:endParaRPr>
          </a:p>
          <a:p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3164" y="4551317"/>
            <a:ext cx="1976197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rgbClr val="7F7F7F"/>
                </a:solidFill>
                <a:cs typeface="Calibri"/>
              </a:rPr>
              <a:t>Keine</a:t>
            </a:r>
            <a:r>
              <a:rPr lang="en-GB" sz="800">
                <a:solidFill>
                  <a:srgbClr val="7F7F7F"/>
                </a:solidFill>
                <a:cs typeface="Calibri"/>
              </a:rPr>
              <a:t> </a:t>
            </a:r>
            <a:r>
              <a:rPr lang="en-GB" sz="800" err="1">
                <a:solidFill>
                  <a:srgbClr val="7F7F7F"/>
                </a:solidFill>
                <a:cs typeface="Calibri"/>
              </a:rPr>
              <a:t>einheitliche</a:t>
            </a:r>
            <a:r>
              <a:rPr lang="en-GB" sz="800">
                <a:solidFill>
                  <a:srgbClr val="7F7F7F"/>
                </a:solidFill>
                <a:cs typeface="Calibri"/>
              </a:rPr>
              <a:t> </a:t>
            </a:r>
            <a:r>
              <a:rPr lang="en-GB" sz="800" err="1">
                <a:solidFill>
                  <a:srgbClr val="7F7F7F"/>
                </a:solidFill>
                <a:cs typeface="Calibri"/>
              </a:rPr>
              <a:t>Dokumentation</a:t>
            </a: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rgbClr val="7F7F7F"/>
                </a:solidFill>
                <a:cs typeface="Calibri"/>
              </a:rPr>
              <a:t>Keine</a:t>
            </a:r>
            <a:r>
              <a:rPr lang="en-GB" sz="800">
                <a:solidFill>
                  <a:srgbClr val="7F7F7F"/>
                </a:solidFill>
                <a:cs typeface="Calibri"/>
              </a:rPr>
              <a:t> </a:t>
            </a:r>
            <a:r>
              <a:rPr lang="en-GB" sz="800" err="1">
                <a:solidFill>
                  <a:srgbClr val="7F7F7F"/>
                </a:solidFill>
                <a:cs typeface="Calibri"/>
              </a:rPr>
              <a:t>zentrale</a:t>
            </a:r>
            <a:r>
              <a:rPr lang="en-GB" sz="800">
                <a:solidFill>
                  <a:srgbClr val="7F7F7F"/>
                </a:solidFill>
                <a:cs typeface="Calibri"/>
              </a:rPr>
              <a:t> </a:t>
            </a:r>
            <a:r>
              <a:rPr lang="en-GB" sz="800" err="1">
                <a:solidFill>
                  <a:srgbClr val="7F7F7F"/>
                </a:solidFill>
                <a:cs typeface="Calibri"/>
              </a:rPr>
              <a:t>Informationsverwaltung</a:t>
            </a: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rgbClr val="7F7F7F"/>
                </a:solidFill>
                <a:cs typeface="Calibri"/>
              </a:rPr>
              <a:t>Kein</a:t>
            </a:r>
            <a:r>
              <a:rPr lang="en-GB" sz="800">
                <a:solidFill>
                  <a:srgbClr val="7F7F7F"/>
                </a:solidFill>
                <a:cs typeface="Calibri"/>
              </a:rPr>
              <a:t> </a:t>
            </a:r>
            <a:r>
              <a:rPr lang="en-GB" sz="800" err="1">
                <a:solidFill>
                  <a:srgbClr val="7F7F7F"/>
                </a:solidFill>
                <a:cs typeface="Calibri"/>
              </a:rPr>
              <a:t>Überblick</a:t>
            </a: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s-ES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Umständliche</a:t>
            </a:r>
            <a:r>
              <a:rPr lang="es-ES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s-ES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Inventur</a:t>
            </a:r>
          </a:p>
          <a:p>
            <a:pPr marL="171450" lvl="0" indent="-171450">
              <a:lnSpc>
                <a:spcPct val="150000"/>
              </a:lnSpc>
              <a:buFont typeface="Arial"/>
              <a:buChar char="•"/>
            </a:pPr>
            <a:endParaRPr lang="es-ES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lvl="0">
              <a:lnSpc>
                <a:spcPct val="150000"/>
              </a:lnSpc>
            </a:pPr>
            <a:endParaRPr lang="es-ES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endParaRPr lang="en-US" sz="800">
              <a:solidFill>
                <a:srgbClr val="7F7F7F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endParaRPr lang="en-US" sz="800">
              <a:solidFill>
                <a:srgbClr val="7F7F7F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9510" y="4279484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solidFill>
                  <a:srgbClr val="1A8CB2"/>
                </a:solidFill>
              </a:rPr>
              <a:t>Was ich </a:t>
            </a:r>
            <a:r>
              <a:rPr lang="en-US" sz="900" err="1">
                <a:solidFill>
                  <a:srgbClr val="1A8CB2"/>
                </a:solidFill>
              </a:rPr>
              <a:t>möchte</a:t>
            </a:r>
            <a:r>
              <a:rPr lang="en-US" sz="900">
                <a:solidFill>
                  <a:srgbClr val="1A8CB2"/>
                </a:solidFill>
              </a:rPr>
              <a:t>....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solidFill>
                  <a:srgbClr val="1A8CB2"/>
                </a:solidFill>
              </a:rPr>
              <a:t>Was </a:t>
            </a:r>
            <a:r>
              <a:rPr lang="en-US" sz="900" err="1">
                <a:solidFill>
                  <a:srgbClr val="1A8CB2"/>
                </a:solidFill>
              </a:rPr>
              <a:t>mich</a:t>
            </a:r>
            <a:r>
              <a:rPr lang="en-US" sz="900">
                <a:solidFill>
                  <a:srgbClr val="1A8CB2"/>
                </a:solidFill>
              </a:rPr>
              <a:t> </a:t>
            </a:r>
            <a:r>
              <a:rPr lang="en-US" sz="900" err="1">
                <a:solidFill>
                  <a:srgbClr val="1A8CB2"/>
                </a:solidFill>
              </a:rPr>
              <a:t>frustriert</a:t>
            </a:r>
            <a:r>
              <a:rPr lang="en-US" sz="900">
                <a:solidFill>
                  <a:srgbClr val="1A8CB2"/>
                </a:solidFill>
              </a:rPr>
              <a:t>...</a:t>
            </a:r>
            <a:endParaRPr lang="en-US" sz="900">
              <a:solidFill>
                <a:srgbClr val="1A8CB2"/>
              </a:solidFill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7299" y="3028056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err="1">
                <a:solidFill>
                  <a:srgbClr val="1A8CB2"/>
                </a:solidFill>
              </a:rPr>
              <a:t>Motivationen</a:t>
            </a:r>
            <a:endParaRPr lang="en-US" sz="900" err="1">
              <a:solidFill>
                <a:srgbClr val="1A8CB2"/>
              </a:solidFill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3305" y="486104"/>
            <a:ext cx="4101417" cy="550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Marvin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5937" y="-6093"/>
            <a:ext cx="2146943" cy="1245118"/>
          </a:xfrm>
          <a:prstGeom prst="rect">
            <a:avLst/>
          </a:prstGeom>
          <a:gradFill flip="none" rotWithShape="1">
            <a:gsLst>
              <a:gs pos="0">
                <a:srgbClr val="147FAE"/>
              </a:gs>
              <a:gs pos="100000">
                <a:srgbClr val="269FB8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40641" y="326127"/>
            <a:ext cx="1531530" cy="6560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GB" sz="900">
                <a:solidFill>
                  <a:schemeClr val="bg1"/>
                </a:solidFill>
                <a:cs typeface="Calibri"/>
              </a:rPr>
              <a:t>"Ich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möchte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einfach</a:t>
            </a:r>
            <a:r>
              <a:rPr lang="en-GB" sz="900">
                <a:solidFill>
                  <a:schemeClr val="bg1"/>
                </a:solidFill>
                <a:cs typeface="Calibri"/>
              </a:rPr>
              <a:t> und schnell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Lagerobjekte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zum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verleihen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freigeben</a:t>
            </a:r>
            <a:r>
              <a:rPr lang="en-GB" sz="900">
                <a:solidFill>
                  <a:schemeClr val="bg1"/>
                </a:solidFill>
                <a:cs typeface="Calibri"/>
              </a:rPr>
              <a:t>"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4715" y="377671"/>
            <a:ext cx="853524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7577090" y="556534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349129" y="276979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55709" y="3981775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5702" y="3984640"/>
            <a:ext cx="0" cy="2987566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solidFill>
                  <a:srgbClr val="1A8CB2"/>
                </a:solidFill>
              </a:rPr>
              <a:t>Zusammenarbeit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61567" y="4240770"/>
            <a:ext cx="1765295" cy="1372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</a:rPr>
              <a:t>·  MIETER</a:t>
            </a:r>
            <a:endParaRPr lang="en-US" sz="600">
              <a:solidFill>
                <a:srgbClr val="206D7C"/>
              </a:solidFill>
            </a:endParaRPr>
          </a:p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</a:rPr>
              <a:t>·  </a:t>
            </a:r>
            <a:r>
              <a:rPr lang="es-ES_tradnl" sz="600">
                <a:solidFill>
                  <a:srgbClr val="206D7C"/>
                </a:solidFill>
              </a:rPr>
              <a:t>DLRG  MITGLIEDER</a:t>
            </a:r>
            <a:endParaRPr lang="es-ES_tradnl" sz="600">
              <a:solidFill>
                <a:srgbClr val="206D7C"/>
              </a:solidFill>
              <a:cs typeface="Calibri"/>
            </a:endParaRPr>
          </a:p>
          <a:p>
            <a:pPr>
              <a:lnSpc>
                <a:spcPct val="250000"/>
              </a:lnSpc>
            </a:pPr>
            <a:r>
              <a:rPr lang="es-ES_tradnl" sz="600">
                <a:solidFill>
                  <a:srgbClr val="206D7C"/>
                </a:solidFill>
              </a:rPr>
              <a:t>· DLRG VORSTAND</a:t>
            </a:r>
            <a:endParaRPr lang="en-US" sz="60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076240" y="104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74156" y="3505572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79586" y="3502708"/>
            <a:ext cx="433832" cy="3594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97095" y="3506871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682718" y="3503277"/>
            <a:ext cx="887731" cy="549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3970175" y="345998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6543080" y="3462072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83265" y="3364494"/>
            <a:ext cx="1010662" cy="244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>
                <a:solidFill>
                  <a:srgbClr val="206D7C"/>
                </a:solidFill>
              </a:rPr>
              <a:t>INTERESSE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946" y="3354397"/>
            <a:ext cx="1010662" cy="244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rgbClr val="206D7C"/>
                </a:solidFill>
                <a:cs typeface="Calibri"/>
              </a:rPr>
              <a:t>NUTZUNG</a:t>
            </a:r>
            <a:endParaRPr lang="en-US"/>
          </a:p>
        </p:txBody>
      </p:sp>
      <p:pic>
        <p:nvPicPr>
          <p:cNvPr id="98" name="Picture 97" descr="frustrations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35" y="4316385"/>
            <a:ext cx="208249" cy="208249"/>
          </a:xfrm>
          <a:prstGeom prst="rect">
            <a:avLst/>
          </a:prstGeom>
        </p:spPr>
      </p:pic>
      <p:pic>
        <p:nvPicPr>
          <p:cNvPr id="101" name="Picture 100" descr="personality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7" y="209907"/>
            <a:ext cx="240427" cy="240427"/>
          </a:xfrm>
          <a:prstGeom prst="rect">
            <a:avLst/>
          </a:prstGeom>
        </p:spPr>
      </p:pic>
      <p:pic>
        <p:nvPicPr>
          <p:cNvPr id="3" name="Picture 2" descr="motivations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99" y="3006655"/>
            <a:ext cx="158808" cy="23083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7793A05-77E4-42DB-96B0-8D2350BA2AE1}"/>
              </a:ext>
            </a:extLst>
          </p:cNvPr>
          <p:cNvSpPr txBox="1"/>
          <p:nvPr/>
        </p:nvSpPr>
        <p:spPr>
          <a:xfrm>
            <a:off x="2806223" y="941396"/>
            <a:ext cx="145785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err="1">
                <a:solidFill>
                  <a:srgbClr val="1A8CB2"/>
                </a:solidFill>
                <a:cs typeface="Calibri"/>
              </a:rPr>
              <a:t>Meine</a:t>
            </a:r>
            <a:r>
              <a:rPr lang="en-US" sz="800">
                <a:solidFill>
                  <a:srgbClr val="1A8CB2"/>
                </a:solidFill>
                <a:cs typeface="Calibri"/>
              </a:rPr>
              <a:t> Rolle</a:t>
            </a:r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313A10-A6B7-4F9E-9041-726A29AE7059}"/>
              </a:ext>
            </a:extLst>
          </p:cNvPr>
          <p:cNvSpPr txBox="1"/>
          <p:nvPr/>
        </p:nvSpPr>
        <p:spPr>
          <a:xfrm>
            <a:off x="7469792" y="1491460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err="1">
                <a:solidFill>
                  <a:srgbClr val="1A8CB2"/>
                </a:solidFill>
              </a:rPr>
              <a:t>Ziele</a:t>
            </a:r>
          </a:p>
        </p:txBody>
      </p:sp>
      <p:pic>
        <p:nvPicPr>
          <p:cNvPr id="74" name="Picture 73" descr="goals-icon.png">
            <a:extLst>
              <a:ext uri="{FF2B5EF4-FFF2-40B4-BE49-F238E27FC236}">
                <a16:creationId xmlns:a16="http://schemas.microsoft.com/office/drawing/2014/main" id="{E9F5EFDA-14A2-4682-A699-5E27FB19E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50" y="1445452"/>
            <a:ext cx="240427" cy="240427"/>
          </a:xfrm>
          <a:prstGeom prst="rect">
            <a:avLst/>
          </a:prstGeom>
        </p:spPr>
      </p:pic>
      <p:pic>
        <p:nvPicPr>
          <p:cNvPr id="77" name="Picture 76" descr="frustrations-icon.png">
            <a:extLst>
              <a:ext uri="{FF2B5EF4-FFF2-40B4-BE49-F238E27FC236}">
                <a16:creationId xmlns:a16="http://schemas.microsoft.com/office/drawing/2014/main" id="{EC427D66-9787-4AD2-A3C6-53C3DB675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80000">
            <a:off x="2682035" y="4244668"/>
            <a:ext cx="208249" cy="208249"/>
          </a:xfrm>
          <a:prstGeom prst="rect">
            <a:avLst/>
          </a:prstGeom>
        </p:spPr>
      </p:pic>
      <p:pic>
        <p:nvPicPr>
          <p:cNvPr id="87" name="Picture 96" descr="bio-icon.png">
            <a:extLst>
              <a:ext uri="{FF2B5EF4-FFF2-40B4-BE49-F238E27FC236}">
                <a16:creationId xmlns:a16="http://schemas.microsoft.com/office/drawing/2014/main" id="{315B3EF3-4336-43E8-85A9-4290DCE36C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15" y="927088"/>
            <a:ext cx="223533" cy="223533"/>
          </a:xfrm>
          <a:prstGeom prst="rect">
            <a:avLst/>
          </a:prstGeom>
        </p:spPr>
      </p:pic>
      <p:pic>
        <p:nvPicPr>
          <p:cNvPr id="4" name="Graphic 6" descr="Gears">
            <a:extLst>
              <a:ext uri="{FF2B5EF4-FFF2-40B4-BE49-F238E27FC236}">
                <a16:creationId xmlns:a16="http://schemas.microsoft.com/office/drawing/2014/main" id="{895FAD10-0880-40C9-8789-4E59CE887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913" y="1649419"/>
            <a:ext cx="290067" cy="32054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0AB8DA-C58A-46B8-BC74-B852D5DB6F3F}"/>
              </a:ext>
            </a:extLst>
          </p:cNvPr>
          <p:cNvCxnSpPr>
            <a:cxnSpLocks/>
          </p:cNvCxnSpPr>
          <p:nvPr/>
        </p:nvCxnSpPr>
        <p:spPr>
          <a:xfrm flipH="1">
            <a:off x="2349129" y="82669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402E517-8EE5-45E9-891C-2B8FDB2AD71E}"/>
              </a:ext>
            </a:extLst>
          </p:cNvPr>
          <p:cNvSpPr txBox="1"/>
          <p:nvPr/>
        </p:nvSpPr>
        <p:spPr>
          <a:xfrm>
            <a:off x="2833304" y="1149044"/>
            <a:ext cx="3918537" cy="550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Materialwart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bei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der DRLG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Hemsbach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e.V.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D1BF03F-6202-4368-8B41-109AF8AD529E}"/>
              </a:ext>
            </a:extLst>
          </p:cNvPr>
          <p:cNvSpPr txBox="1"/>
          <p:nvPr/>
        </p:nvSpPr>
        <p:spPr>
          <a:xfrm>
            <a:off x="2806222" y="1712808"/>
            <a:ext cx="145785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err="1">
                <a:solidFill>
                  <a:srgbClr val="1A8CB2"/>
                </a:solidFill>
                <a:cs typeface="Calibri"/>
              </a:rPr>
              <a:t>Meine</a:t>
            </a:r>
            <a:r>
              <a:rPr lang="en-US" sz="800">
                <a:solidFill>
                  <a:srgbClr val="1A8CB2"/>
                </a:solidFill>
                <a:cs typeface="Calibri"/>
              </a:rPr>
              <a:t> </a:t>
            </a:r>
            <a:r>
              <a:rPr lang="en-US" sz="800" err="1">
                <a:solidFill>
                  <a:srgbClr val="1A8CB2"/>
                </a:solidFill>
                <a:cs typeface="Calibri"/>
              </a:rPr>
              <a:t>Aufgaben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4FF6EC-F9A2-4924-8C74-D2028904EC7D}"/>
              </a:ext>
            </a:extLst>
          </p:cNvPr>
          <p:cNvCxnSpPr>
            <a:cxnSpLocks/>
          </p:cNvCxnSpPr>
          <p:nvPr/>
        </p:nvCxnSpPr>
        <p:spPr>
          <a:xfrm flipH="1">
            <a:off x="2356749" y="160393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3DCA8CB-0CBF-4FCF-97E1-264E89EDF139}"/>
              </a:ext>
            </a:extLst>
          </p:cNvPr>
          <p:cNvSpPr txBox="1"/>
          <p:nvPr/>
        </p:nvSpPr>
        <p:spPr>
          <a:xfrm>
            <a:off x="2833303" y="1890426"/>
            <a:ext cx="3918537" cy="796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Verleih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von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Inventar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Zustand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und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Verfügbarkeit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des Materials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kontrollieren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Inventur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durchführen</a:t>
            </a:r>
            <a:endParaRPr lang="en-GB" err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06D428-4600-46D4-9ECA-636CE9DFE39B}"/>
              </a:ext>
            </a:extLst>
          </p:cNvPr>
          <p:cNvSpPr txBox="1"/>
          <p:nvPr/>
        </p:nvSpPr>
        <p:spPr>
          <a:xfrm>
            <a:off x="7161567" y="1820301"/>
            <a:ext cx="1819083" cy="13651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</a:rPr>
              <a:t>·  </a:t>
            </a:r>
            <a:r>
              <a:rPr lang="de-DE" sz="600">
                <a:solidFill>
                  <a:srgbClr val="206D7C"/>
                </a:solidFill>
              </a:rPr>
              <a:t>Digitalisierung</a:t>
            </a:r>
            <a:r>
              <a:rPr lang="en-GB" sz="600">
                <a:solidFill>
                  <a:srgbClr val="206D7C"/>
                </a:solidFill>
              </a:rPr>
              <a:t> der </a:t>
            </a:r>
            <a:r>
              <a:rPr lang="en-GB" sz="600" err="1">
                <a:solidFill>
                  <a:srgbClr val="206D7C"/>
                </a:solidFill>
              </a:rPr>
              <a:t>Lagerobjekte</a:t>
            </a:r>
            <a:endParaRPr lang="en-GB" sz="600">
              <a:solidFill>
                <a:srgbClr val="206D7C"/>
              </a:solidFill>
            </a:endParaRPr>
          </a:p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·  </a:t>
            </a:r>
            <a:r>
              <a:rPr lang="en-GB" sz="600" err="1">
                <a:solidFill>
                  <a:srgbClr val="206D7C"/>
                </a:solidFill>
                <a:ea typeface="+mn-lt"/>
                <a:cs typeface="+mn-lt"/>
              </a:rPr>
              <a:t>Dokumentation</a:t>
            </a: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 der </a:t>
            </a:r>
            <a:r>
              <a:rPr lang="en-GB" sz="600" err="1">
                <a:solidFill>
                  <a:srgbClr val="206D7C"/>
                </a:solidFill>
                <a:ea typeface="+mn-lt"/>
                <a:cs typeface="+mn-lt"/>
              </a:rPr>
              <a:t>Verleihhistorie</a:t>
            </a:r>
            <a:endParaRPr lang="en-GB" err="1"/>
          </a:p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·  </a:t>
            </a:r>
            <a:r>
              <a:rPr lang="en-GB" sz="600" err="1">
                <a:solidFill>
                  <a:srgbClr val="206D7C"/>
                </a:solidFill>
                <a:ea typeface="+mn-lt"/>
                <a:cs typeface="+mn-lt"/>
              </a:rPr>
              <a:t>Digitalisierung</a:t>
            </a: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 der </a:t>
            </a:r>
            <a:r>
              <a:rPr lang="en-GB" sz="600" err="1">
                <a:solidFill>
                  <a:srgbClr val="206D7C"/>
                </a:solidFill>
                <a:ea typeface="+mn-lt"/>
                <a:cs typeface="+mn-lt"/>
              </a:rPr>
              <a:t>Inventur</a:t>
            </a:r>
            <a:endParaRPr lang="en-GB" err="1"/>
          </a:p>
          <a:p>
            <a:pPr>
              <a:lnSpc>
                <a:spcPct val="250000"/>
              </a:lnSpc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13" name="Graphic 12" descr="Box trolley">
            <a:extLst>
              <a:ext uri="{FF2B5EF4-FFF2-40B4-BE49-F238E27FC236}">
                <a16:creationId xmlns:a16="http://schemas.microsoft.com/office/drawing/2014/main" id="{C772BE87-96BB-4E5B-8F15-8B5EB82CF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968" y="77656"/>
            <a:ext cx="2027228" cy="20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206780"/>
            <a:ext cx="2355709" cy="365890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2000"/>
                </a:schemeClr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18697" y="2890608"/>
            <a:ext cx="279536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400">
                <a:solidFill>
                  <a:srgbClr val="4BACC6"/>
                </a:solidFill>
                <a:cs typeface="Calibri"/>
              </a:rPr>
              <a:t>Valentin </a:t>
            </a:r>
            <a:r>
              <a:rPr lang="en-US" sz="1400" err="1">
                <a:solidFill>
                  <a:srgbClr val="4BACC6"/>
                </a:solidFill>
                <a:cs typeface="Calibri"/>
              </a:rPr>
              <a:t>Vorstand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716" y="3162322"/>
            <a:ext cx="153835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100">
                <a:solidFill>
                  <a:srgbClr val="4BACC6"/>
                </a:solidFill>
              </a:rPr>
              <a:t>53, </a:t>
            </a:r>
            <a:r>
              <a:rPr lang="en-US" sz="1100" err="1">
                <a:solidFill>
                  <a:srgbClr val="4BACC6"/>
                </a:solidFill>
              </a:rPr>
              <a:t>Hemsbach</a:t>
            </a:r>
            <a:endParaRPr lang="en-US" sz="1100">
              <a:solidFill>
                <a:srgbClr val="4BACC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009" y="3625121"/>
            <a:ext cx="1538351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1000" err="1">
                <a:solidFill>
                  <a:srgbClr val="4BACC6"/>
                </a:solidFill>
                <a:cs typeface="Calibri"/>
              </a:rPr>
              <a:t>Vorstand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09918" y="3516689"/>
            <a:ext cx="745127" cy="0"/>
          </a:xfrm>
          <a:prstGeom prst="line">
            <a:avLst/>
          </a:prstGeom>
          <a:ln w="3175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06223" y="219502"/>
            <a:ext cx="145785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>
                <a:solidFill>
                  <a:srgbClr val="1A8CB2"/>
                </a:solidFill>
                <a:cs typeface="Calibri"/>
              </a:rPr>
              <a:t>Hallo, ich </a:t>
            </a:r>
            <a:r>
              <a:rPr lang="en-US" sz="800" err="1">
                <a:solidFill>
                  <a:srgbClr val="1A8CB2"/>
                </a:solidFill>
                <a:cs typeface="Calibri"/>
              </a:rPr>
              <a:t>heiße</a:t>
            </a:r>
            <a:r>
              <a:rPr lang="en-US" sz="800">
                <a:solidFill>
                  <a:srgbClr val="1A8CB2"/>
                </a:solidFill>
                <a:cs typeface="Calibri"/>
              </a:rPr>
              <a:t>...</a:t>
            </a:r>
            <a:endParaRPr lang="en-US" sz="800">
              <a:solidFill>
                <a:srgbClr val="1A8CB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5385" y="4544837"/>
            <a:ext cx="1976197" cy="18466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Sehen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welche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Objekte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</a:rPr>
              <a:t> und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zu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welchen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Konditionen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ausgeliehen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</a:rPr>
              <a:t> hat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Einen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Überblick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über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Zahlungsströme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in 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Verbindung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mit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dem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Verleih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haben</a:t>
            </a: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ea typeface="+mn-lt"/>
              <a:cs typeface="+mn-lt"/>
            </a:endParaRP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Über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den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Zustand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der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Lagerobjekte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informiert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werden</a:t>
            </a:r>
          </a:p>
          <a:p>
            <a:pPr>
              <a:lnSpc>
                <a:spcPct val="150000"/>
              </a:lnSpc>
            </a:pP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endParaRPr lang="en-US" sz="800">
              <a:solidFill>
                <a:srgbClr val="7F7F7F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53164" y="4551317"/>
            <a:ext cx="1976197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rgbClr val="7F7F7F"/>
                </a:solidFill>
              </a:rPr>
              <a:t>Keine</a:t>
            </a:r>
            <a:r>
              <a:rPr lang="en-GB" sz="800">
                <a:solidFill>
                  <a:srgbClr val="7F7F7F"/>
                </a:solidFill>
              </a:rPr>
              <a:t> </a:t>
            </a:r>
            <a:r>
              <a:rPr lang="en-GB" sz="800" err="1">
                <a:solidFill>
                  <a:srgbClr val="7F7F7F"/>
                </a:solidFill>
              </a:rPr>
              <a:t>einheitliche</a:t>
            </a:r>
            <a:r>
              <a:rPr lang="en-GB" sz="800">
                <a:solidFill>
                  <a:srgbClr val="7F7F7F"/>
                </a:solidFill>
              </a:rPr>
              <a:t> </a:t>
            </a:r>
            <a:r>
              <a:rPr lang="en-GB" sz="800" err="1">
                <a:solidFill>
                  <a:srgbClr val="7F7F7F"/>
                </a:solidFill>
              </a:rPr>
              <a:t>Dokumentation</a:t>
            </a:r>
            <a:endParaRPr lang="en-US" err="1"/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Kein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Überblick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über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Verleihverlauf</a:t>
            </a:r>
          </a:p>
          <a:p>
            <a:pPr marL="171450" indent="-171450">
              <a:lnSpc>
                <a:spcPct val="150000"/>
              </a:lnSpc>
              <a:buClr>
                <a:srgbClr val="2BC0BE"/>
              </a:buClr>
              <a:buFont typeface="Arial"/>
              <a:buChar char="•"/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Intransparente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Preisstruktur</a:t>
            </a:r>
          </a:p>
          <a:p>
            <a:pPr>
              <a:lnSpc>
                <a:spcPct val="150000"/>
              </a:lnSpc>
            </a:pPr>
            <a:endParaRPr lang="en-US" sz="800">
              <a:solidFill>
                <a:srgbClr val="7F7F7F"/>
              </a:solidFill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9510" y="4279484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solidFill>
                  <a:srgbClr val="1A8CB2"/>
                </a:solidFill>
              </a:rPr>
              <a:t>Was ich </a:t>
            </a:r>
            <a:r>
              <a:rPr lang="en-US" sz="900" err="1">
                <a:solidFill>
                  <a:srgbClr val="1A8CB2"/>
                </a:solidFill>
              </a:rPr>
              <a:t>möchte</a:t>
            </a:r>
            <a:r>
              <a:rPr lang="en-US" sz="900">
                <a:solidFill>
                  <a:srgbClr val="1A8CB2"/>
                </a:solidFill>
              </a:rPr>
              <a:t>....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71694" y="4271905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solidFill>
                  <a:srgbClr val="1A8CB2"/>
                </a:solidFill>
              </a:rPr>
              <a:t>Was </a:t>
            </a:r>
            <a:r>
              <a:rPr lang="en-US" sz="900" err="1">
                <a:solidFill>
                  <a:srgbClr val="1A8CB2"/>
                </a:solidFill>
              </a:rPr>
              <a:t>mich</a:t>
            </a:r>
            <a:r>
              <a:rPr lang="en-US" sz="900">
                <a:solidFill>
                  <a:srgbClr val="1A8CB2"/>
                </a:solidFill>
              </a:rPr>
              <a:t> </a:t>
            </a:r>
            <a:r>
              <a:rPr lang="en-US" sz="900" err="1">
                <a:solidFill>
                  <a:srgbClr val="1A8CB2"/>
                </a:solidFill>
              </a:rPr>
              <a:t>frustriert</a:t>
            </a:r>
            <a:r>
              <a:rPr lang="en-US" sz="900">
                <a:solidFill>
                  <a:srgbClr val="1A8CB2"/>
                </a:solidFill>
              </a:rPr>
              <a:t>...</a:t>
            </a:r>
            <a:endParaRPr lang="en-US" sz="900">
              <a:solidFill>
                <a:srgbClr val="1A8CB2"/>
              </a:solidFill>
              <a:cs typeface="Calibri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7299" y="3028056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err="1">
                <a:solidFill>
                  <a:srgbClr val="1A8CB2"/>
                </a:solidFill>
              </a:rPr>
              <a:t>Motivationen</a:t>
            </a:r>
            <a:endParaRPr lang="en-US" sz="900" err="1">
              <a:solidFill>
                <a:srgbClr val="1A8CB2"/>
              </a:solidFill>
              <a:cs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33305" y="486104"/>
            <a:ext cx="3918537" cy="550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Valentin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05937" y="-6093"/>
            <a:ext cx="2146943" cy="1245118"/>
          </a:xfrm>
          <a:prstGeom prst="rect">
            <a:avLst/>
          </a:prstGeom>
          <a:gradFill flip="none" rotWithShape="1">
            <a:gsLst>
              <a:gs pos="0">
                <a:srgbClr val="147FAE"/>
              </a:gs>
              <a:gs pos="100000">
                <a:srgbClr val="269FB8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53453" y="326127"/>
            <a:ext cx="1818829" cy="6560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GB" sz="900">
                <a:solidFill>
                  <a:schemeClr val="bg1"/>
                </a:solidFill>
                <a:cs typeface="Calibri"/>
              </a:rPr>
              <a:t>“Ich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möchte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einen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guten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Überblick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über</a:t>
            </a:r>
            <a:r>
              <a:rPr lang="en-GB" sz="900">
                <a:solidFill>
                  <a:schemeClr val="bg1"/>
                </a:solidFill>
                <a:cs typeface="Calibri"/>
              </a:rPr>
              <a:t> die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Konditionen</a:t>
            </a:r>
            <a:r>
              <a:rPr lang="en-GB" sz="900">
                <a:solidFill>
                  <a:schemeClr val="bg1"/>
                </a:solidFill>
                <a:cs typeface="Calibri"/>
              </a:rPr>
              <a:t> und den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Verleihverlauf</a:t>
            </a:r>
            <a:r>
              <a:rPr lang="en-GB" sz="900">
                <a:solidFill>
                  <a:schemeClr val="bg1"/>
                </a:solidFill>
                <a:cs typeface="Calibri"/>
              </a:rPr>
              <a:t> </a:t>
            </a:r>
            <a:r>
              <a:rPr lang="en-GB" sz="900" err="1">
                <a:solidFill>
                  <a:schemeClr val="bg1"/>
                </a:solidFill>
                <a:cs typeface="Calibri"/>
              </a:rPr>
              <a:t>haben</a:t>
            </a:r>
            <a:r>
              <a:rPr lang="en-GB" sz="900">
                <a:solidFill>
                  <a:schemeClr val="bg1"/>
                </a:solidFill>
                <a:cs typeface="Calibri"/>
              </a:rPr>
              <a:t>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4697" y="367688"/>
            <a:ext cx="853524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 rot="10800000">
            <a:off x="7577090" y="556534"/>
            <a:ext cx="1374608" cy="20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s-ES_tradnl" sz="8000">
                <a:solidFill>
                  <a:schemeClr val="bg1">
                    <a:alpha val="26000"/>
                  </a:schemeClr>
                </a:solidFill>
                <a:latin typeface="Georgia"/>
                <a:cs typeface="Georgia"/>
              </a:rPr>
              <a:t>“</a:t>
            </a:r>
            <a:endParaRPr lang="en-US" sz="8000">
              <a:solidFill>
                <a:schemeClr val="bg1">
                  <a:alpha val="26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50000"/>
              </a:lnSpc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05938" y="1239026"/>
            <a:ext cx="2138062" cy="5626660"/>
          </a:xfrm>
          <a:prstGeom prst="rect">
            <a:avLst/>
          </a:prstGeom>
          <a:solidFill>
            <a:srgbClr val="3F80CD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2349129" y="276979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355709" y="3981775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45702" y="3984640"/>
            <a:ext cx="0" cy="2987566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207482" y="4006042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>
                <a:solidFill>
                  <a:srgbClr val="1A8CB2"/>
                </a:solidFill>
              </a:rPr>
              <a:t>Zusammenarbeit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61567" y="4204912"/>
            <a:ext cx="1729436" cy="1595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</a:rPr>
              <a:t>·  DLRG MATERIALWART</a:t>
            </a:r>
            <a:endParaRPr lang="en-US" sz="600">
              <a:solidFill>
                <a:srgbClr val="206D7C"/>
              </a:solidFill>
              <a:cs typeface="Calibri"/>
            </a:endParaRPr>
          </a:p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·  DLRG KASSENWART</a:t>
            </a:r>
            <a:endParaRPr lang="en-GB"/>
          </a:p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</a:rPr>
              <a:t>·  DLRG MITGLIEDER</a:t>
            </a:r>
            <a:endParaRPr lang="es-ES_tradnl" sz="600">
              <a:solidFill>
                <a:srgbClr val="206D7C"/>
              </a:solidFill>
              <a:cs typeface="Calibri"/>
            </a:endParaRPr>
          </a:p>
          <a:p>
            <a:pPr>
              <a:lnSpc>
                <a:spcPct val="250000"/>
              </a:lnSpc>
            </a:pPr>
            <a:r>
              <a:rPr lang="es-ES_tradnl" sz="600">
                <a:solidFill>
                  <a:srgbClr val="206D7C"/>
                </a:solidFill>
              </a:rPr>
              <a:t>·  EXTERNE MIETER</a:t>
            </a:r>
            <a:endParaRPr lang="en-US" sz="600">
              <a:solidFill>
                <a:srgbClr val="206D7C"/>
              </a:solidFill>
            </a:endParaRPr>
          </a:p>
          <a:p>
            <a:pPr lvl="0">
              <a:lnSpc>
                <a:spcPct val="250000"/>
              </a:lnSpc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-1076240" y="1049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7278089" y="3851239"/>
            <a:ext cx="1547976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574156" y="3505572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565208" y="3502709"/>
            <a:ext cx="667464" cy="7188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697095" y="3506871"/>
            <a:ext cx="946618" cy="0"/>
          </a:xfrm>
          <a:prstGeom prst="line">
            <a:avLst/>
          </a:prstGeom>
          <a:ln>
            <a:solidFill>
              <a:srgbClr val="CFEAF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697095" y="3501149"/>
            <a:ext cx="276549" cy="5722"/>
          </a:xfrm>
          <a:prstGeom prst="line">
            <a:avLst/>
          </a:prstGeom>
          <a:ln>
            <a:solidFill>
              <a:srgbClr val="1A8C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4217445" y="3459984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5948720" y="3462072"/>
            <a:ext cx="89660" cy="89660"/>
          </a:xfrm>
          <a:prstGeom prst="ellipse">
            <a:avLst/>
          </a:prstGeom>
          <a:solidFill>
            <a:srgbClr val="1A8CB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8CB2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683265" y="3364494"/>
            <a:ext cx="1010662" cy="244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700">
                <a:solidFill>
                  <a:srgbClr val="206D7C"/>
                </a:solidFill>
              </a:rPr>
              <a:t>INTERESSE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95946" y="3354397"/>
            <a:ext cx="1010662" cy="2449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>
                <a:solidFill>
                  <a:srgbClr val="206D7C"/>
                </a:solidFill>
                <a:cs typeface="Calibri"/>
              </a:rPr>
              <a:t>NUTZUNG</a:t>
            </a:r>
            <a:endParaRPr lang="en-US"/>
          </a:p>
        </p:txBody>
      </p:sp>
      <p:pic>
        <p:nvPicPr>
          <p:cNvPr id="98" name="Picture 97" descr="frustrations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35" y="4316385"/>
            <a:ext cx="208249" cy="208249"/>
          </a:xfrm>
          <a:prstGeom prst="rect">
            <a:avLst/>
          </a:prstGeom>
        </p:spPr>
      </p:pic>
      <p:pic>
        <p:nvPicPr>
          <p:cNvPr id="101" name="Picture 100" descr="personality-ic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717" y="209907"/>
            <a:ext cx="240427" cy="240427"/>
          </a:xfrm>
          <a:prstGeom prst="rect">
            <a:avLst/>
          </a:prstGeom>
        </p:spPr>
      </p:pic>
      <p:pic>
        <p:nvPicPr>
          <p:cNvPr id="3" name="Picture 2" descr="motivations-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199" y="3006655"/>
            <a:ext cx="158808" cy="23083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7793A05-77E4-42DB-96B0-8D2350BA2AE1}"/>
              </a:ext>
            </a:extLst>
          </p:cNvPr>
          <p:cNvSpPr txBox="1"/>
          <p:nvPr/>
        </p:nvSpPr>
        <p:spPr>
          <a:xfrm>
            <a:off x="2806223" y="941396"/>
            <a:ext cx="145785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err="1">
                <a:solidFill>
                  <a:srgbClr val="1A8CB2"/>
                </a:solidFill>
                <a:cs typeface="Calibri"/>
              </a:rPr>
              <a:t>Meine</a:t>
            </a:r>
            <a:r>
              <a:rPr lang="en-US" sz="800">
                <a:solidFill>
                  <a:srgbClr val="1A8CB2"/>
                </a:solidFill>
                <a:cs typeface="Calibri"/>
              </a:rPr>
              <a:t> Rolle</a:t>
            </a:r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313A10-A6B7-4F9E-9041-726A29AE7059}"/>
              </a:ext>
            </a:extLst>
          </p:cNvPr>
          <p:cNvSpPr txBox="1"/>
          <p:nvPr/>
        </p:nvSpPr>
        <p:spPr>
          <a:xfrm>
            <a:off x="7469792" y="1491460"/>
            <a:ext cx="1457857" cy="2308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900" err="1">
                <a:solidFill>
                  <a:srgbClr val="1A8CB2"/>
                </a:solidFill>
              </a:rPr>
              <a:t>Ziele</a:t>
            </a:r>
          </a:p>
        </p:txBody>
      </p:sp>
      <p:pic>
        <p:nvPicPr>
          <p:cNvPr id="74" name="Picture 73" descr="goals-icon.png">
            <a:extLst>
              <a:ext uri="{FF2B5EF4-FFF2-40B4-BE49-F238E27FC236}">
                <a16:creationId xmlns:a16="http://schemas.microsoft.com/office/drawing/2014/main" id="{E9F5EFDA-14A2-4682-A699-5E27FB19E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50" y="1445452"/>
            <a:ext cx="240427" cy="240427"/>
          </a:xfrm>
          <a:prstGeom prst="rect">
            <a:avLst/>
          </a:prstGeom>
        </p:spPr>
      </p:pic>
      <p:pic>
        <p:nvPicPr>
          <p:cNvPr id="77" name="Picture 76" descr="frustrations-icon.png">
            <a:extLst>
              <a:ext uri="{FF2B5EF4-FFF2-40B4-BE49-F238E27FC236}">
                <a16:creationId xmlns:a16="http://schemas.microsoft.com/office/drawing/2014/main" id="{EC427D66-9787-4AD2-A3C6-53C3DB675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80000">
            <a:off x="2682035" y="4244668"/>
            <a:ext cx="208249" cy="208249"/>
          </a:xfrm>
          <a:prstGeom prst="rect">
            <a:avLst/>
          </a:prstGeom>
        </p:spPr>
      </p:pic>
      <p:pic>
        <p:nvPicPr>
          <p:cNvPr id="87" name="Picture 96" descr="bio-icon.png">
            <a:extLst>
              <a:ext uri="{FF2B5EF4-FFF2-40B4-BE49-F238E27FC236}">
                <a16:creationId xmlns:a16="http://schemas.microsoft.com/office/drawing/2014/main" id="{315B3EF3-4336-43E8-85A9-4290DCE36C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15" y="927088"/>
            <a:ext cx="223533" cy="223533"/>
          </a:xfrm>
          <a:prstGeom prst="rect">
            <a:avLst/>
          </a:prstGeom>
        </p:spPr>
      </p:pic>
      <p:pic>
        <p:nvPicPr>
          <p:cNvPr id="4" name="Graphic 6" descr="Gears">
            <a:extLst>
              <a:ext uri="{FF2B5EF4-FFF2-40B4-BE49-F238E27FC236}">
                <a16:creationId xmlns:a16="http://schemas.microsoft.com/office/drawing/2014/main" id="{895FAD10-0880-40C9-8789-4E59CE887D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913" y="1649419"/>
            <a:ext cx="290067" cy="320546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60AB8DA-C58A-46B8-BC74-B852D5DB6F3F}"/>
              </a:ext>
            </a:extLst>
          </p:cNvPr>
          <p:cNvCxnSpPr>
            <a:cxnSpLocks/>
          </p:cNvCxnSpPr>
          <p:nvPr/>
        </p:nvCxnSpPr>
        <p:spPr>
          <a:xfrm flipH="1">
            <a:off x="2349129" y="82669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402E517-8EE5-45E9-891C-2B8FDB2AD71E}"/>
              </a:ext>
            </a:extLst>
          </p:cNvPr>
          <p:cNvSpPr txBox="1"/>
          <p:nvPr/>
        </p:nvSpPr>
        <p:spPr>
          <a:xfrm>
            <a:off x="2833304" y="1149044"/>
            <a:ext cx="3918537" cy="5503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Vorstand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bei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der DLRG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Hemsbach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e.V.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D1BF03F-6202-4368-8B41-109AF8AD529E}"/>
              </a:ext>
            </a:extLst>
          </p:cNvPr>
          <p:cNvSpPr txBox="1"/>
          <p:nvPr/>
        </p:nvSpPr>
        <p:spPr>
          <a:xfrm>
            <a:off x="2806222" y="1712808"/>
            <a:ext cx="1457857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err="1">
                <a:solidFill>
                  <a:srgbClr val="1A8CB2"/>
                </a:solidFill>
                <a:cs typeface="Calibri"/>
              </a:rPr>
              <a:t>Meine</a:t>
            </a:r>
            <a:r>
              <a:rPr lang="en-US" sz="800">
                <a:solidFill>
                  <a:srgbClr val="1A8CB2"/>
                </a:solidFill>
                <a:cs typeface="Calibri"/>
              </a:rPr>
              <a:t> </a:t>
            </a:r>
            <a:r>
              <a:rPr lang="en-US" sz="800" err="1">
                <a:solidFill>
                  <a:srgbClr val="1A8CB2"/>
                </a:solidFill>
                <a:cs typeface="Calibri"/>
              </a:rPr>
              <a:t>Aufgaben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24FF6EC-F9A2-4924-8C74-D2028904EC7D}"/>
              </a:ext>
            </a:extLst>
          </p:cNvPr>
          <p:cNvCxnSpPr>
            <a:cxnSpLocks/>
          </p:cNvCxnSpPr>
          <p:nvPr/>
        </p:nvCxnSpPr>
        <p:spPr>
          <a:xfrm flipH="1">
            <a:off x="2356749" y="1603933"/>
            <a:ext cx="4650229" cy="0"/>
          </a:xfrm>
          <a:prstGeom prst="line">
            <a:avLst/>
          </a:prstGeom>
          <a:ln w="15875">
            <a:solidFill>
              <a:srgbClr val="26A3A1">
                <a:alpha val="1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3DCA8CB-0CBF-4FCF-97E1-264E89EDF139}"/>
              </a:ext>
            </a:extLst>
          </p:cNvPr>
          <p:cNvSpPr txBox="1"/>
          <p:nvPr/>
        </p:nvSpPr>
        <p:spPr>
          <a:xfrm>
            <a:off x="2833303" y="1890426"/>
            <a:ext cx="3918537" cy="10427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Führen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des Vereins</a:t>
            </a: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Organisation und Delegation von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Aufgaben</a:t>
            </a: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Repräsentation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nach</a:t>
            </a: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 </a:t>
            </a:r>
            <a:r>
              <a:rPr lang="en-GB" sz="800" err="1">
                <a:solidFill>
                  <a:schemeClr val="tx1">
                    <a:lumMod val="50000"/>
                    <a:lumOff val="50000"/>
                  </a:schemeClr>
                </a:solidFill>
                <a:cs typeface="Calibri"/>
              </a:rPr>
              <a:t>außen</a:t>
            </a: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lnSpc>
                <a:spcPct val="200000"/>
              </a:lnSpc>
              <a:buClr>
                <a:srgbClr val="2BC0BE"/>
              </a:buClr>
            </a:pPr>
            <a:endParaRPr lang="en-GB" sz="80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706D428-4600-46D4-9ECA-636CE9DFE39B}"/>
              </a:ext>
            </a:extLst>
          </p:cNvPr>
          <p:cNvSpPr txBox="1"/>
          <p:nvPr/>
        </p:nvSpPr>
        <p:spPr>
          <a:xfrm>
            <a:off x="7161567" y="1820301"/>
            <a:ext cx="1819083" cy="1595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</a:rPr>
              <a:t>·  </a:t>
            </a:r>
            <a:r>
              <a:rPr lang="en-GB" sz="600" err="1">
                <a:solidFill>
                  <a:srgbClr val="206D7C"/>
                </a:solidFill>
              </a:rPr>
              <a:t>Überblick</a:t>
            </a:r>
            <a:r>
              <a:rPr lang="en-GB" sz="600">
                <a:solidFill>
                  <a:srgbClr val="206D7C"/>
                </a:solidFill>
              </a:rPr>
              <a:t> </a:t>
            </a:r>
            <a:r>
              <a:rPr lang="en-GB" sz="600" err="1">
                <a:solidFill>
                  <a:srgbClr val="206D7C"/>
                </a:solidFill>
              </a:rPr>
              <a:t>über</a:t>
            </a:r>
            <a:r>
              <a:rPr lang="en-GB" sz="600">
                <a:solidFill>
                  <a:srgbClr val="206D7C"/>
                </a:solidFill>
              </a:rPr>
              <a:t> </a:t>
            </a:r>
            <a:r>
              <a:rPr lang="en-GB" sz="600" err="1">
                <a:solidFill>
                  <a:srgbClr val="206D7C"/>
                </a:solidFill>
              </a:rPr>
              <a:t>Verleihkonditionen</a:t>
            </a:r>
            <a:r>
              <a:rPr lang="en-GB" sz="600">
                <a:solidFill>
                  <a:srgbClr val="206D7C"/>
                </a:solidFill>
              </a:rPr>
              <a:t> und -</a:t>
            </a:r>
            <a:r>
              <a:rPr lang="en-GB" sz="600" err="1">
                <a:solidFill>
                  <a:srgbClr val="206D7C"/>
                </a:solidFill>
              </a:rPr>
              <a:t>verlauf</a:t>
            </a:r>
            <a:endParaRPr lang="en-GB" sz="600" err="1">
              <a:solidFill>
                <a:srgbClr val="206D7C"/>
              </a:solidFill>
              <a:cs typeface="Calibri"/>
            </a:endParaRPr>
          </a:p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·  </a:t>
            </a:r>
            <a:r>
              <a:rPr lang="en-GB" sz="600" err="1">
                <a:solidFill>
                  <a:srgbClr val="206D7C"/>
                </a:solidFill>
                <a:ea typeface="+mn-lt"/>
                <a:cs typeface="+mn-lt"/>
              </a:rPr>
              <a:t>Strukturierung</a:t>
            </a: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 der </a:t>
            </a:r>
            <a:r>
              <a:rPr lang="en-GB" sz="600" err="1">
                <a:solidFill>
                  <a:srgbClr val="206D7C"/>
                </a:solidFill>
                <a:ea typeface="+mn-lt"/>
                <a:cs typeface="+mn-lt"/>
              </a:rPr>
              <a:t>Lagerhaltungsprozesse</a:t>
            </a:r>
            <a:endParaRPr lang="en-GB" err="1"/>
          </a:p>
          <a:p>
            <a:pPr>
              <a:lnSpc>
                <a:spcPct val="250000"/>
              </a:lnSpc>
            </a:pP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·  </a:t>
            </a:r>
            <a:r>
              <a:rPr lang="en-GB" sz="600" err="1">
                <a:solidFill>
                  <a:srgbClr val="206D7C"/>
                </a:solidFill>
                <a:ea typeface="+mn-lt"/>
                <a:cs typeface="+mn-lt"/>
              </a:rPr>
              <a:t>Planung</a:t>
            </a:r>
            <a:r>
              <a:rPr lang="en-GB" sz="600">
                <a:solidFill>
                  <a:srgbClr val="206D7C"/>
                </a:solidFill>
                <a:ea typeface="+mn-lt"/>
                <a:cs typeface="+mn-lt"/>
              </a:rPr>
              <a:t> von </a:t>
            </a:r>
            <a:r>
              <a:rPr lang="en-GB" sz="600" err="1">
                <a:solidFill>
                  <a:srgbClr val="206D7C"/>
                </a:solidFill>
                <a:ea typeface="+mn-lt"/>
                <a:cs typeface="+mn-lt"/>
              </a:rPr>
              <a:t>Investitionen</a:t>
            </a:r>
            <a:endParaRPr lang="en-GB" err="1"/>
          </a:p>
          <a:p>
            <a:pPr>
              <a:lnSpc>
                <a:spcPct val="250000"/>
              </a:lnSpc>
            </a:pPr>
            <a:endParaRPr lang="en-GB" sz="600">
              <a:solidFill>
                <a:srgbClr val="206D7C"/>
              </a:solidFill>
              <a:cs typeface="Calibri"/>
            </a:endParaRPr>
          </a:p>
          <a:p>
            <a:pPr>
              <a:lnSpc>
                <a:spcPct val="250000"/>
              </a:lnSpc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</p:txBody>
      </p:sp>
      <p:pic>
        <p:nvPicPr>
          <p:cNvPr id="2" name="Picture 4" descr="A person in a suit and tie&#10;&#10;Description generated with very high confidence">
            <a:extLst>
              <a:ext uri="{FF2B5EF4-FFF2-40B4-BE49-F238E27FC236}">
                <a16:creationId xmlns:a16="http://schemas.microsoft.com/office/drawing/2014/main" id="{D53E2E43-E145-43A0-9244-DD6CB2ECA82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718" y="67235"/>
            <a:ext cx="2169459" cy="216945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3228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C1A451850202499EC2F366CF4DCC26" ma:contentTypeVersion="11" ma:contentTypeDescription="Create a new document." ma:contentTypeScope="" ma:versionID="d63d04b75e5d8891bec7b339ff720cd8">
  <xsd:schema xmlns:xsd="http://www.w3.org/2001/XMLSchema" xmlns:xs="http://www.w3.org/2001/XMLSchema" xmlns:p="http://schemas.microsoft.com/office/2006/metadata/properties" xmlns:ns3="feefa1e4-4737-4ec3-a5e3-773bf6820b62" xmlns:ns4="31a85466-a74f-471a-ab64-2f102ef48063" targetNamespace="http://schemas.microsoft.com/office/2006/metadata/properties" ma:root="true" ma:fieldsID="01f88d3ee8c2b4db9c410131188445c2" ns3:_="" ns4:_="">
    <xsd:import namespace="feefa1e4-4737-4ec3-a5e3-773bf6820b62"/>
    <xsd:import namespace="31a85466-a74f-471a-ab64-2f102ef480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fa1e4-4737-4ec3-a5e3-773bf6820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a85466-a74f-471a-ab64-2f102ef480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7397EA-14E5-41CC-8714-8F4B64390B33}">
  <ds:schemaRefs>
    <ds:schemaRef ds:uri="31a85466-a74f-471a-ab64-2f102ef48063"/>
    <ds:schemaRef ds:uri="feefa1e4-4737-4ec3-a5e3-773bf6820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8F9BA8-9F57-4992-A4F8-EF9AE19C03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3E7A6D-7E49-4E6B-9628-8263889DA66A}">
  <ds:schemaRefs>
    <ds:schemaRef ds:uri="31a85466-a74f-471a-ab64-2f102ef48063"/>
    <ds:schemaRef ds:uri="feefa1e4-4737-4ec3-a5e3-773bf6820b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revision>1</cp:revision>
  <dcterms:created xsi:type="dcterms:W3CDTF">2017-06-29T07:13:46Z</dcterms:created>
  <dcterms:modified xsi:type="dcterms:W3CDTF">2019-10-24T09:20:30Z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0x010100D4C1A451850202499EC2F366CF4DCC26</vt:lpwstr>
  </property>
</Properties>
</file>