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71" r:id="rId6"/>
    <p:sldId id="27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34662-21A3-9E91-628A-03F4E8C63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Security By Design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DB26DF-255D-BBC6-2D56-A6F5A74722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Cynthia Winkler, Kai </a:t>
            </a:r>
            <a:r>
              <a:rPr lang="de-DE" dirty="0" err="1"/>
              <a:t>Pistol</a:t>
            </a:r>
            <a:r>
              <a:rPr lang="de-DE" dirty="0"/>
              <a:t>, Kevin Wagner, Luis Eckert</a:t>
            </a:r>
          </a:p>
        </p:txBody>
      </p:sp>
    </p:spTree>
    <p:extLst>
      <p:ext uri="{BB962C8B-B14F-4D97-AF65-F5344CB8AC3E}">
        <p14:creationId xmlns:p14="http://schemas.microsoft.com/office/powerpoint/2010/main" val="653779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12088A-9C6B-2370-886E-BF4620E5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85241"/>
            <a:ext cx="12192000" cy="809297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4800" cap="all" dirty="0">
                <a:latin typeface="+mj-lt"/>
                <a:ea typeface="+mj-ea"/>
                <a:cs typeface="+mj-cs"/>
              </a:rPr>
              <a:t>2. Implementierung, Plattform, Komponenten</a:t>
            </a:r>
          </a:p>
        </p:txBody>
      </p:sp>
    </p:spTree>
    <p:extLst>
      <p:ext uri="{BB962C8B-B14F-4D97-AF65-F5344CB8AC3E}">
        <p14:creationId xmlns:p14="http://schemas.microsoft.com/office/powerpoint/2010/main" val="98971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78307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cap="all" dirty="0">
                <a:latin typeface="+mj-lt"/>
                <a:ea typeface="+mj-ea"/>
                <a:cs typeface="+mj-cs"/>
              </a:rPr>
              <a:t>2. Implementierung, Plattform, Komponenten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12CA6B0-8E77-ABEF-338E-D3F8F0618D33}"/>
              </a:ext>
            </a:extLst>
          </p:cNvPr>
          <p:cNvSpPr/>
          <p:nvPr/>
        </p:nvSpPr>
        <p:spPr>
          <a:xfrm>
            <a:off x="3694384" y="1916386"/>
            <a:ext cx="4351282" cy="730761"/>
          </a:xfrm>
          <a:prstGeom prst="rect">
            <a:avLst/>
          </a:prstGeom>
          <a:noFill/>
          <a:ln w="50800"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Stromanbieter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B2BCA9E-2689-2DD6-D1DD-42E160C21953}"/>
              </a:ext>
            </a:extLst>
          </p:cNvPr>
          <p:cNvSpPr/>
          <p:nvPr/>
        </p:nvSpPr>
        <p:spPr>
          <a:xfrm>
            <a:off x="1027113" y="4128231"/>
            <a:ext cx="1593416" cy="127830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/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Frontend</a:t>
            </a:r>
          </a:p>
          <a:p>
            <a:pPr algn="ctr" fontAlgn="base"/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r>
              <a:rPr lang="de-DE" sz="1400" b="1" dirty="0" err="1">
                <a:solidFill>
                  <a:schemeClr val="tx1"/>
                </a:solidFill>
                <a:latin typeface="Arial" panose="020B0604020202020204" pitchFamily="34" charset="0"/>
              </a:rPr>
              <a:t>React.js</a:t>
            </a:r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Bootstrap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24DF13-D15C-9D74-76B0-533EDDA72D5D}"/>
              </a:ext>
            </a:extLst>
          </p:cNvPr>
          <p:cNvSpPr/>
          <p:nvPr/>
        </p:nvSpPr>
        <p:spPr>
          <a:xfrm>
            <a:off x="3016195" y="4128231"/>
            <a:ext cx="1593416" cy="12783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/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Backend</a:t>
            </a:r>
          </a:p>
          <a:p>
            <a:pPr algn="ctr" fontAlgn="base"/>
            <a:b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Django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F29A53A-534C-388E-E0CC-11775035FB34}"/>
              </a:ext>
            </a:extLst>
          </p:cNvPr>
          <p:cNvSpPr/>
          <p:nvPr/>
        </p:nvSpPr>
        <p:spPr>
          <a:xfrm>
            <a:off x="5051533" y="4128232"/>
            <a:ext cx="1593416" cy="127830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/>
            <a:r>
              <a:rPr lang="de-DE" sz="1400" b="1" dirty="0" err="1">
                <a:solidFill>
                  <a:schemeClr val="tx1"/>
                </a:solidFill>
                <a:latin typeface="Arial" panose="020B0604020202020204" pitchFamily="34" charset="0"/>
              </a:rPr>
              <a:t>Entwicklungs</a:t>
            </a: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–</a:t>
            </a:r>
            <a:b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de-DE" sz="1400" b="1" dirty="0" err="1">
                <a:solidFill>
                  <a:schemeClr val="tx1"/>
                </a:solidFill>
                <a:latin typeface="Arial" panose="020B0604020202020204" pitchFamily="34" charset="0"/>
              </a:rPr>
              <a:t>umgebung</a:t>
            </a:r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Docker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3E98A35-3415-6762-F2CD-504EDA8656A6}"/>
              </a:ext>
            </a:extLst>
          </p:cNvPr>
          <p:cNvSpPr/>
          <p:nvPr/>
        </p:nvSpPr>
        <p:spPr>
          <a:xfrm>
            <a:off x="7086871" y="4128231"/>
            <a:ext cx="1593416" cy="12783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/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Datenbank</a:t>
            </a:r>
          </a:p>
          <a:p>
            <a:pPr algn="ctr" fontAlgn="base"/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b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PostgreSQL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B34C116-A5B5-C876-9BA4-FCBE0FEB1DCD}"/>
              </a:ext>
            </a:extLst>
          </p:cNvPr>
          <p:cNvSpPr/>
          <p:nvPr/>
        </p:nvSpPr>
        <p:spPr>
          <a:xfrm>
            <a:off x="9122209" y="4128231"/>
            <a:ext cx="1593416" cy="12783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/>
            <a:r>
              <a:rPr lang="de-DE" sz="1400" b="1" dirty="0" err="1">
                <a:solidFill>
                  <a:schemeClr val="tx1"/>
                </a:solidFill>
                <a:latin typeface="Arial" panose="020B0604020202020204" pitchFamily="34" charset="0"/>
              </a:rPr>
              <a:t>RestAPI</a:t>
            </a:r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b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de-DE" sz="1400" b="1" dirty="0" err="1">
                <a:solidFill>
                  <a:schemeClr val="tx1"/>
                </a:solidFill>
                <a:latin typeface="Arial" panose="020B0604020202020204" pitchFamily="34" charset="0"/>
              </a:rPr>
              <a:t>Djngo</a:t>
            </a: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 Rest Framework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F4A9D88-B22F-00DB-3778-4C0E9596B729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823821" y="2647147"/>
            <a:ext cx="4046204" cy="1481084"/>
          </a:xfrm>
          <a:prstGeom prst="straightConnector1">
            <a:avLst/>
          </a:prstGeom>
          <a:ln w="19050">
            <a:solidFill>
              <a:schemeClr val="bg2">
                <a:alpha val="93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7D2EA7B-9B70-1E73-11AD-0B6EF9CCE63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3812903" y="2647147"/>
            <a:ext cx="2057122" cy="1481084"/>
          </a:xfrm>
          <a:prstGeom prst="straightConnector1">
            <a:avLst/>
          </a:prstGeom>
          <a:ln w="19050">
            <a:solidFill>
              <a:schemeClr val="bg2">
                <a:alpha val="93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34D1CD7-2D5C-53A5-36DF-F8D47A0F0248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5848241" y="2647147"/>
            <a:ext cx="21784" cy="1481085"/>
          </a:xfrm>
          <a:prstGeom prst="straightConnector1">
            <a:avLst/>
          </a:prstGeom>
          <a:ln w="19050">
            <a:solidFill>
              <a:schemeClr val="bg2">
                <a:alpha val="93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84080C6-19D0-E44B-34A4-EF41301F94AC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5870025" y="2647147"/>
            <a:ext cx="2013554" cy="1481084"/>
          </a:xfrm>
          <a:prstGeom prst="straightConnector1">
            <a:avLst/>
          </a:prstGeom>
          <a:ln w="19050">
            <a:solidFill>
              <a:schemeClr val="bg2">
                <a:alpha val="93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4E3291E-1BD6-D3D3-83FC-9B7AE06F6B36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5870025" y="2647147"/>
            <a:ext cx="4048892" cy="1481084"/>
          </a:xfrm>
          <a:prstGeom prst="straightConnector1">
            <a:avLst/>
          </a:prstGeom>
          <a:ln w="19050">
            <a:solidFill>
              <a:schemeClr val="bg2">
                <a:alpha val="93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51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ADC36AB-DD36-9825-8158-9FEEC98F9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85241"/>
            <a:ext cx="12192000" cy="80929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4800" cap="all" dirty="0">
                <a:latin typeface="+mj-lt"/>
                <a:ea typeface="+mj-ea"/>
                <a:cs typeface="+mj-cs"/>
              </a:rPr>
              <a:t>3. Risikoregister</a:t>
            </a:r>
          </a:p>
        </p:txBody>
      </p:sp>
    </p:spTree>
    <p:extLst>
      <p:ext uri="{BB962C8B-B14F-4D97-AF65-F5344CB8AC3E}">
        <p14:creationId xmlns:p14="http://schemas.microsoft.com/office/powerpoint/2010/main" val="133812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78307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de-DE" dirty="0"/>
              <a:t>3</a:t>
            </a:r>
            <a:r>
              <a:rPr lang="de-DE" sz="3600" cap="all" dirty="0">
                <a:latin typeface="+mj-lt"/>
                <a:ea typeface="+mj-ea"/>
                <a:cs typeface="+mj-cs"/>
              </a:rPr>
              <a:t>. Risikoregister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A1E2D831-534D-6231-C1D3-D8E3B7384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17" y="1420093"/>
            <a:ext cx="3184808" cy="499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0BDC0F5F-4FC4-D8C8-8F3A-E7164285E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575" y="2520950"/>
            <a:ext cx="75819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63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2904F-48D9-B677-73F7-6C589EAE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sz="3600" cap="all" dirty="0">
                <a:latin typeface="+mj-lt"/>
                <a:ea typeface="+mj-ea"/>
                <a:cs typeface="+mj-cs"/>
              </a:rPr>
              <a:t>. Risikoregister</a:t>
            </a:r>
            <a:endParaRPr lang="de-DE" dirty="0"/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4D199586-5BD8-E7AB-33A6-3D17D8EB4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458470"/>
              </p:ext>
            </p:extLst>
          </p:nvPr>
        </p:nvGraphicFramePr>
        <p:xfrm>
          <a:off x="155574" y="1682433"/>
          <a:ext cx="5940425" cy="3078480"/>
        </p:xfrm>
        <a:graphic>
          <a:graphicData uri="http://schemas.openxmlformats.org/drawingml/2006/table">
            <a:tbl>
              <a:tblPr/>
              <a:tblGrid>
                <a:gridCol w="542730">
                  <a:extLst>
                    <a:ext uri="{9D8B030D-6E8A-4147-A177-3AD203B41FA5}">
                      <a16:colId xmlns:a16="http://schemas.microsoft.com/office/drawing/2014/main" val="3116320699"/>
                    </a:ext>
                  </a:extLst>
                </a:gridCol>
                <a:gridCol w="1499908">
                  <a:extLst>
                    <a:ext uri="{9D8B030D-6E8A-4147-A177-3AD203B41FA5}">
                      <a16:colId xmlns:a16="http://schemas.microsoft.com/office/drawing/2014/main" val="3579527422"/>
                    </a:ext>
                  </a:extLst>
                </a:gridCol>
                <a:gridCol w="1263080">
                  <a:extLst>
                    <a:ext uri="{9D8B030D-6E8A-4147-A177-3AD203B41FA5}">
                      <a16:colId xmlns:a16="http://schemas.microsoft.com/office/drawing/2014/main" val="583224278"/>
                    </a:ext>
                  </a:extLst>
                </a:gridCol>
                <a:gridCol w="828897">
                  <a:extLst>
                    <a:ext uri="{9D8B030D-6E8A-4147-A177-3AD203B41FA5}">
                      <a16:colId xmlns:a16="http://schemas.microsoft.com/office/drawing/2014/main" val="2245689917"/>
                    </a:ext>
                  </a:extLst>
                </a:gridCol>
                <a:gridCol w="967046">
                  <a:extLst>
                    <a:ext uri="{9D8B030D-6E8A-4147-A177-3AD203B41FA5}">
                      <a16:colId xmlns:a16="http://schemas.microsoft.com/office/drawing/2014/main" val="4275748848"/>
                    </a:ext>
                  </a:extLst>
                </a:gridCol>
                <a:gridCol w="838764">
                  <a:extLst>
                    <a:ext uri="{9D8B030D-6E8A-4147-A177-3AD203B41FA5}">
                      <a16:colId xmlns:a16="http://schemas.microsoft.com/office/drawing/2014/main" val="1971240085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RisikoID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Bedrohung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Eintrittswahrscheinlichkeit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Auswirkungen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Risiko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Behandlung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02504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R1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A01 - Zugangsdaten Kunde – Bruteforce Angriffe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Hoch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Mittel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Hoch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Reduzieren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054098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Beschreibung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528713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Angreifer können mittels Brute Force oder Wörterbuchangriffen Passwörter der Kunden erraten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367900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Anforderungen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073568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Das System muss solche Angriffe erkennen und den Account nach mehrmaligen Versuchen sperren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658466"/>
                  </a:ext>
                </a:extLst>
              </a:tr>
              <a:tr h="161925"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Maßnahmen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Überprüfung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TestID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771410"/>
                  </a:ext>
                </a:extLst>
              </a:tr>
              <a:tr h="161925"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Etablierung von Log2Fail mit 5 Versuchen bevor ein neues Passwort vergeben werden muss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33187"/>
                  </a:ext>
                </a:extLst>
              </a:tr>
            </a:tbl>
          </a:graphicData>
        </a:graphic>
      </p:graphicFrame>
      <p:sp>
        <p:nvSpPr>
          <p:cNvPr id="14" name="Rectangle 4">
            <a:extLst>
              <a:ext uri="{FF2B5EF4-FFF2-40B4-BE49-F238E27FC236}">
                <a16:creationId xmlns:a16="http://schemas.microsoft.com/office/drawing/2014/main" id="{7B406092-45AC-18CD-3AC2-5D21BEE53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" y="16825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C65DF687-C2F2-6963-067C-8B75073D2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634597"/>
              </p:ext>
            </p:extLst>
          </p:nvPr>
        </p:nvGraphicFramePr>
        <p:xfrm>
          <a:off x="6251575" y="3428841"/>
          <a:ext cx="5734050" cy="3078480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15017851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7697873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8090073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60482736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537169259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46056866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RisikoID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Bedrohung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Eintrittswahrscheinlichkeit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Auswirkungen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Risiko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Behandlung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40135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R2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A01 - Zugangsdaten Kunde – SQL Injections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Sehr Hoch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Hoch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Sehr Hoch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Vermeiden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843616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Beschreibung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040731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Angreifern können unter Verwendung von SQL-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Injections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den Login umgehen und sich Zugriff auf den Kundenaccount verschaffen.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135166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Anforderungen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878019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Das System muss einen solchen Angriff unterbinden und darf keine Injections zulassen.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348988"/>
                  </a:ext>
                </a:extLst>
              </a:tr>
              <a:tr h="161925"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Maßnahmen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Überprüfung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TestID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509146"/>
                  </a:ext>
                </a:extLst>
              </a:tr>
              <a:tr h="314325"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Eingaben auf Clientseite werden prinzipiell als String übergeben, ohne die Möglichkeit, eine Injection durchzuführen.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061858"/>
                  </a:ext>
                </a:extLst>
              </a:tr>
            </a:tbl>
          </a:graphicData>
        </a:graphic>
      </p:graphicFrame>
      <p:sp>
        <p:nvSpPr>
          <p:cNvPr id="16" name="Rectangle 5">
            <a:extLst>
              <a:ext uri="{FF2B5EF4-FFF2-40B4-BE49-F238E27FC236}">
                <a16:creationId xmlns:a16="http://schemas.microsoft.com/office/drawing/2014/main" id="{86C3FF13-B2ED-83E2-B97C-ADFEBB5B6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4291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4B4C201-332A-E9E6-F78D-63D640B84BBD}"/>
              </a:ext>
            </a:extLst>
          </p:cNvPr>
          <p:cNvSpPr txBox="1"/>
          <p:nvPr/>
        </p:nvSpPr>
        <p:spPr>
          <a:xfrm>
            <a:off x="1801018" y="5532440"/>
            <a:ext cx="4293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(exemplarisch)</a:t>
            </a:r>
          </a:p>
        </p:txBody>
      </p:sp>
    </p:spTree>
    <p:extLst>
      <p:ext uri="{BB962C8B-B14F-4D97-AF65-F5344CB8AC3E}">
        <p14:creationId xmlns:p14="http://schemas.microsoft.com/office/powerpoint/2010/main" val="412470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12088A-9C6B-2370-886E-BF4620E5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85241"/>
            <a:ext cx="12192000" cy="809297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4800" cap="all" dirty="0">
                <a:latin typeface="+mj-lt"/>
                <a:ea typeface="+mj-ea"/>
                <a:cs typeface="+mj-cs"/>
              </a:rPr>
              <a:t>1. Geschäftsumfeld</a:t>
            </a:r>
          </a:p>
        </p:txBody>
      </p:sp>
    </p:spTree>
    <p:extLst>
      <p:ext uri="{BB962C8B-B14F-4D97-AF65-F5344CB8AC3E}">
        <p14:creationId xmlns:p14="http://schemas.microsoft.com/office/powerpoint/2010/main" val="274458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78307"/>
          </a:xfrm>
        </p:spPr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Schutzziele</a:t>
            </a: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AC02F0-0925-5AD2-B188-A3E4F2E0B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901960"/>
              </p:ext>
            </p:extLst>
          </p:nvPr>
        </p:nvGraphicFramePr>
        <p:xfrm>
          <a:off x="1141413" y="2249488"/>
          <a:ext cx="9905997" cy="327843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1999">
                  <a:extLst>
                    <a:ext uri="{9D8B030D-6E8A-4147-A177-3AD203B41FA5}">
                      <a16:colId xmlns:a16="http://schemas.microsoft.com/office/drawing/2014/main" val="1632033787"/>
                    </a:ext>
                  </a:extLst>
                </a:gridCol>
                <a:gridCol w="3301999">
                  <a:extLst>
                    <a:ext uri="{9D8B030D-6E8A-4147-A177-3AD203B41FA5}">
                      <a16:colId xmlns:a16="http://schemas.microsoft.com/office/drawing/2014/main" val="1704208090"/>
                    </a:ext>
                  </a:extLst>
                </a:gridCol>
                <a:gridCol w="3301999">
                  <a:extLst>
                    <a:ext uri="{9D8B030D-6E8A-4147-A177-3AD203B41FA5}">
                      <a16:colId xmlns:a16="http://schemas.microsoft.com/office/drawing/2014/main" val="3637344444"/>
                    </a:ext>
                  </a:extLst>
                </a:gridCol>
              </a:tblGrid>
              <a:tr h="4691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Zu schützende Objekte</a:t>
                      </a:r>
                      <a:endParaRPr lang="de-D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Schutzziele</a:t>
                      </a:r>
                      <a:endParaRPr lang="de-D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Sicherheitsanforderungen</a:t>
                      </a:r>
                      <a:endParaRPr lang="de-D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05324"/>
                  </a:ext>
                </a:extLst>
              </a:tr>
              <a:tr h="5848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Persönliche Kundendaten</a:t>
                      </a:r>
                      <a:endParaRPr lang="de-DE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Vertraulichkeit, Verfügbarkeit, Integrität,</a:t>
                      </a:r>
                      <a:endParaRPr lang="de-D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Authentizität, Identität</a:t>
                      </a:r>
                      <a:endParaRPr lang="de-D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Zugriffskontrolle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Die Daten können nur vom Kunden und autorisiertem Personal bearbeitet werden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Verschlüsselung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Datenverschlüsselung während der Übertragung &amp; Ruhezustand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Datensicherung &amp; Wiederherstellung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regelmäßige Sicherung zur Vorbeugung von Datenverlusten, Notfallwiederherstellungspläne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Überwachung, Protokollierung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Überwachungssysteme, Protokollierung zur Erkennung nicht autorisierter Aktivitäten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DPIA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Datenschutz-Folgeabschätzung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Transparenz, Informationspflichten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Betroffene müssen über Erhebung, Verarbeitung der Daten informiert werden, mit Angabe des Verwendungszweckes (EnWG)</a:t>
                      </a: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607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22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78307"/>
          </a:xfrm>
        </p:spPr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Schutzziele</a:t>
            </a:r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2E342E14-592D-2CE4-CD53-58464A287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208995"/>
              </p:ext>
            </p:extLst>
          </p:nvPr>
        </p:nvGraphicFramePr>
        <p:xfrm>
          <a:off x="1141414" y="1739171"/>
          <a:ext cx="9905997" cy="474655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1999">
                  <a:extLst>
                    <a:ext uri="{9D8B030D-6E8A-4147-A177-3AD203B41FA5}">
                      <a16:colId xmlns:a16="http://schemas.microsoft.com/office/drawing/2014/main" val="2319416199"/>
                    </a:ext>
                  </a:extLst>
                </a:gridCol>
                <a:gridCol w="3301999">
                  <a:extLst>
                    <a:ext uri="{9D8B030D-6E8A-4147-A177-3AD203B41FA5}">
                      <a16:colId xmlns:a16="http://schemas.microsoft.com/office/drawing/2014/main" val="3992258479"/>
                    </a:ext>
                  </a:extLst>
                </a:gridCol>
                <a:gridCol w="3301999">
                  <a:extLst>
                    <a:ext uri="{9D8B030D-6E8A-4147-A177-3AD203B41FA5}">
                      <a16:colId xmlns:a16="http://schemas.microsoft.com/office/drawing/2014/main" val="1367547950"/>
                    </a:ext>
                  </a:extLst>
                </a:gridCol>
              </a:tblGrid>
              <a:tr h="4691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Zu schützende Objekte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Schutzziele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Sicherheitsanforderungen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18175"/>
                  </a:ext>
                </a:extLst>
              </a:tr>
              <a:tr h="5848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Bankdaten</a:t>
                      </a:r>
                      <a:endParaRPr lang="de-DE" b="1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Vertraulichkeit, Verfügbarkeit, Integrität,</a:t>
                      </a:r>
                      <a:endParaRPr lang="de-DE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Authentizität, Identität</a:t>
                      </a:r>
                      <a:endParaRPr lang="de-DE" sz="1100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Zugriffskontrolle: 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Die Daten können nur vom Kunden und autorisiertem Personal bearbeitet werden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Verschlüsselung: 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Datenverschlüsselung während der Übertragung &amp; Ruhezustand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Datensicherung &amp; Wiederherstellung: 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regelmäßige Sicherung zur Vorbeugung von Datenverlusten, Notfallwiederherstellungspläne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Überwachung, Protokollierung: 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Überwachungssysteme, Protokollierung zur Erkennung nicht autorisierter Aktivitäten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DPIA - Datenschutz-Folgeabschätzung</a:t>
                      </a: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672430"/>
                  </a:ext>
                </a:extLst>
              </a:tr>
              <a:tr h="5848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Vertragsdaten</a:t>
                      </a:r>
                      <a:endParaRPr lang="de-DE" b="1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Vertraulichkeit, Verfügbarkeit, Integrität,</a:t>
                      </a:r>
                      <a:endParaRPr lang="de-DE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Authentizität, Verbindlichkeit,</a:t>
                      </a:r>
                      <a:endParaRPr lang="de-DE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Identität 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Zugriffskontrolle: 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Die Daten können nur von autorisiertem Personal bearbeitet und vom Kunden eingesehen werden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Verschlüsselung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Datenverschlüsselung während der Übertragung &amp; Ruhezustand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Datensicherung &amp; Wiederherstellung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regelmäßige Sicherung zur Vorbeugung von Datenverlusten, Notfallwiederherstellungspläne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Überwachung, Protokollierung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Überwachungssysteme, Protokollierung zur Erkennung nicht autorisierter Aktivitäten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DPIA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Datenschutz-Folgeabschätzung</a:t>
                      </a: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06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71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78307"/>
          </a:xfrm>
        </p:spPr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Schutzziele</a:t>
            </a:r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2E342E14-592D-2CE4-CD53-58464A287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067780"/>
              </p:ext>
            </p:extLst>
          </p:nvPr>
        </p:nvGraphicFramePr>
        <p:xfrm>
          <a:off x="1141414" y="1476412"/>
          <a:ext cx="9905997" cy="53434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1999">
                  <a:extLst>
                    <a:ext uri="{9D8B030D-6E8A-4147-A177-3AD203B41FA5}">
                      <a16:colId xmlns:a16="http://schemas.microsoft.com/office/drawing/2014/main" val="2319416199"/>
                    </a:ext>
                  </a:extLst>
                </a:gridCol>
                <a:gridCol w="3301999">
                  <a:extLst>
                    <a:ext uri="{9D8B030D-6E8A-4147-A177-3AD203B41FA5}">
                      <a16:colId xmlns:a16="http://schemas.microsoft.com/office/drawing/2014/main" val="3992258479"/>
                    </a:ext>
                  </a:extLst>
                </a:gridCol>
                <a:gridCol w="3301999">
                  <a:extLst>
                    <a:ext uri="{9D8B030D-6E8A-4147-A177-3AD203B41FA5}">
                      <a16:colId xmlns:a16="http://schemas.microsoft.com/office/drawing/2014/main" val="1367547950"/>
                    </a:ext>
                  </a:extLst>
                </a:gridCol>
              </a:tblGrid>
              <a:tr h="4691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Zu schützende Objekte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Schutzziele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Sicherheitsanforderungen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18175"/>
                  </a:ext>
                </a:extLst>
              </a:tr>
              <a:tr h="5848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Messdaten</a:t>
                      </a:r>
                      <a:endParaRPr lang="de-DE" b="1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Vertraulichkeit, Verfügbarkeit, Integrität,</a:t>
                      </a:r>
                      <a:endParaRPr lang="de-DE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Identität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Datenschutz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Schutz der Messdaten vor unbefugtem Zugriff, Diebstahl; Zugriffskontrollen (Daten können nur von autorisiertem Personal &amp; Kunden eingesehen werden)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Datensparsamkeit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Erfassung, Speicherung nur von notwendigen Messdaten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Transparenz, Informationspflichten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Betroffene müssen über Erhebung, Verarbeitung der Daten informiert werden, mit Angabe des Verwendungszweckes (EnWG)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Rechte der Betroffenen </a:t>
                      </a:r>
                      <a:r>
                        <a:rPr lang="de-DE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(DSGVO): </a:t>
                      </a:r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Recht auf Auskunft, Recht auf Berichtigung und Löschung, Recht auf Verarbeitungseinschränkung der Daten, Recht auf Widerspruch der Datenverarbeitung und Recht auf Datenübertragbarkeit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DPIA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Datenschutz-Folgeabschätzung</a:t>
                      </a: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612028"/>
                  </a:ext>
                </a:extLst>
              </a:tr>
              <a:tr h="5848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Systemschnittstellen</a:t>
                      </a:r>
                      <a:endParaRPr lang="de-DE" b="1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Vertraulichkeit, Verfügbarkeit, Integrität,</a:t>
                      </a:r>
                      <a:endParaRPr lang="de-DE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Widerstandsfähigkeit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Schnittstellen dürfen nur von Authentifizierten Parteien verwendet werden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059505"/>
                  </a:ext>
                </a:extLst>
              </a:tr>
              <a:tr h="4691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Produktivsystem</a:t>
                      </a:r>
                      <a:endParaRPr lang="de-DE" b="1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Vertraulichkeit, Verfügbarkeit, Integrität,</a:t>
                      </a:r>
                      <a:endParaRPr lang="de-DE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Verbindlichkeit, Widerstandsfähigkeit,</a:t>
                      </a:r>
                      <a:endParaRPr lang="de-DE" dirty="0">
                        <a:effectLst/>
                      </a:endParaRPr>
                    </a:p>
                    <a:p>
                      <a:pPr fontAlgn="t"/>
                      <a:br>
                        <a:rPr lang="de-DE" dirty="0">
                          <a:effectLst/>
                        </a:rPr>
                      </a:b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Zugriffskontrolle/Rollenverteilung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Validierung/Bereinigung User Eingaben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Schutz vor DDOS-Angriffen</a:t>
                      </a: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506784"/>
                  </a:ext>
                </a:extLst>
              </a:tr>
              <a:tr h="4691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Testsystem</a:t>
                      </a:r>
                      <a:endParaRPr lang="de-DE" b="1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Vertraulichkeit,Anonymität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Zugriffskontrollen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 darf nur mit verfremdeten Daten arbeiten</a:t>
                      </a: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43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17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7A161-9F26-8665-1BCA-FC75F198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Regularien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864E119-EECF-56F2-31E5-9E9E066CE83B}"/>
              </a:ext>
            </a:extLst>
          </p:cNvPr>
          <p:cNvSpPr/>
          <p:nvPr/>
        </p:nvSpPr>
        <p:spPr>
          <a:xfrm>
            <a:off x="820845" y="1975945"/>
            <a:ext cx="2200877" cy="8198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DSGVO/ BDSG: </a:t>
            </a:r>
            <a:r>
              <a:rPr lang="de-DE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Datenschutz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E0142CF-E741-5910-54E6-E8A896316D5B}"/>
              </a:ext>
            </a:extLst>
          </p:cNvPr>
          <p:cNvSpPr/>
          <p:nvPr/>
        </p:nvSpPr>
        <p:spPr>
          <a:xfrm>
            <a:off x="1109881" y="2884816"/>
            <a:ext cx="2200877" cy="8198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de-DE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PCIDSS: </a:t>
            </a:r>
            <a:br>
              <a:rPr lang="de-DE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de-DE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Umgang Bankdaten</a:t>
            </a:r>
            <a:endParaRPr lang="de-DE" sz="1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D9290F9-DA7A-7DB9-511A-1D96D2F15113}"/>
              </a:ext>
            </a:extLst>
          </p:cNvPr>
          <p:cNvSpPr/>
          <p:nvPr/>
        </p:nvSpPr>
        <p:spPr>
          <a:xfrm>
            <a:off x="965363" y="3793687"/>
            <a:ext cx="2200877" cy="8198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de-DE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NIS2:</a:t>
            </a:r>
            <a:br>
              <a:rPr lang="de-DE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de-DE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Cybersicherheit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305FC94-F380-7F2C-8E96-E0F0C1E49623}"/>
              </a:ext>
            </a:extLst>
          </p:cNvPr>
          <p:cNvSpPr/>
          <p:nvPr/>
        </p:nvSpPr>
        <p:spPr>
          <a:xfrm>
            <a:off x="676327" y="4702558"/>
            <a:ext cx="3399057" cy="8198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de-DE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ISO 27001: </a:t>
            </a:r>
            <a:br>
              <a:rPr lang="de-DE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de-DE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Entwicklung, Umsetzung, Instandhaltung eines ISMS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EEECEB5-2E58-49D5-EE9C-B24DAC2701A1}"/>
              </a:ext>
            </a:extLst>
          </p:cNvPr>
          <p:cNvSpPr/>
          <p:nvPr/>
        </p:nvSpPr>
        <p:spPr>
          <a:xfrm>
            <a:off x="1729989" y="5631628"/>
            <a:ext cx="3399057" cy="8198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de-DE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ISO/IEC 27034-1: Informationstechnik </a:t>
            </a:r>
            <a:r>
              <a:rPr lang="de-DE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IT Sicherheitsverfahren - Sicherheit von Anwendungen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C4CB84-FC7A-EBB6-FF59-CED55B290B0E}"/>
              </a:ext>
            </a:extLst>
          </p:cNvPr>
          <p:cNvSpPr/>
          <p:nvPr/>
        </p:nvSpPr>
        <p:spPr>
          <a:xfrm>
            <a:off x="3493481" y="3773486"/>
            <a:ext cx="3399057" cy="8198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de-DE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EU </a:t>
            </a:r>
            <a:r>
              <a:rPr lang="de-DE" sz="1400" b="1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</a:t>
            </a:r>
            <a:r>
              <a:rPr lang="de-DE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400" b="1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Resilience</a:t>
            </a:r>
            <a:r>
              <a:rPr lang="de-DE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Act: </a:t>
            </a:r>
            <a:r>
              <a:rPr lang="de-DE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Anforderungen an </a:t>
            </a:r>
            <a:r>
              <a:rPr lang="de-DE" sz="1400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</a:t>
            </a:r>
            <a:r>
              <a:rPr lang="de-DE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für Produkte mit digitalen Elementen</a:t>
            </a:r>
            <a:endParaRPr lang="de-DE" sz="11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1EB3AEC-447D-9169-FF12-2A9A086C0F0E}"/>
              </a:ext>
            </a:extLst>
          </p:cNvPr>
          <p:cNvSpPr/>
          <p:nvPr/>
        </p:nvSpPr>
        <p:spPr>
          <a:xfrm>
            <a:off x="3837313" y="1975945"/>
            <a:ext cx="3399057" cy="172867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de-DE" sz="12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NIST: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de-DE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NIST </a:t>
            </a:r>
            <a:r>
              <a:rPr lang="de-DE" sz="1200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</a:t>
            </a:r>
            <a:r>
              <a:rPr lang="de-DE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Framework: bietet Praktiken zur Verbesserung Cybersicherheit an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de-DE" sz="12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de-DE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NIST SP 800-82: Leitlinien zur Sicherung von Industriesteuerungssystemen (ICS)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7538121-B196-D276-9C7C-AC743D6B5A00}"/>
              </a:ext>
            </a:extLst>
          </p:cNvPr>
          <p:cNvSpPr/>
          <p:nvPr/>
        </p:nvSpPr>
        <p:spPr>
          <a:xfrm>
            <a:off x="4364144" y="4702557"/>
            <a:ext cx="3399057" cy="8198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ISO 15408: </a:t>
            </a:r>
            <a:r>
              <a:rPr lang="de-DE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steht für die Durchführung von Evaluierungen und Zertifizierungen von IT-Produkten zur Verfügung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DCC2F9B-4B1B-7B86-9A80-AD7240D677D8}"/>
              </a:ext>
            </a:extLst>
          </p:cNvPr>
          <p:cNvSpPr/>
          <p:nvPr/>
        </p:nvSpPr>
        <p:spPr>
          <a:xfrm>
            <a:off x="5944637" y="5631628"/>
            <a:ext cx="3399057" cy="8198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BSI - TR-03109-1: </a:t>
            </a:r>
            <a:r>
              <a:rPr lang="de-DE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Regulierungen für Smartmeter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A855C6A-EC23-996F-AD11-A285F826867E}"/>
              </a:ext>
            </a:extLst>
          </p:cNvPr>
          <p:cNvSpPr/>
          <p:nvPr/>
        </p:nvSpPr>
        <p:spPr>
          <a:xfrm>
            <a:off x="7481775" y="1975945"/>
            <a:ext cx="3399057" cy="172867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de-DE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IT-Sicherheitsgesetz 2.0: </a:t>
            </a:r>
            <a:r>
              <a:rPr lang="de-DE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Sicherheitsmindestanforderungen, Meldepflicht von Sicherheitsvorfällen, Notwendigkeit zur Einrichtung von Security Information und Event 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Management Systemen (SIEM-Systemen) zur Angriffserkennung </a:t>
            </a:r>
            <a:r>
              <a:rPr lang="de-DE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 Angriffsbewältigung</a:t>
            </a:r>
            <a:endParaRPr lang="de-DE" sz="105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DD37606-E0D2-0019-2E01-086B8589C3B2}"/>
              </a:ext>
            </a:extLst>
          </p:cNvPr>
          <p:cNvSpPr/>
          <p:nvPr/>
        </p:nvSpPr>
        <p:spPr>
          <a:xfrm>
            <a:off x="8051961" y="3813270"/>
            <a:ext cx="3399057" cy="172867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de-DE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Energiemarkt auf Grundlage des Energiewirtschaftsgesetzes (EnWG): </a:t>
            </a:r>
            <a:r>
              <a:rPr lang="de-DE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Regelung des Energiemarktes, nur wichtig Umgang mit erhobenen Daten(Infos); Überschneidung DSGVO</a:t>
            </a:r>
            <a:endParaRPr lang="de-DE" sz="11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4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209760" cy="1278307"/>
          </a:xfrm>
        </p:spPr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Architekturbeschreibung</a:t>
            </a:r>
            <a:endParaRPr lang="de-DE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592E589-2018-56E5-44BB-193A2FDC8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813" y="1407373"/>
            <a:ext cx="6382373" cy="48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56F927C-4D88-3746-F7AB-330D3DC8F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9" y="1657164"/>
            <a:ext cx="2760634" cy="433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416519AA-C532-D9A9-EB7E-D915DA332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186" y="1657164"/>
            <a:ext cx="2825019" cy="383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84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209760" cy="1278307"/>
          </a:xfrm>
        </p:spPr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Architekturbeschreibung</a:t>
            </a:r>
            <a:endParaRPr lang="de-DE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ACAF7B1E-87CE-8E25-5C3D-B5EB2AD3F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520" y="1375548"/>
            <a:ext cx="7531100" cy="410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DC729EF-D42B-5863-0F51-7A803D394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9" y="1657165"/>
            <a:ext cx="2105278" cy="33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670469D2-8B13-96FD-B83F-8C27A8451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620" y="1657165"/>
            <a:ext cx="2154378" cy="292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111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209760" cy="1278307"/>
          </a:xfrm>
        </p:spPr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Architekturbeschreibung</a:t>
            </a:r>
            <a:endParaRPr lang="de-DE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DC729EF-D42B-5863-0F51-7A803D394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9" y="1657165"/>
            <a:ext cx="2105278" cy="33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670469D2-8B13-96FD-B83F-8C27A8451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620" y="1657165"/>
            <a:ext cx="2154378" cy="292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2578ECEE-EC91-BBC4-0B58-35D58ACE3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57" y="1657165"/>
            <a:ext cx="7514565" cy="392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373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746</Words>
  <Application>Microsoft Macintosh PowerPoint</Application>
  <PresentationFormat>Breitbild</PresentationFormat>
  <Paragraphs>153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Arial</vt:lpstr>
      <vt:lpstr>Tw Cen MT</vt:lpstr>
      <vt:lpstr>Schaltkreis</vt:lpstr>
      <vt:lpstr>Security By Design</vt:lpstr>
      <vt:lpstr>PowerPoint-Präsentation</vt:lpstr>
      <vt:lpstr>1. Geschäftsumfeld - Schutzziele</vt:lpstr>
      <vt:lpstr>1. Geschäftsumfeld - Schutzziele</vt:lpstr>
      <vt:lpstr>1. Geschäftsumfeld - Schutzziele</vt:lpstr>
      <vt:lpstr>1. Geschäftsumfeld - Regularien</vt:lpstr>
      <vt:lpstr>1. Geschäftsumfeld - Architekturbeschreibung</vt:lpstr>
      <vt:lpstr>1. Geschäftsumfeld - Architekturbeschreibung</vt:lpstr>
      <vt:lpstr>1. Geschäftsumfeld - Architekturbeschreibung</vt:lpstr>
      <vt:lpstr>PowerPoint-Präsentation</vt:lpstr>
      <vt:lpstr>2. Implementierung, Plattform, Komponenten</vt:lpstr>
      <vt:lpstr>PowerPoint-Präsentation</vt:lpstr>
      <vt:lpstr>3. Risikoregister</vt:lpstr>
      <vt:lpstr>3. Risikoregister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By Design</dc:title>
  <dc:creator>Kai Pistol</dc:creator>
  <cp:lastModifiedBy>Kai Pistol</cp:lastModifiedBy>
  <cp:revision>5</cp:revision>
  <dcterms:created xsi:type="dcterms:W3CDTF">2023-10-24T11:36:42Z</dcterms:created>
  <dcterms:modified xsi:type="dcterms:W3CDTF">2023-10-25T18:41:19Z</dcterms:modified>
</cp:coreProperties>
</file>