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68" d="100"/>
          <a:sy n="68" d="100"/>
        </p:scale>
        <p:origin x="108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4662-21A3-9E91-628A-03F4E8C63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Security By 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B26DF-255D-BBC6-2D56-A6F5A7472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Cynthia Winkler, Kai </a:t>
            </a:r>
            <a:r>
              <a:rPr lang="de-DE" dirty="0" err="1"/>
              <a:t>Pistol</a:t>
            </a:r>
            <a:r>
              <a:rPr lang="de-DE" dirty="0"/>
              <a:t>, Kevin Wagner, Luis Eckert</a:t>
            </a:r>
          </a:p>
        </p:txBody>
      </p:sp>
    </p:spTree>
    <p:extLst>
      <p:ext uri="{BB962C8B-B14F-4D97-AF65-F5344CB8AC3E}">
        <p14:creationId xmlns:p14="http://schemas.microsoft.com/office/powerpoint/2010/main" val="65377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</p:spTree>
    <p:extLst>
      <p:ext uri="{BB962C8B-B14F-4D97-AF65-F5344CB8AC3E}">
        <p14:creationId xmlns:p14="http://schemas.microsoft.com/office/powerpoint/2010/main" val="98971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2CA6B0-8E77-ABEF-338E-D3F8F0618D33}"/>
              </a:ext>
            </a:extLst>
          </p:cNvPr>
          <p:cNvSpPr/>
          <p:nvPr/>
        </p:nvSpPr>
        <p:spPr>
          <a:xfrm>
            <a:off x="3694384" y="1916386"/>
            <a:ext cx="4351282" cy="730761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Stromanbieter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2BCA9E-2689-2DD6-D1DD-42E160C21953}"/>
              </a:ext>
            </a:extLst>
          </p:cNvPr>
          <p:cNvSpPr/>
          <p:nvPr/>
        </p:nvSpPr>
        <p:spPr>
          <a:xfrm>
            <a:off x="1027113" y="4128231"/>
            <a:ext cx="1593416" cy="12783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Frontend</a:t>
            </a: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React.js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Bootstrap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24DF13-D15C-9D74-76B0-533EDDA72D5D}"/>
              </a:ext>
            </a:extLst>
          </p:cNvPr>
          <p:cNvSpPr/>
          <p:nvPr/>
        </p:nvSpPr>
        <p:spPr>
          <a:xfrm>
            <a:off x="3016195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Backend</a:t>
            </a: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Django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29A53A-534C-388E-E0CC-11775035FB34}"/>
              </a:ext>
            </a:extLst>
          </p:cNvPr>
          <p:cNvSpPr/>
          <p:nvPr/>
        </p:nvSpPr>
        <p:spPr>
          <a:xfrm>
            <a:off x="5051533" y="4128232"/>
            <a:ext cx="1593416" cy="127830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Entwicklungs</a:t>
            </a: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umgebung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E98A35-3415-6762-F2CD-504EDA8656A6}"/>
              </a:ext>
            </a:extLst>
          </p:cNvPr>
          <p:cNvSpPr/>
          <p:nvPr/>
        </p:nvSpPr>
        <p:spPr>
          <a:xfrm>
            <a:off x="7086871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Datenbank</a:t>
            </a: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PostgreSQL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34C116-A5B5-C876-9BA4-FCBE0FEB1DCD}"/>
              </a:ext>
            </a:extLst>
          </p:cNvPr>
          <p:cNvSpPr/>
          <p:nvPr/>
        </p:nvSpPr>
        <p:spPr>
          <a:xfrm>
            <a:off x="9122209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RestAPI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Djngo</a:t>
            </a: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 Rest Framework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F4A9D88-B22F-00DB-3778-4C0E9596B72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823821" y="2647147"/>
            <a:ext cx="404620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7D2EA7B-9B70-1E73-11AD-0B6EF9CCE63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812903" y="2647147"/>
            <a:ext cx="205712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4D1CD7-2D5C-53A5-36DF-F8D47A0F02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848241" y="2647147"/>
            <a:ext cx="21784" cy="1481085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4080C6-19D0-E44B-34A4-EF41301F94A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870025" y="2647147"/>
            <a:ext cx="201355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E3291E-1BD6-D3D3-83FC-9B7AE06F6B3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870025" y="2647147"/>
            <a:ext cx="404889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DC36AB-DD36-9825-8158-9FEEC98F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3. Risikoregister</a:t>
            </a:r>
          </a:p>
        </p:txBody>
      </p:sp>
    </p:spTree>
    <p:extLst>
      <p:ext uri="{BB962C8B-B14F-4D97-AF65-F5344CB8AC3E}">
        <p14:creationId xmlns:p14="http://schemas.microsoft.com/office/powerpoint/2010/main" val="133812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1E2D831-534D-6231-C1D3-D8E3B738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7" y="1420093"/>
            <a:ext cx="3184808" cy="4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BDC0F5F-4FC4-D8C8-8F3A-E7164285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520950"/>
            <a:ext cx="7581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6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2904F-48D9-B677-73F7-6C589EAE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  <a:endParaRPr lang="de-DE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D199586-5BD8-E7AB-33A6-3D17D8EB4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58470"/>
              </p:ext>
            </p:extLst>
          </p:nvPr>
        </p:nvGraphicFramePr>
        <p:xfrm>
          <a:off x="155574" y="1682433"/>
          <a:ext cx="5940425" cy="3078480"/>
        </p:xfrm>
        <a:graphic>
          <a:graphicData uri="http://schemas.openxmlformats.org/drawingml/2006/table">
            <a:tbl>
              <a:tblPr/>
              <a:tblGrid>
                <a:gridCol w="542730">
                  <a:extLst>
                    <a:ext uri="{9D8B030D-6E8A-4147-A177-3AD203B41FA5}">
                      <a16:colId xmlns:a16="http://schemas.microsoft.com/office/drawing/2014/main" val="3116320699"/>
                    </a:ext>
                  </a:extLst>
                </a:gridCol>
                <a:gridCol w="1499908">
                  <a:extLst>
                    <a:ext uri="{9D8B030D-6E8A-4147-A177-3AD203B41FA5}">
                      <a16:colId xmlns:a16="http://schemas.microsoft.com/office/drawing/2014/main" val="3579527422"/>
                    </a:ext>
                  </a:extLst>
                </a:gridCol>
                <a:gridCol w="1263080">
                  <a:extLst>
                    <a:ext uri="{9D8B030D-6E8A-4147-A177-3AD203B41FA5}">
                      <a16:colId xmlns:a16="http://schemas.microsoft.com/office/drawing/2014/main" val="583224278"/>
                    </a:ext>
                  </a:extLst>
                </a:gridCol>
                <a:gridCol w="828897">
                  <a:extLst>
                    <a:ext uri="{9D8B030D-6E8A-4147-A177-3AD203B41FA5}">
                      <a16:colId xmlns:a16="http://schemas.microsoft.com/office/drawing/2014/main" val="2245689917"/>
                    </a:ext>
                  </a:extLst>
                </a:gridCol>
                <a:gridCol w="967046">
                  <a:extLst>
                    <a:ext uri="{9D8B030D-6E8A-4147-A177-3AD203B41FA5}">
                      <a16:colId xmlns:a16="http://schemas.microsoft.com/office/drawing/2014/main" val="4275748848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19712400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2504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Bruteforce Angriffe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Mittel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Reduzieren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5409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8713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 können mittels Brute Force oder Wörterbuchangriffen Passwörter der Kunden erraten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67900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7356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solche Angriffe erkennen und den Account nach mehrmaligen Versuchen sperren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58466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71410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Etablierung von Log2Fail mit 5 Versuchen bevor ein neues Passwort vergeben werden muss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33187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7B406092-45AC-18CD-3AC2-5D21BEE5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682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C65DF687-C2F2-6963-067C-8B75073D2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34597"/>
              </p:ext>
            </p:extLst>
          </p:nvPr>
        </p:nvGraphicFramePr>
        <p:xfrm>
          <a:off x="6251575" y="3428841"/>
          <a:ext cx="5734050" cy="307848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15017851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69787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09007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0482736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3716925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6056866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0135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SQL Injections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Vermeiden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4361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40731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Angreifern können unter Verwendung von SQL-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Injections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den Login umgehen und sich Zugriff auf den Kundenaccount verschaffen.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3516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78019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einen solchen Angriff unterbinden und darf keine Injections zulassen.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48988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09146"/>
                  </a:ext>
                </a:extLst>
              </a:tr>
              <a:tr h="3143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Eingaben auf Clientseite werden prinzipiell als String übergeben, ohne die Möglichkeit, eine Injection durchzuführen.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61858"/>
                  </a:ext>
                </a:extLst>
              </a:tr>
            </a:tbl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86C3FF13-B2ED-83E2-B97C-ADFEBB5B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1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B4C201-332A-E9E6-F78D-63D640B84BBD}"/>
              </a:ext>
            </a:extLst>
          </p:cNvPr>
          <p:cNvSpPr txBox="1"/>
          <p:nvPr/>
        </p:nvSpPr>
        <p:spPr>
          <a:xfrm>
            <a:off x="1801018" y="5532440"/>
            <a:ext cx="429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(exemplarisch)</a:t>
            </a:r>
          </a:p>
        </p:txBody>
      </p:sp>
    </p:spTree>
    <p:extLst>
      <p:ext uri="{BB962C8B-B14F-4D97-AF65-F5344CB8AC3E}">
        <p14:creationId xmlns:p14="http://schemas.microsoft.com/office/powerpoint/2010/main" val="41247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1. Geschäftsumfeld</a:t>
            </a:r>
          </a:p>
        </p:txBody>
      </p:sp>
    </p:spTree>
    <p:extLst>
      <p:ext uri="{BB962C8B-B14F-4D97-AF65-F5344CB8AC3E}">
        <p14:creationId xmlns:p14="http://schemas.microsoft.com/office/powerpoint/2010/main" val="27445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AC02F0-0925-5AD2-B188-A3E4F2E0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01960"/>
              </p:ext>
            </p:extLst>
          </p:nvPr>
        </p:nvGraphicFramePr>
        <p:xfrm>
          <a:off x="1141413" y="2249488"/>
          <a:ext cx="9905997" cy="32784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1632033787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704208090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637344444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05324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Persönliche Kundendaten</a:t>
                      </a:r>
                      <a:endParaRPr lang="de-DE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Vertraulichkeit, Verfügbarkeit, Integrität,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Authentizität, Identität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Zugriffskontrolle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Die Daten können nur vom Kunden und autorisiertem Personal bearbeitet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Verschlüsselung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Datensicherung &amp; Wiederherstellung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Überwachung, Protokollierung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Datenschutz-Folgeabschätzung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Transparenz, Informationspflichten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Betroffene müssen über Erhebung, Verarbeitung der Daten informiert werden, mit Angabe des Verwendungszweckes (EnWG)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08995"/>
              </p:ext>
            </p:extLst>
          </p:nvPr>
        </p:nvGraphicFramePr>
        <p:xfrm>
          <a:off x="1141414" y="1739171"/>
          <a:ext cx="9905997" cy="47465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Authentizität, Identität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bearbeitet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Verschlüsselung: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Datensicherung &amp; Wiederherstellung: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Überwachung, Protokollierung: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72430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Vertragsdaten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Authentizität, Verbindlichkeit,</a:t>
                      </a:r>
                      <a:endParaRPr lang="de-DE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Identität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von autorisiertem Personal bearbeitet und vom Kunden eingesehen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Verschlüsselung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Datensicherung &amp; Wiederherstellung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Überwachung, Protokollierung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6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67780"/>
              </p:ext>
            </p:extLst>
          </p:nvPr>
        </p:nvGraphicFramePr>
        <p:xfrm>
          <a:off x="1141414" y="1476412"/>
          <a:ext cx="9905997" cy="5343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Identität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Datenschutz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Schutz der Messdaten vor unbefugtem Zugriff, Diebstahl; Zugriffskontrollen (Daten können nur von autorisiertem Personal &amp; Kunden eingesehen werden)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Datensparsamkeit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Erfassung, Speicherung nur von notwendigen Messdaten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Transparenz, Informationspflichten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Betroffene müssen über Erhebung, Verarbeitung der Daten informiert werden, mit Angabe des Verwendungszweckes (EnWG)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Rechte der Betroffenen </a:t>
                      </a:r>
                      <a:r>
                        <a:rPr lang="de-DE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(DSGVO): </a:t>
                      </a:r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Recht auf Auskunft, Recht auf Berichtigung und Löschung, Recht auf Verarbeitungseinschränkung der Daten, Recht auf Widerspruch der Datenverarbeitung und Recht auf Datenübertragbarkeit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12028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Systemschnittstellen</a:t>
                      </a:r>
                      <a:endParaRPr lang="de-DE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Widerstandsfähigkeit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Schnittstellen dürfen nur von Authentifizierten Parteien verwendet werden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59505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Produktivsystem</a:t>
                      </a:r>
                      <a:endParaRPr lang="de-DE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Verbindlichkeit, Widerstandsfähigkeit,</a:t>
                      </a:r>
                      <a:endParaRPr lang="de-DE" dirty="0">
                        <a:effectLst/>
                      </a:endParaRPr>
                    </a:p>
                    <a:p>
                      <a:pPr fontAlgn="t"/>
                      <a:br>
                        <a:rPr lang="de-DE" dirty="0">
                          <a:effectLst/>
                        </a:rPr>
                      </a:b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Zugriffskontrolle/Rollenverteilung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Validierung/Bereinigung User Eingaben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 vor DDOS-Angriffen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06784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Testsystem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Vertraulichkeit,Anonymität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darf nur mit verfremdeten Daten arbeiten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4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17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7A161-9F26-8665-1BCA-FC75F198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Regularien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864E119-EECF-56F2-31E5-9E9E066CE83B}"/>
              </a:ext>
            </a:extLst>
          </p:cNvPr>
          <p:cNvSpPr/>
          <p:nvPr/>
        </p:nvSpPr>
        <p:spPr>
          <a:xfrm>
            <a:off x="820845" y="1975945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DSGVO/ BDSG: 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Datenschutz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0142CF-E741-5910-54E6-E8A896316D5B}"/>
              </a:ext>
            </a:extLst>
          </p:cNvPr>
          <p:cNvSpPr/>
          <p:nvPr/>
        </p:nvSpPr>
        <p:spPr>
          <a:xfrm>
            <a:off x="1109881" y="2884816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PCIDSS: 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Umgang Bankdaten</a:t>
            </a:r>
            <a:endParaRPr lang="de-DE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9290F9-DA7A-7DB9-511A-1D96D2F15113}"/>
              </a:ext>
            </a:extLst>
          </p:cNvPr>
          <p:cNvSpPr/>
          <p:nvPr/>
        </p:nvSpPr>
        <p:spPr>
          <a:xfrm>
            <a:off x="965363" y="3793687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NIS2: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Cybersicherheit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05FC94-F380-7F2C-8E96-E0F0C1E49623}"/>
              </a:ext>
            </a:extLst>
          </p:cNvPr>
          <p:cNvSpPr/>
          <p:nvPr/>
        </p:nvSpPr>
        <p:spPr>
          <a:xfrm>
            <a:off x="676327" y="470255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27001: 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Entwicklung, Umsetzung, Instandhaltung eines ISMS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EECEB5-2E58-49D5-EE9C-B24DAC2701A1}"/>
              </a:ext>
            </a:extLst>
          </p:cNvPr>
          <p:cNvSpPr/>
          <p:nvPr/>
        </p:nvSpPr>
        <p:spPr>
          <a:xfrm>
            <a:off x="1729989" y="563162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ISO/IEC 27034-1: Informationstechnik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IT Sicherheitsverfahren - Sicherheit von Anwendungen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C4CB84-FC7A-EBB6-FF59-CED55B290B0E}"/>
              </a:ext>
            </a:extLst>
          </p:cNvPr>
          <p:cNvSpPr/>
          <p:nvPr/>
        </p:nvSpPr>
        <p:spPr>
          <a:xfrm>
            <a:off x="3493481" y="3773486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 </a:t>
            </a:r>
            <a:r>
              <a:rPr lang="de-DE" sz="1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</a:t>
            </a: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Resilience</a:t>
            </a: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Anforderungen an </a:t>
            </a:r>
            <a:r>
              <a:rPr lang="de-DE" sz="14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Produkte mit digitalen Elementen</a:t>
            </a:r>
            <a:endParaRPr lang="de-DE" sz="11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EB3AEC-447D-9169-FF12-2A9A086C0F0E}"/>
              </a:ext>
            </a:extLst>
          </p:cNvPr>
          <p:cNvSpPr/>
          <p:nvPr/>
        </p:nvSpPr>
        <p:spPr>
          <a:xfrm>
            <a:off x="3837313" y="1975945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NIST: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</a:t>
            </a:r>
            <a:r>
              <a:rPr lang="de-DE" sz="12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Framework: bietet Praktiken zur Verbesserung Cybersicherheit an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de-DE" sz="12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SP 800-82: Leitlinien zur Sicherung von Industriesteuerungssystemen (ICS)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7538121-B196-D276-9C7C-AC743D6B5A00}"/>
              </a:ext>
            </a:extLst>
          </p:cNvPr>
          <p:cNvSpPr/>
          <p:nvPr/>
        </p:nvSpPr>
        <p:spPr>
          <a:xfrm>
            <a:off x="4364144" y="4702557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15408: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steht für die Durchführung von Evaluierungen und Zertifizierungen von IT-Produkten zur Verfügung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CC2F9B-4B1B-7B86-9A80-AD7240D677D8}"/>
              </a:ext>
            </a:extLst>
          </p:cNvPr>
          <p:cNvSpPr/>
          <p:nvPr/>
        </p:nvSpPr>
        <p:spPr>
          <a:xfrm>
            <a:off x="5944637" y="563162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BSI - TR-03109-1: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Regulierungen für Smartmeter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A855C6A-EC23-996F-AD11-A285F826867E}"/>
              </a:ext>
            </a:extLst>
          </p:cNvPr>
          <p:cNvSpPr/>
          <p:nvPr/>
        </p:nvSpPr>
        <p:spPr>
          <a:xfrm>
            <a:off x="7481775" y="1975945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IT-Sicherheitsgesetz 2.0: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Sicherheitsmindestanforderungen, Meldepflicht von Sicherheitsvorfällen, Notwendigkeit zur Einrichtung von Security Information und Event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Management Systemen (SIEM-Systemen) zur Angriffserkennung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 Angriffsbewältigung</a:t>
            </a:r>
            <a:endParaRPr lang="de-DE" sz="105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D37606-E0D2-0019-2E01-086B8589C3B2}"/>
              </a:ext>
            </a:extLst>
          </p:cNvPr>
          <p:cNvSpPr/>
          <p:nvPr/>
        </p:nvSpPr>
        <p:spPr>
          <a:xfrm>
            <a:off x="8051961" y="3813270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Energiemarkt auf Grundlage des Energiewirtschaftsgesetzes (EnWG): </a:t>
            </a:r>
            <a:r>
              <a:rPr lang="de-DE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Regelung des Energiemarktes, nur wichtig Umgang mit erhobenen Daten(Infos); Überschneidung DSGVO</a:t>
            </a:r>
            <a:endParaRPr lang="de-DE" sz="11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92E589-2018-56E5-44BB-193A2FDC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13" y="1407373"/>
            <a:ext cx="6382373" cy="48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6F927C-4D88-3746-F7AB-330D3DC8F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4"/>
            <a:ext cx="2760634" cy="43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16519AA-C532-D9A9-EB7E-D915DA33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86" y="1657164"/>
            <a:ext cx="2825019" cy="38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4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CAF7B1E-87CE-8E25-5C3D-B5EB2AD3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20" y="1375548"/>
            <a:ext cx="7531100" cy="41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1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78ECEE-EC91-BBC4-0B58-35D58ACE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57" y="1657165"/>
            <a:ext cx="7514565" cy="39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7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746</Words>
  <Application>Microsoft Macintosh PowerPoint</Application>
  <PresentationFormat>Breitbild</PresentationFormat>
  <Paragraphs>153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Tw Cen MT</vt:lpstr>
      <vt:lpstr>Schaltkreis</vt:lpstr>
      <vt:lpstr>Security By Design</vt:lpstr>
      <vt:lpstr>PowerPoint-Präsentation</vt:lpstr>
      <vt:lpstr>1. Geschäftsumfeld - Schutzziele</vt:lpstr>
      <vt:lpstr>1. Geschäftsumfeld - Schutzziele</vt:lpstr>
      <vt:lpstr>1. Geschäftsumfeld - Schutzziele</vt:lpstr>
      <vt:lpstr>1. Geschäftsumfeld - Regularien</vt:lpstr>
      <vt:lpstr>1. Geschäftsumfeld - Architekturbeschreibung</vt:lpstr>
      <vt:lpstr>1. Geschäftsumfeld - Architekturbeschreibung</vt:lpstr>
      <vt:lpstr>1. Geschäftsumfeld - Architekturbeschreibung</vt:lpstr>
      <vt:lpstr>PowerPoint-Präsentation</vt:lpstr>
      <vt:lpstr>2. Implementierung, Plattform, Komponenten</vt:lpstr>
      <vt:lpstr>PowerPoint-Präsentation</vt:lpstr>
      <vt:lpstr>3. Risikoregister</vt:lpstr>
      <vt:lpstr>3. Risikoregister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By Design</dc:title>
  <dc:creator>Kai Pistol</dc:creator>
  <cp:lastModifiedBy>Kai Pistol</cp:lastModifiedBy>
  <cp:revision>5</cp:revision>
  <dcterms:created xsi:type="dcterms:W3CDTF">2023-10-24T11:36:42Z</dcterms:created>
  <dcterms:modified xsi:type="dcterms:W3CDTF">2023-10-25T18:39:22Z</dcterms:modified>
</cp:coreProperties>
</file>