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63" r:id="rId4"/>
    <p:sldId id="268" r:id="rId5"/>
    <p:sldId id="265" r:id="rId6"/>
    <p:sldId id="280" r:id="rId7"/>
    <p:sldId id="286" r:id="rId8"/>
    <p:sldId id="281" r:id="rId9"/>
    <p:sldId id="282" r:id="rId10"/>
    <p:sldId id="266" r:id="rId11"/>
    <p:sldId id="260" r:id="rId12"/>
    <p:sldId id="258" r:id="rId13"/>
    <p:sldId id="287" r:id="rId14"/>
  </p:sldIdLst>
  <p:sldSz cx="9144000" cy="5143500" type="screen16x9"/>
  <p:notesSz cx="9601200" cy="7315200"/>
  <p:embeddedFontLst>
    <p:embeddedFont>
      <p:font typeface="Helvetica Neue" charset="0"/>
      <p:regular r:id="rId17"/>
      <p:bold r:id="rId18"/>
      <p:italic r:id="rId19"/>
      <p:boldItalic r:id="rId20"/>
    </p:embeddedFont>
    <p:embeddedFont>
      <p:font typeface="Titillium Web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391" autoAdjust="0"/>
  </p:normalViewPr>
  <p:slideViewPr>
    <p:cSldViewPr>
      <p:cViewPr varScale="1">
        <p:scale>
          <a:sx n="102" d="100"/>
          <a:sy n="102" d="100"/>
        </p:scale>
        <p:origin x="-103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1AB5-E31A-4BD0-9FBF-5FCEFE0B56F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A77B5-A176-4A47-A5B7-075337E4E20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io@rladies.o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7453338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1</a:t>
            </a:r>
            <a:r>
              <a:rPr lang="en" baseline="30000" dirty="0" smtClean="0"/>
              <a:t>o</a:t>
            </a:r>
            <a:r>
              <a:rPr lang="en" dirty="0" smtClean="0"/>
              <a:t> Meetup </a:t>
            </a:r>
            <a:br>
              <a:rPr lang="en" dirty="0" smtClean="0"/>
            </a:br>
            <a:r>
              <a:rPr lang="en" dirty="0" smtClean="0"/>
              <a:t>de Linguagem </a:t>
            </a:r>
            <a:r>
              <a:rPr lang="en" dirty="0" smtClean="0"/>
              <a:t>R </a:t>
            </a:r>
            <a:br>
              <a:rPr lang="en" dirty="0" smtClean="0"/>
            </a:br>
            <a:r>
              <a:rPr lang="en" dirty="0" smtClean="0"/>
              <a:t>Chapter Rio de Janeiro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45147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Cotas de </a:t>
            </a:r>
            <a:r>
              <a:rPr lang="en" dirty="0" smtClean="0">
                <a:solidFill>
                  <a:srgbClr val="88398A"/>
                </a:solidFill>
              </a:rPr>
              <a:t>Apoio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089483" y="1142990"/>
            <a:ext cx="1625525" cy="1625525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R$600</a:t>
            </a:r>
            <a:endParaRPr lang="en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357422" y="1071552"/>
            <a:ext cx="1768401" cy="1696963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R$1200</a:t>
            </a:r>
            <a:endParaRPr lang="en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500694" y="1071553"/>
            <a:ext cx="1714512" cy="1643074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R$300</a:t>
            </a:r>
            <a:endParaRPr lang="en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5786" y="2868413"/>
            <a:ext cx="167724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8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 e URL no nosso 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</a:t>
            </a:r>
            <a:endParaRPr lang="pt-BR" sz="900" b="1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Banner da empresa no evento</a:t>
            </a: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** Envio de email para as participantes</a:t>
            </a: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minutos de 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ightningTalk</a:t>
            </a:r>
            <a:endParaRPr lang="en-US" sz="9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214810" y="2883690"/>
            <a:ext cx="1428760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 e URL no nosso 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</a:t>
            </a:r>
            <a:endParaRPr lang="pt-BR" sz="900" b="1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Banner da empresa no evento</a:t>
            </a:r>
          </a:p>
        </p:txBody>
      </p:sp>
      <p:sp>
        <p:nvSpPr>
          <p:cNvPr id="22" name="Shape 149"/>
          <p:cNvSpPr/>
          <p:nvPr/>
        </p:nvSpPr>
        <p:spPr>
          <a:xfrm>
            <a:off x="803335" y="1142990"/>
            <a:ext cx="1625525" cy="1625525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Cota Premium</a:t>
            </a:r>
            <a:br>
              <a:rPr lang="en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5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( &gt; R$1200)</a:t>
            </a:r>
            <a:endParaRPr lang="en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715008" y="287063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 e URL no nosso 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</a:t>
            </a:r>
            <a:endParaRPr lang="pt-BR" sz="900" b="1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500298" y="2864607"/>
            <a:ext cx="178595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 e URL no nosso 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</a:t>
            </a:r>
            <a:endParaRPr lang="pt-BR" sz="900" b="1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Banner da empresa no evento</a:t>
            </a: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** Envio de email para as participantes</a:t>
            </a:r>
          </a:p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sym typeface="Helvetica Neue"/>
              </a:rPr>
              <a:t>5 minutos de </a:t>
            </a:r>
            <a:r>
              <a:rPr lang="pt-BR" sz="900" b="1" dirty="0" err="1" smtClean="0">
                <a:solidFill>
                  <a:srgbClr val="88398A"/>
                </a:solidFill>
                <a:latin typeface="Helvetica Neue"/>
                <a:sym typeface="Helvetica Neue"/>
              </a:rPr>
              <a:t>LightningTalk</a:t>
            </a:r>
            <a:endParaRPr lang="en-US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14282" y="4404836"/>
            <a:ext cx="72866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8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A fabricação do banner é de responsabilidade da empresa.</a:t>
            </a:r>
          </a:p>
          <a:p>
            <a:pPr marL="324485" indent="-311785">
              <a:spcBef>
                <a:spcPts val="8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** A empresa deve enviar um modelo de email para que repassemos às participantes. </a:t>
            </a:r>
            <a:b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pt-BR" sz="9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Não temos permissão para ceder  dados pessoais das participantes para terceiros.</a:t>
            </a:r>
          </a:p>
          <a:p>
            <a:pPr marL="324485" indent="-311785">
              <a:spcBef>
                <a:spcPts val="850"/>
              </a:spcBef>
              <a:buSzPct val="75000"/>
              <a:tabLst>
                <a:tab pos="324485" algn="l"/>
                <a:tab pos="325120" algn="l"/>
              </a:tabLst>
            </a:pPr>
            <a:endParaRPr lang="en-US" sz="900" b="1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dirty="0" smtClean="0"/>
              <a:t>The great beauty of R is that you can modify it to do all sorts of things, And you have a lot of prepackaged stuff that’s already available, so you’re standing on the shoulders of giants</a:t>
            </a:r>
            <a:r>
              <a:rPr lang="en" sz="1600" dirty="0" smtClean="0"/>
              <a:t>”</a:t>
            </a:r>
            <a:endParaRPr lang="en" dirty="0"/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 dirty="0" smtClean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—H</a:t>
            </a:r>
            <a:r>
              <a:rPr lang="en-US" sz="1200" i="1" dirty="0" smtClean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200" i="1" dirty="0" smtClean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Varian</a:t>
            </a:r>
            <a:endParaRPr lang="en" sz="1200" i="1" dirty="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 smtClean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Economista chefe do Google em entrevista ao NYTimes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5996464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88398A"/>
                </a:solidFill>
              </a:rPr>
              <a:t>Obrigada!</a:t>
            </a:r>
            <a:endParaRPr lang="en" sz="72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Participe!</a:t>
            </a:r>
            <a:br>
              <a:rPr lang="en" sz="3600" dirty="0" smtClean="0"/>
            </a:br>
            <a:r>
              <a:rPr lang="en" sz="3600" dirty="0" smtClean="0"/>
              <a:t>Contacte-nos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www.rladies.org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twitter.com/</a:t>
            </a:r>
            <a:r>
              <a:rPr lang="en-US" dirty="0" err="1" smtClean="0"/>
              <a:t>RLadiesRio</a:t>
            </a:r>
            <a:endParaRPr lang="en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hlinkClick r:id="rId3"/>
              </a:rPr>
              <a:t>rio@rladies.org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726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9600" dirty="0" smtClean="0">
                <a:solidFill>
                  <a:srgbClr val="88398A"/>
                </a:solidFill>
              </a:rPr>
              <a:t>R ?</a:t>
            </a:r>
            <a:r>
              <a:rPr lang="en" sz="9600" dirty="0" smtClean="0">
                <a:solidFill>
                  <a:srgbClr val="88398A"/>
                </a:solidFill>
              </a:rPr>
              <a:t/>
            </a:r>
            <a:br>
              <a:rPr lang="en" sz="9600" dirty="0" smtClean="0">
                <a:solidFill>
                  <a:srgbClr val="88398A"/>
                </a:solidFill>
              </a:rPr>
            </a:br>
            <a:r>
              <a:rPr lang="en" sz="8000" dirty="0" smtClean="0">
                <a:solidFill>
                  <a:srgbClr val="88398A"/>
                </a:solidFill>
              </a:rPr>
              <a:t>O que é ?</a:t>
            </a:r>
            <a:br>
              <a:rPr lang="en" sz="8000" dirty="0" smtClean="0">
                <a:solidFill>
                  <a:srgbClr val="88398A"/>
                </a:solidFill>
              </a:rPr>
            </a:br>
            <a:r>
              <a:rPr lang="en" sz="8000" dirty="0" smtClean="0">
                <a:solidFill>
                  <a:srgbClr val="88398A"/>
                </a:solidFill>
              </a:rPr>
              <a:t>Quem usa ?</a:t>
            </a:r>
            <a:r>
              <a:rPr lang="en" sz="8000" dirty="0" smtClean="0">
                <a:solidFill>
                  <a:srgbClr val="88398A"/>
                </a:solidFill>
              </a:rPr>
              <a:t/>
            </a:r>
            <a:br>
              <a:rPr lang="en" sz="8000" dirty="0" smtClean="0">
                <a:solidFill>
                  <a:srgbClr val="88398A"/>
                </a:solidFill>
              </a:rPr>
            </a:br>
            <a:endParaRPr lang="en" sz="9600" dirty="0">
              <a:solidFill>
                <a:srgbClr val="8839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093858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88398A"/>
                </a:solidFill>
              </a:rPr>
              <a:t>Quem usa </a:t>
            </a:r>
            <a:r>
              <a:rPr lang="en" b="1" dirty="0" smtClean="0">
                <a:solidFill>
                  <a:srgbClr val="88398A"/>
                </a:solidFill>
              </a:rPr>
              <a:t> </a:t>
            </a:r>
            <a:endParaRPr lang="en" b="1" dirty="0" smtClean="0">
              <a:solidFill>
                <a:srgbClr val="88398A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rgbClr val="88398A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88398A"/>
                </a:solidFill>
              </a:rPr>
              <a:t>R</a:t>
            </a:r>
            <a:endParaRPr lang="en" sz="4000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00034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É </a:t>
            </a:r>
            <a:r>
              <a:rPr lang="en-US" dirty="0" err="1" smtClean="0">
                <a:solidFill>
                  <a:schemeClr val="bg1"/>
                </a:solidFill>
              </a:rPr>
              <a:t>uma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linguagem</a:t>
            </a:r>
            <a:r>
              <a:rPr lang="en-US" dirty="0" smtClean="0">
                <a:solidFill>
                  <a:schemeClr val="bg1"/>
                </a:solidFill>
              </a:rPr>
              <a:t> e um </a:t>
            </a:r>
            <a:r>
              <a:rPr lang="en-US" dirty="0" err="1" smtClean="0">
                <a:solidFill>
                  <a:schemeClr val="bg1"/>
                </a:solidFill>
              </a:rPr>
              <a:t>ambiente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modelagem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computação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estatística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assim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gráficos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visualização</a:t>
            </a:r>
            <a:r>
              <a:rPr lang="en-US" dirty="0" smtClean="0">
                <a:solidFill>
                  <a:schemeClr val="bg1"/>
                </a:solidFill>
              </a:rPr>
              <a:t> de dados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Amplamente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utilizada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Big Data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diversas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aplicações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rgbClr val="D3D3D3"/>
                </a:solidFill>
              </a:rPr>
              <a:t/>
            </a:r>
            <a:br>
              <a:rPr lang="en-US" dirty="0" smtClean="0">
                <a:solidFill>
                  <a:srgbClr val="D3D3D3"/>
                </a:solidFill>
              </a:rPr>
            </a:br>
            <a:endParaRPr lang="pt-BR" dirty="0" smtClean="0">
              <a:solidFill>
                <a:srgbClr val="D3D3D3"/>
              </a:solidFill>
            </a:endParaRPr>
          </a:p>
        </p:txBody>
      </p:sp>
      <p:pic>
        <p:nvPicPr>
          <p:cNvPr id="24578" name="Picture 2" descr="http://user2016.org/images/sponsor_logos/googlelogo_color_272x92d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071684"/>
            <a:ext cx="1220658" cy="412870"/>
          </a:xfrm>
          <a:prstGeom prst="rect">
            <a:avLst/>
          </a:prstGeom>
          <a:noFill/>
        </p:spPr>
      </p:pic>
      <p:pic>
        <p:nvPicPr>
          <p:cNvPr id="24580" name="Picture 4" descr="http://user2016.org/images/sponsor_logos/ebay_tm_rgb_rev_673x520_300_RG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1928808"/>
            <a:ext cx="995780" cy="769400"/>
          </a:xfrm>
          <a:prstGeom prst="rect">
            <a:avLst/>
          </a:prstGeom>
          <a:noFill/>
        </p:spPr>
      </p:pic>
      <p:pic>
        <p:nvPicPr>
          <p:cNvPr id="24582" name="Picture 6" descr="http://user2016.org/images/sponsor_logos/o-redbadge-digital-mas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357436"/>
            <a:ext cx="2111853" cy="1071570"/>
          </a:xfrm>
          <a:prstGeom prst="rect">
            <a:avLst/>
          </a:prstGeom>
          <a:noFill/>
        </p:spPr>
      </p:pic>
      <p:pic>
        <p:nvPicPr>
          <p:cNvPr id="11" name="Picture 8" descr="http://user2016.org/images/sponsor_logos/Microsoft-logo_rgb_c-gr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1785932"/>
            <a:ext cx="2195394" cy="983991"/>
          </a:xfrm>
          <a:prstGeom prst="rect">
            <a:avLst/>
          </a:prstGeom>
          <a:noFill/>
        </p:spPr>
      </p:pic>
      <p:pic>
        <p:nvPicPr>
          <p:cNvPr id="24586" name="Picture 10" descr="http://user2016.org/images/sponsor_logos/at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2714626"/>
            <a:ext cx="1260043" cy="731520"/>
          </a:xfrm>
          <a:prstGeom prst="rect">
            <a:avLst/>
          </a:prstGeom>
          <a:noFill/>
        </p:spPr>
      </p:pic>
      <p:pic>
        <p:nvPicPr>
          <p:cNvPr id="24588" name="Picture 12" descr="Image result for twitter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57686" y="3357568"/>
            <a:ext cx="1643074" cy="618109"/>
          </a:xfrm>
          <a:prstGeom prst="rect">
            <a:avLst/>
          </a:prstGeom>
          <a:noFill/>
        </p:spPr>
      </p:pic>
      <p:pic>
        <p:nvPicPr>
          <p:cNvPr id="24590" name="Picture 14" descr="Image result for ford logo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86644" y="2500312"/>
            <a:ext cx="2093653" cy="1177105"/>
          </a:xfrm>
          <a:prstGeom prst="rect">
            <a:avLst/>
          </a:prstGeom>
          <a:noFill/>
        </p:spPr>
      </p:pic>
      <p:pic>
        <p:nvPicPr>
          <p:cNvPr id="24592" name="Picture 16" descr="Image result for facebook logo png transparent backgroun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43636" y="3429006"/>
            <a:ext cx="1950476" cy="733333"/>
          </a:xfrm>
          <a:prstGeom prst="rect">
            <a:avLst/>
          </a:prstGeom>
          <a:noFill/>
        </p:spPr>
      </p:pic>
      <p:pic>
        <p:nvPicPr>
          <p:cNvPr id="24594" name="Picture 18" descr="Image result for mckinsey logo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57686" y="4214824"/>
            <a:ext cx="1905000" cy="376238"/>
          </a:xfrm>
          <a:prstGeom prst="rect">
            <a:avLst/>
          </a:prstGeom>
          <a:noFill/>
        </p:spPr>
      </p:pic>
      <p:pic>
        <p:nvPicPr>
          <p:cNvPr id="24596" name="Picture 20" descr="Image result for BCG  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43702" y="4143386"/>
            <a:ext cx="1178727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88398A"/>
                </a:solidFill>
              </a:rPr>
              <a:t>US$ 48,6 B</a:t>
            </a:r>
            <a:endParaRPr lang="en" sz="7200" dirty="0">
              <a:solidFill>
                <a:srgbClr val="88398A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685800" y="1179856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É o tamanho do mercado de Big Data </a:t>
            </a:r>
            <a:r>
              <a:rPr lang="en" sz="1600" dirty="0" smtClean="0"/>
              <a:t>- </a:t>
            </a:r>
            <a:r>
              <a:rPr lang="en" sz="1200" i="1" dirty="0" smtClean="0"/>
              <a:t>fonte(IDC e Forbes)</a:t>
            </a:r>
            <a:endParaRPr lang="en" sz="2400" dirty="0"/>
          </a:p>
        </p:txBody>
      </p:sp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88398A"/>
                </a:solidFill>
              </a:rPr>
              <a:t>R</a:t>
            </a:r>
            <a:r>
              <a:rPr lang="en" sz="2400" dirty="0" smtClean="0">
                <a:solidFill>
                  <a:srgbClr val="88398A"/>
                </a:solidFill>
              </a:rPr>
              <a:t> </a:t>
            </a:r>
            <a:r>
              <a:rPr lang="en" sz="2400" dirty="0" smtClean="0">
                <a:solidFill>
                  <a:srgbClr val="88398A"/>
                </a:solidFill>
              </a:rPr>
              <a:t> Linguagem </a:t>
            </a:r>
            <a:r>
              <a:rPr lang="en" sz="2400" dirty="0" smtClean="0">
                <a:solidFill>
                  <a:srgbClr val="88398A"/>
                </a:solidFill>
              </a:rPr>
              <a:t>mais relevante para data science</a:t>
            </a:r>
            <a:endParaRPr lang="en" sz="7200" dirty="0">
              <a:solidFill>
                <a:srgbClr val="88398A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smtClean="0"/>
              <a:t>F</a:t>
            </a:r>
            <a:r>
              <a:rPr lang="en" i="1" dirty="0" smtClean="0"/>
              <a:t>onte( FastCompany)</a:t>
            </a:r>
            <a:r>
              <a:rPr lang="en-US" i="1" dirty="0" smtClean="0"/>
              <a:t> </a:t>
            </a:r>
            <a:r>
              <a:rPr lang="en-US" sz="1000" i="1" dirty="0" smtClean="0"/>
              <a:t>http://www.fastcompany.com/3030716/the-9-best-languages-for-crunching-data</a:t>
            </a:r>
            <a:endParaRPr lang="en" i="1" dirty="0"/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88398A"/>
                </a:solidFill>
              </a:rPr>
              <a:t>200+ </a:t>
            </a:r>
            <a:r>
              <a:rPr lang="en" sz="6000" dirty="0" smtClean="0">
                <a:solidFill>
                  <a:srgbClr val="88398A"/>
                </a:solidFill>
              </a:rPr>
              <a:t>grupos </a:t>
            </a:r>
            <a:endParaRPr lang="en" sz="4800" dirty="0">
              <a:solidFill>
                <a:srgbClr val="88398A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685800" y="2680054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Estima-se mais de 3.000.000 de usuários </a:t>
            </a:r>
            <a:r>
              <a:rPr lang="en" sz="2400" dirty="0" smtClean="0"/>
              <a:t>de R</a:t>
            </a:r>
            <a:r>
              <a:rPr lang="en" sz="1400" dirty="0" smtClean="0"/>
              <a:t> -</a:t>
            </a:r>
            <a:r>
              <a:rPr lang="en" sz="1050" dirty="0" smtClean="0"/>
              <a:t> </a:t>
            </a:r>
            <a:r>
              <a:rPr lang="en" sz="1200" i="1" dirty="0" smtClean="0"/>
              <a:t>fonte (Oracle)</a:t>
            </a:r>
            <a:endParaRPr lang="e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000000"/>
                </a:solidFill>
              </a:rPr>
              <a:t>Quem </a:t>
            </a:r>
            <a:r>
              <a:rPr lang="en" dirty="0" smtClean="0"/>
              <a:t>Somos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72066" y="1000114"/>
            <a:ext cx="3786214" cy="38576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>
              <a:buNone/>
            </a:pPr>
            <a:r>
              <a:rPr lang="pt-BR" sz="1600" b="1" dirty="0" err="1" smtClean="0">
                <a:solidFill>
                  <a:srgbClr val="88398A"/>
                </a:solidFill>
              </a:rPr>
              <a:t>R-Ladies</a:t>
            </a:r>
            <a:r>
              <a:rPr lang="pt-BR" sz="1600" b="1" dirty="0" smtClean="0">
                <a:solidFill>
                  <a:srgbClr val="88398A"/>
                </a:solidFill>
              </a:rPr>
              <a:t> é uma organização </a:t>
            </a:r>
            <a:r>
              <a:rPr lang="pt-BR" sz="1600" b="1" dirty="0" smtClean="0">
                <a:solidFill>
                  <a:srgbClr val="88398A"/>
                </a:solidFill>
              </a:rPr>
              <a:t>internacional sem </a:t>
            </a:r>
            <a:r>
              <a:rPr lang="pt-BR" sz="1600" b="1" dirty="0" smtClean="0">
                <a:solidFill>
                  <a:srgbClr val="88398A"/>
                </a:solidFill>
              </a:rPr>
              <a:t>fins lucrativos.</a:t>
            </a:r>
          </a:p>
          <a:p>
            <a:pPr marL="12700">
              <a:buNone/>
            </a:pPr>
            <a:endParaRPr lang="pt-BR" sz="16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600" b="1" dirty="0" smtClean="0">
                <a:solidFill>
                  <a:srgbClr val="88398A"/>
                </a:solidFill>
              </a:rPr>
              <a:t>Buscamos integrar mulheres que  nunca programaram ao mundo da tecnologia.</a:t>
            </a:r>
          </a:p>
          <a:p>
            <a:pPr marL="12700">
              <a:buNone/>
            </a:pPr>
            <a:endParaRPr lang="pt-BR" sz="16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600" b="1" dirty="0" smtClean="0">
                <a:solidFill>
                  <a:srgbClr val="88398A"/>
                </a:solidFill>
              </a:rPr>
              <a:t>Com o objetivo de aumentar a diversidade de gênero na </a:t>
            </a:r>
            <a:r>
              <a:rPr lang="pt-BR" sz="1600" b="1" dirty="0" smtClean="0">
                <a:solidFill>
                  <a:srgbClr val="88398A"/>
                </a:solidFill>
              </a:rPr>
              <a:t>área, desmistificando </a:t>
            </a:r>
            <a:r>
              <a:rPr lang="pt-BR" sz="1600" b="1" dirty="0" smtClean="0">
                <a:solidFill>
                  <a:srgbClr val="88398A"/>
                </a:solidFill>
              </a:rPr>
              <a:t>a programação</a:t>
            </a:r>
            <a:r>
              <a:rPr lang="en" sz="1600" dirty="0" smtClean="0">
                <a:latin typeface="Helvetica Neue" charset="0"/>
              </a:rPr>
              <a:t>.</a:t>
            </a:r>
            <a:endParaRPr lang="en" sz="1600" dirty="0">
              <a:latin typeface="Helvetica Neue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138" y="862018"/>
            <a:ext cx="4687614" cy="292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000000"/>
                </a:solidFill>
              </a:rPr>
              <a:t>O </a:t>
            </a:r>
            <a:r>
              <a:rPr lang="en" dirty="0" smtClean="0"/>
              <a:t>Meetup R-Ladies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72066" y="1000114"/>
            <a:ext cx="3786214" cy="38576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Promovemos um encontro, totalmente gratuito,  onde participantes iniciantes e experientes na linguagem R compartilham experiências sobre análise e ciência de dados. </a:t>
            </a: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O nosso principal público alvo é composto por mulheres que nunca  programaram mas possuem interesse em ingressar na área.  Homens interessados em apoiar a iniciativa são bem vindos e todos os participantes devem seguir nossos princípios para promover um ambiente seguro, amigável e colaborativo para todos os participantes.</a:t>
            </a: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Nesta  1</a:t>
            </a:r>
            <a:r>
              <a:rPr lang="pt-BR" sz="1200" b="1" baseline="30000" dirty="0" smtClean="0">
                <a:solidFill>
                  <a:srgbClr val="88398A"/>
                </a:solidFill>
              </a:rPr>
              <a:t>a</a:t>
            </a:r>
            <a:r>
              <a:rPr lang="pt-BR" sz="1200" b="1" dirty="0" smtClean="0">
                <a:solidFill>
                  <a:srgbClr val="88398A"/>
                </a:solidFill>
              </a:rPr>
              <a:t> edição do </a:t>
            </a:r>
            <a:r>
              <a:rPr lang="pt-BR" sz="1200" b="1" dirty="0" err="1" smtClean="0">
                <a:solidFill>
                  <a:srgbClr val="88398A"/>
                </a:solidFill>
              </a:rPr>
              <a:t>R-Ladies</a:t>
            </a:r>
            <a:r>
              <a:rPr lang="pt-BR" sz="1200" b="1" dirty="0" smtClean="0">
                <a:solidFill>
                  <a:srgbClr val="88398A"/>
                </a:solidFill>
              </a:rPr>
              <a:t> Rio esperamos receber 50 participantes.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97" y="838284"/>
            <a:ext cx="4377027" cy="330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000000"/>
                </a:solidFill>
              </a:rPr>
              <a:t>Quando e </a:t>
            </a:r>
            <a:r>
              <a:rPr lang="en" dirty="0" smtClean="0"/>
              <a:t>Onde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86446" y="16430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18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pt-BR" sz="18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 de Maio </a:t>
            </a:r>
            <a:r>
              <a:rPr lang="pt-BR" sz="18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2017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857885" y="3143254"/>
            <a:ext cx="292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18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Centro – Rio </a:t>
            </a:r>
            <a:r>
              <a:rPr lang="pt-BR" sz="18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Janeiro</a:t>
            </a:r>
            <a:endParaRPr lang="pt-BR" sz="1800" b="1" dirty="0" smtClean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7" name="Shape 959"/>
          <p:cNvGrpSpPr/>
          <p:nvPr/>
        </p:nvGrpSpPr>
        <p:grpSpPr>
          <a:xfrm>
            <a:off x="5072066" y="1485011"/>
            <a:ext cx="694986" cy="658111"/>
            <a:chOff x="5973900" y="318475"/>
            <a:chExt cx="401900" cy="380575"/>
          </a:xfrm>
        </p:grpSpPr>
        <p:sp>
          <p:nvSpPr>
            <p:cNvPr id="28" name="Shape 96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6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6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6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96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96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96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96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96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96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97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97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97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97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" name="Shape 648"/>
          <p:cNvSpPr/>
          <p:nvPr/>
        </p:nvSpPr>
        <p:spPr>
          <a:xfrm>
            <a:off x="5143504" y="3071816"/>
            <a:ext cx="500066" cy="662694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43" name="Shape 935"/>
          <p:cNvGrpSpPr/>
          <p:nvPr/>
        </p:nvGrpSpPr>
        <p:grpSpPr>
          <a:xfrm>
            <a:off x="5072066" y="2285998"/>
            <a:ext cx="642942" cy="642942"/>
            <a:chOff x="6649150" y="309350"/>
            <a:chExt cx="395800" cy="395800"/>
          </a:xfrm>
        </p:grpSpPr>
        <p:sp>
          <p:nvSpPr>
            <p:cNvPr id="44" name="Shape 9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9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9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9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9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9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94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94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9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94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9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9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9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9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95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95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95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95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95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95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95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95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95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072198" y="23574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485" indent="-311785">
              <a:spcBef>
                <a:spcPts val="650"/>
              </a:spcBef>
              <a:buSzPct val="75000"/>
              <a:tabLst>
                <a:tab pos="324485" algn="l"/>
                <a:tab pos="325120" algn="l"/>
              </a:tabLst>
            </a:pPr>
            <a:r>
              <a:rPr lang="pt-BR" sz="18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18:00 – 21:30</a:t>
            </a: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83" y="0"/>
            <a:ext cx="4572031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000000"/>
                </a:solidFill>
              </a:rPr>
              <a:t>Seu </a:t>
            </a:r>
            <a:r>
              <a:rPr lang="en" dirty="0" smtClean="0"/>
              <a:t>Suporte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72066" y="1000114"/>
            <a:ext cx="3786214" cy="38576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Buscamos apoio de organizações e  pessoas que na nossa missão de promover a  diversidade na área tecnológica.</a:t>
            </a: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Sua contribuição irá ajudar a custear a alimentação das  </a:t>
            </a:r>
            <a:r>
              <a:rPr lang="pt-BR" sz="1200" b="1" dirty="0" smtClean="0">
                <a:solidFill>
                  <a:srgbClr val="88398A"/>
                </a:solidFill>
              </a:rPr>
              <a:t>participantes que </a:t>
            </a:r>
            <a:r>
              <a:rPr lang="pt-BR" sz="1200" b="1" dirty="0" smtClean="0">
                <a:solidFill>
                  <a:srgbClr val="88398A"/>
                </a:solidFill>
              </a:rPr>
              <a:t>não pagam nada para participar.  </a:t>
            </a:r>
            <a:r>
              <a:rPr lang="pt-BR" sz="1200" b="1" dirty="0" smtClean="0">
                <a:solidFill>
                  <a:srgbClr val="88398A"/>
                </a:solidFill>
              </a:rPr>
              <a:t/>
            </a:r>
            <a:br>
              <a:rPr lang="pt-BR" sz="1200" b="1" dirty="0" smtClean="0">
                <a:solidFill>
                  <a:srgbClr val="88398A"/>
                </a:solidFill>
              </a:rPr>
            </a:br>
            <a:r>
              <a:rPr lang="pt-BR" sz="1200" b="1" dirty="0" smtClean="0">
                <a:solidFill>
                  <a:srgbClr val="88398A"/>
                </a:solidFill>
              </a:rPr>
              <a:t/>
            </a:r>
            <a:br>
              <a:rPr lang="pt-BR" sz="1200" b="1" dirty="0" smtClean="0">
                <a:solidFill>
                  <a:srgbClr val="88398A"/>
                </a:solidFill>
              </a:rPr>
            </a:br>
            <a:r>
              <a:rPr lang="pt-BR" sz="1200" b="1" dirty="0" smtClean="0">
                <a:solidFill>
                  <a:srgbClr val="88398A"/>
                </a:solidFill>
              </a:rPr>
              <a:t/>
            </a:r>
            <a:br>
              <a:rPr lang="pt-BR" sz="1200" b="1" dirty="0" smtClean="0">
                <a:solidFill>
                  <a:srgbClr val="88398A"/>
                </a:solidFill>
              </a:rPr>
            </a:br>
            <a:r>
              <a:rPr lang="pt-BR" sz="1200" b="1" dirty="0" smtClean="0">
                <a:solidFill>
                  <a:srgbClr val="88398A"/>
                </a:solidFill>
              </a:rPr>
              <a:t>Com </a:t>
            </a:r>
            <a:r>
              <a:rPr lang="pt-BR" sz="1200" b="1" dirty="0" smtClean="0">
                <a:solidFill>
                  <a:srgbClr val="88398A"/>
                </a:solidFill>
              </a:rPr>
              <a:t>o patrocínio </a:t>
            </a:r>
            <a:r>
              <a:rPr lang="pt-BR" sz="1200" b="1" dirty="0" smtClean="0">
                <a:solidFill>
                  <a:srgbClr val="88398A"/>
                </a:solidFill>
              </a:rPr>
              <a:t>podemos, também, elaborar </a:t>
            </a:r>
            <a:r>
              <a:rPr lang="pt-BR" sz="1200" b="1" dirty="0" smtClean="0">
                <a:solidFill>
                  <a:srgbClr val="88398A"/>
                </a:solidFill>
              </a:rPr>
              <a:t>material de treinamento e </a:t>
            </a:r>
            <a:r>
              <a:rPr lang="pt-BR" sz="1200" b="1" dirty="0" smtClean="0">
                <a:solidFill>
                  <a:srgbClr val="88398A"/>
                </a:solidFill>
              </a:rPr>
              <a:t>brindes </a:t>
            </a:r>
            <a:r>
              <a:rPr lang="pt-BR" sz="1200" b="1" dirty="0" smtClean="0">
                <a:solidFill>
                  <a:srgbClr val="88398A"/>
                </a:solidFill>
              </a:rPr>
              <a:t>e proporcionar uma experiência diferenciada de transmissão conhecimento para as participantes.</a:t>
            </a:r>
          </a:p>
        </p:txBody>
      </p:sp>
      <p:pic>
        <p:nvPicPr>
          <p:cNvPr id="7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-285784" y="0"/>
            <a:ext cx="45385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000000"/>
                </a:solidFill>
              </a:rPr>
              <a:t>Seu </a:t>
            </a:r>
            <a:r>
              <a:rPr lang="en" dirty="0" smtClean="0"/>
              <a:t>Retorno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72066" y="857238"/>
            <a:ext cx="3786214" cy="38576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Apoiando nossa </a:t>
            </a:r>
            <a:r>
              <a:rPr lang="pt-BR" sz="1200" b="1" dirty="0" smtClean="0">
                <a:solidFill>
                  <a:srgbClr val="88398A"/>
                </a:solidFill>
              </a:rPr>
              <a:t>iniciativa, </a:t>
            </a:r>
            <a:r>
              <a:rPr lang="pt-BR" sz="1200" b="1" dirty="0" smtClean="0">
                <a:solidFill>
                  <a:srgbClr val="88398A"/>
                </a:solidFill>
              </a:rPr>
              <a:t>sua organização ganha maior visibilidade de </a:t>
            </a:r>
            <a:r>
              <a:rPr lang="pt-BR" sz="1200" b="1" dirty="0" smtClean="0">
                <a:solidFill>
                  <a:srgbClr val="88398A"/>
                </a:solidFill>
              </a:rPr>
              <a:t>marca junto a uma audiência tecnicamente qualificada.</a:t>
            </a: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Sua organização será apontada como adotante de tecnologias ponta e apoiadora da comunidade de </a:t>
            </a:r>
            <a:r>
              <a:rPr lang="pt-BR" sz="1200" b="1" dirty="0" smtClean="0">
                <a:solidFill>
                  <a:srgbClr val="88398A"/>
                </a:solidFill>
              </a:rPr>
              <a:t>big data e análise de </a:t>
            </a:r>
            <a:r>
              <a:rPr lang="pt-BR" sz="1200" b="1" dirty="0" smtClean="0">
                <a:solidFill>
                  <a:srgbClr val="88398A"/>
                </a:solidFill>
              </a:rPr>
              <a:t>dados que mais cresce no mundo*. </a:t>
            </a: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Ao patrocinar </a:t>
            </a:r>
            <a:r>
              <a:rPr lang="pt-BR" sz="1200" b="1" dirty="0" smtClean="0">
                <a:solidFill>
                  <a:srgbClr val="88398A"/>
                </a:solidFill>
              </a:rPr>
              <a:t>nosso evento de </a:t>
            </a:r>
            <a:r>
              <a:rPr lang="pt-BR" sz="1200" b="1" dirty="0" smtClean="0">
                <a:solidFill>
                  <a:srgbClr val="88398A"/>
                </a:solidFill>
              </a:rPr>
              <a:t>promoção da diversidade na área tecnológica, sua organização aumenta a atratividade de profissionais iniciantes e experientes interessados em análise de dados</a:t>
            </a:r>
            <a:r>
              <a:rPr lang="pt-BR" sz="1200" b="1" dirty="0" smtClean="0">
                <a:solidFill>
                  <a:srgbClr val="88398A"/>
                </a:solidFill>
              </a:rPr>
              <a:t>.</a:t>
            </a: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r>
              <a:rPr lang="pt-BR" sz="1200" b="1" dirty="0" smtClean="0">
                <a:solidFill>
                  <a:srgbClr val="88398A"/>
                </a:solidFill>
              </a:rPr>
              <a:t>Maior conectividade com a comunidade, gerando líderes e maior alinhamento com as tendências de maior geração de ROI, com vantagem competitiva futura.</a:t>
            </a:r>
            <a:br>
              <a:rPr lang="pt-BR" sz="1200" b="1" dirty="0" smtClean="0">
                <a:solidFill>
                  <a:srgbClr val="88398A"/>
                </a:solidFill>
              </a:rPr>
            </a:b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  <a:p>
            <a:pPr marL="12700">
              <a:buNone/>
            </a:pPr>
            <a:endParaRPr lang="pt-BR" sz="1200" b="1" dirty="0" smtClean="0">
              <a:solidFill>
                <a:srgbClr val="88398A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90"/>
            <a:ext cx="446892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285720" y="4928056"/>
            <a:ext cx="1154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i="1" dirty="0" smtClean="0"/>
              <a:t>*fonte: </a:t>
            </a:r>
            <a:r>
              <a:rPr lang="pt-BR" sz="800" i="1" dirty="0" err="1" smtClean="0"/>
              <a:t>FastCompany</a:t>
            </a:r>
            <a:endParaRPr lang="en-US" sz="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505</Words>
  <Application>Microsoft Office PowerPoint</Application>
  <PresentationFormat>Apresentação na tela (16:9)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Titillium Web</vt:lpstr>
      <vt:lpstr>R-Ladies Template</vt:lpstr>
      <vt:lpstr>1o Meetup  de Linguagem R  Chapter Rio de Janeiro</vt:lpstr>
      <vt:lpstr>R ? O que é ? Quem usa ? </vt:lpstr>
      <vt:lpstr>R</vt:lpstr>
      <vt:lpstr>US$ 48,6 B</vt:lpstr>
      <vt:lpstr>Quem Somos</vt:lpstr>
      <vt:lpstr>O Meetup R-Ladies</vt:lpstr>
      <vt:lpstr>Quando e Onde</vt:lpstr>
      <vt:lpstr>Seu Suporte</vt:lpstr>
      <vt:lpstr>Seu Retorno</vt:lpstr>
      <vt:lpstr>Cotas de Apoio</vt:lpstr>
      <vt:lpstr>Slide 11</vt:lpstr>
      <vt:lpstr>Obrigada!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Celina Rebello</cp:lastModifiedBy>
  <cp:revision>40</cp:revision>
  <dcterms:modified xsi:type="dcterms:W3CDTF">2017-03-29T04:13:19Z</dcterms:modified>
</cp:coreProperties>
</file>