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67" r:id="rId1"/>
  </p:sldMasterIdLst>
  <p:notesMasterIdLst>
    <p:notesMasterId r:id="rId16"/>
  </p:notesMasterIdLst>
  <p:sldIdLst>
    <p:sldId id="256" r:id="rId2"/>
    <p:sldId id="263" r:id="rId3"/>
    <p:sldId id="284" r:id="rId4"/>
    <p:sldId id="261" r:id="rId5"/>
    <p:sldId id="260" r:id="rId6"/>
    <p:sldId id="277" r:id="rId7"/>
    <p:sldId id="278" r:id="rId8"/>
    <p:sldId id="264" r:id="rId9"/>
    <p:sldId id="282" r:id="rId10"/>
    <p:sldId id="290" r:id="rId11"/>
    <p:sldId id="291" r:id="rId12"/>
    <p:sldId id="289" r:id="rId13"/>
    <p:sldId id="288" r:id="rId14"/>
    <p:sldId id="29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58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7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8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70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4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112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6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7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12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8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50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4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71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671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5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61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701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036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58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037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351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70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BEB7C6-7332-45CD-9A0F-E3C41ED1CE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Advanced </a:t>
            </a:r>
            <a:r>
              <a:rPr lang="en-US" dirty="0"/>
              <a:t>Mobile</a:t>
            </a:r>
            <a:r>
              <a:rPr lang="en" dirty="0"/>
              <a:t>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GB" sz="1800" dirty="0"/>
              <a:t>Models / </a:t>
            </a:r>
            <a:r>
              <a:rPr lang="en-GB" sz="1800" dirty="0" err="1"/>
              <a:t>ViewModels</a:t>
            </a:r>
            <a:r>
              <a:rPr lang="en-GB" sz="1800" dirty="0"/>
              <a:t> / Views 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Project Architecture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B0919-4444-4EA9-B95E-B76DBE66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27" y="1835334"/>
            <a:ext cx="4229100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EEC132-4AAA-4438-9D87-3269CFE9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22" y="1141781"/>
            <a:ext cx="2705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0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INotifyPropertyChanged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2FDE0-2604-4AB1-94D5-5E2A3101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9" y="297732"/>
            <a:ext cx="9144000" cy="46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6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INotifyPropertyChanged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C226A-1159-4294-857F-38BB356D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-70883"/>
            <a:ext cx="8381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3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Database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AutoNum type="arabicParenR"/>
            </a:pPr>
            <a:r>
              <a:rPr lang="en-US" dirty="0"/>
              <a:t>Install the </a:t>
            </a:r>
            <a:r>
              <a:rPr lang="en-US" dirty="0" err="1"/>
              <a:t>nuget</a:t>
            </a:r>
            <a:r>
              <a:rPr lang="en-US" dirty="0"/>
              <a:t> package ‘REALM’.</a:t>
            </a:r>
          </a:p>
          <a:p>
            <a:pPr marL="457200" lvl="0" indent="-342900">
              <a:buAutoNum type="arabicParenR"/>
            </a:pPr>
            <a:r>
              <a:rPr lang="en-US" sz="1800" dirty="0"/>
              <a:t>Annotate your models and inherit from ‘</a:t>
            </a:r>
            <a:r>
              <a:rPr lang="en-US" sz="1800" dirty="0" err="1"/>
              <a:t>RealmObject</a:t>
            </a:r>
            <a:r>
              <a:rPr lang="en-US" sz="1800" dirty="0"/>
              <a:t>’.</a:t>
            </a:r>
          </a:p>
          <a:p>
            <a:pPr marL="457200" lvl="0" indent="-342900">
              <a:buAutoNum type="arabicParenR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003299-0736-4946-B460-67F08F59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4" y="2087693"/>
            <a:ext cx="3762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F6D81C7-B083-478E-82FE-089A8CB72E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6B54F2-CD11-4359-A7D6-DA7C76C091A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5F01BD1-E3CB-4562-A77C-00A3ED2462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2030E9-8BC2-4840-8C6B-991B68C51E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3EE5F5-AF73-46E3-90B6-27EEFDAC359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69881" y="1800479"/>
            <a:ext cx="4702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325209-1BB3-4A1C-97C2-17DCDC165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819150"/>
            <a:ext cx="2294404" cy="3386328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81C33-A1C5-443E-92AE-5988D0CA6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89" y="1057656"/>
            <a:ext cx="1683191" cy="2894085"/>
          </a:xfrm>
          <a:prstGeom prst="rect">
            <a:avLst/>
          </a:prstGeom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469881" y="736599"/>
            <a:ext cx="4702567" cy="977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defTabSz="457200">
              <a:spcBef>
                <a:spcPct val="0"/>
              </a:spcBef>
            </a:pPr>
            <a:r>
              <a:rPr lang="en-US" sz="4400" dirty="0">
                <a:solidFill>
                  <a:srgbClr val="262626"/>
                </a:solidFill>
              </a:rPr>
              <a:t>Modify the mock store</a:t>
            </a:r>
            <a:br>
              <a:rPr lang="en-US" sz="4400" dirty="0">
                <a:solidFill>
                  <a:srgbClr val="262626"/>
                </a:solidFill>
              </a:rPr>
            </a:br>
            <a:endParaRPr lang="en-US" sz="4400" dirty="0">
              <a:solidFill>
                <a:srgbClr val="262626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477361" y="1917699"/>
            <a:ext cx="4695086" cy="24892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114300" lvl="0" indent="0" defTabSz="457200">
              <a:spcBef>
                <a:spcPct val="20000"/>
              </a:spcBef>
              <a:spcAft>
                <a:spcPts val="6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141F9-7EEF-4885-9F2A-B6A6C74DA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120" y="1292436"/>
            <a:ext cx="4696480" cy="29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554736"/>
            <a:ext cx="8229600" cy="50849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While I’m giving the lecture..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91184" y="1200150"/>
            <a:ext cx="6888480" cy="296341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  <a:buNone/>
            </a:pPr>
            <a:r>
              <a:rPr lang="en-US" sz="2400" dirty="0"/>
              <a:t>Install all the required apps :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arenR"/>
            </a:pPr>
            <a:endParaRPr lang="en" sz="2400" u="sng" dirty="0">
              <a:solidFill>
                <a:schemeClr val="hlink"/>
              </a:solidFill>
              <a:hlinkClick r:id="rId3"/>
            </a:endParaRPr>
          </a:p>
          <a:p>
            <a:pPr marL="457200" lvl="0" indent="-381000" rtl="0">
              <a:spcBef>
                <a:spcPts val="0"/>
              </a:spcBef>
              <a:buSzPct val="100000"/>
              <a:buAutoNum type="arabicParenR"/>
            </a:pPr>
            <a:r>
              <a:rPr lang="en-US" sz="2400" dirty="0"/>
              <a:t>The IDE.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arenR"/>
            </a:pPr>
            <a:r>
              <a:rPr lang="en-US" sz="2400" dirty="0"/>
              <a:t>The framework.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First of all…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65100" lvl="0">
              <a:buNone/>
            </a:pPr>
            <a:r>
              <a:rPr lang="en" sz="5400" dirty="0"/>
              <a:t>You </a:t>
            </a:r>
            <a:r>
              <a:rPr lang="en-US" sz="5400" dirty="0"/>
              <a:t>may</a:t>
            </a:r>
            <a:r>
              <a:rPr lang="en" sz="5400" dirty="0"/>
              <a:t> </a:t>
            </a:r>
            <a:r>
              <a:rPr lang="en-US" sz="5400" dirty="0"/>
              <a:t>pick up </a:t>
            </a:r>
            <a:r>
              <a:rPr lang="en" sz="5400" dirty="0"/>
              <a:t>the language / M</a:t>
            </a:r>
            <a:r>
              <a:rPr lang="en-US" sz="5400" dirty="0"/>
              <a:t>MVM</a:t>
            </a:r>
            <a:r>
              <a:rPr lang="en" sz="5400" dirty="0"/>
              <a:t> framework </a:t>
            </a:r>
            <a:r>
              <a:rPr lang="en-US" sz="5400" dirty="0"/>
              <a:t>of your choice.</a:t>
            </a:r>
          </a:p>
          <a:p>
            <a:pPr marL="165100" lvl="0">
              <a:buNone/>
            </a:pPr>
            <a:r>
              <a:rPr lang="en-US" sz="5400" dirty="0"/>
              <a:t> 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16396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77112" y="512064"/>
            <a:ext cx="6589776" cy="57302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Expected technical specs</a:t>
            </a:r>
            <a:r>
              <a:rPr lang="en" dirty="0"/>
              <a:t>: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920496"/>
            <a:ext cx="8229600" cy="36819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dirty="0"/>
              <a:t>  </a:t>
            </a:r>
            <a:r>
              <a:rPr lang="en-US" sz="1800" dirty="0"/>
              <a:t>A Master-detail interface (A clickable list of items that navigates to the item’s details)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" sz="1800" dirty="0"/>
              <a:t> </a:t>
            </a:r>
            <a:r>
              <a:rPr lang="en-US" sz="1800" dirty="0"/>
              <a:t>N-tiers architecture. (</a:t>
            </a:r>
            <a:r>
              <a:rPr lang="en-US" sz="1800" dirty="0" err="1"/>
              <a:t>Presentation+Logic+Data</a:t>
            </a:r>
            <a:r>
              <a:rPr lang="en-US" sz="1800" dirty="0"/>
              <a:t>)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dirty="0"/>
              <a:t> </a:t>
            </a:r>
            <a:r>
              <a:rPr lang="en-US" sz="1800" dirty="0"/>
              <a:t>A MVVM Pattern 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Implement all CRUD operations </a:t>
            </a:r>
            <a:r>
              <a:rPr lang="en" sz="1800" dirty="0"/>
              <a:t>(</a:t>
            </a:r>
            <a:r>
              <a:rPr lang="en-US" sz="1800" dirty="0"/>
              <a:t>CREATE/READ/UPDATE/DELETE</a:t>
            </a:r>
            <a:r>
              <a:rPr lang="en" sz="1800" dirty="0"/>
              <a:t>)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dirty="0"/>
              <a:t> A database/</a:t>
            </a:r>
            <a:r>
              <a:rPr lang="en-GB" sz="1800" dirty="0"/>
              <a:t>ORM</a:t>
            </a:r>
            <a:r>
              <a:rPr lang="en" sz="1800" dirty="0"/>
              <a:t> (</a:t>
            </a:r>
            <a:r>
              <a:rPr lang="en-US" sz="1800" dirty="0"/>
              <a:t>The course uses Realm</a:t>
            </a:r>
            <a:r>
              <a:rPr lang="en" sz="1800" dirty="0"/>
              <a:t>) </a:t>
            </a:r>
            <a:r>
              <a:rPr lang="en-US" sz="1800" dirty="0"/>
              <a:t>with at least two tables and a many-to-one relationship.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/>
              <a:t>You </a:t>
            </a:r>
            <a:r>
              <a:rPr lang="en-US" sz="1800" b="1" dirty="0"/>
              <a:t>may</a:t>
            </a:r>
            <a:r>
              <a:rPr lang="en" sz="1800" b="1" dirty="0"/>
              <a:t> </a:t>
            </a:r>
            <a:r>
              <a:rPr lang="en-US" sz="1800" b="1" dirty="0"/>
              <a:t>pick up </a:t>
            </a:r>
            <a:r>
              <a:rPr lang="en" sz="1800" b="1" dirty="0"/>
              <a:t>the language / </a:t>
            </a:r>
            <a:r>
              <a:rPr lang="en-US" sz="1800" b="1" dirty="0"/>
              <a:t>MVVM</a:t>
            </a:r>
            <a:r>
              <a:rPr lang="en" sz="1800" b="1" dirty="0"/>
              <a:t> framework </a:t>
            </a:r>
            <a:r>
              <a:rPr lang="en-US" sz="1800" b="1" dirty="0"/>
              <a:t>of your choice</a:t>
            </a:r>
            <a:r>
              <a:rPr lang="en-US" sz="1800" dirty="0"/>
              <a:t>. 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Project : some stacks</a:t>
            </a:r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4323C-9EE9-4C6D-B2A6-8663E071F5AD}"/>
              </a:ext>
            </a:extLst>
          </p:cNvPr>
          <p:cNvSpPr/>
          <p:nvPr/>
        </p:nvSpPr>
        <p:spPr>
          <a:xfrm>
            <a:off x="2097024" y="1948678"/>
            <a:ext cx="582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2100">
              <a:buSzPct val="100000"/>
              <a:buChar char="-"/>
            </a:pPr>
            <a:r>
              <a:rPr lang="en-US" dirty="0"/>
              <a:t>-Natives : Xamarin, QT, </a:t>
            </a:r>
            <a:r>
              <a:rPr lang="en-US" dirty="0" err="1"/>
              <a:t>Nativescript</a:t>
            </a:r>
            <a:r>
              <a:rPr lang="en-US" dirty="0"/>
              <a:t>...etc.</a:t>
            </a:r>
          </a:p>
          <a:p>
            <a:pPr marL="457200" lvl="0" indent="-292100">
              <a:buSzPct val="100000"/>
              <a:buChar char="-"/>
            </a:pPr>
            <a:r>
              <a:rPr lang="en-US" dirty="0"/>
              <a:t>-Web : Cordova, </a:t>
            </a:r>
            <a:r>
              <a:rPr lang="en-US" dirty="0" err="1"/>
              <a:t>phonegap</a:t>
            </a:r>
            <a:r>
              <a:rPr lang="en-US" dirty="0"/>
              <a:t> ...etc.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MVC design pattern :</a:t>
            </a:r>
          </a:p>
        </p:txBody>
      </p:sp>
      <p:sp>
        <p:nvSpPr>
          <p:cNvPr id="17" name="Shape 56">
            <a:extLst>
              <a:ext uri="{FF2B5EF4-FFF2-40B4-BE49-F238E27FC236}">
                <a16:creationId xmlns:a16="http://schemas.microsoft.com/office/drawing/2014/main" id="{3CCEE0B9-35A6-4888-9E0B-EB0D145DB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7550" y="3321178"/>
            <a:ext cx="7492050" cy="12325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/>
              <a:t>-NB : Dependencies are illustrated via arrows.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controller services multiple views (Example : List, Details, Create, Update, Delete) for a given model.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controller knows about both the Views and the associated model.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View knows only about the model it consumes, nothing about the controller except for the routes.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model is ignorant of the controller and the view.  </a:t>
            </a:r>
            <a:endParaRPr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7D303-8F61-420D-A441-4AAF5C556928}"/>
              </a:ext>
            </a:extLst>
          </p:cNvPr>
          <p:cNvSpPr/>
          <p:nvPr/>
        </p:nvSpPr>
        <p:spPr>
          <a:xfrm>
            <a:off x="3025423" y="1140314"/>
            <a:ext cx="2567709" cy="63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64BF8-74CC-4283-8791-CC4A14E85760}"/>
              </a:ext>
            </a:extLst>
          </p:cNvPr>
          <p:cNvSpPr/>
          <p:nvPr/>
        </p:nvSpPr>
        <p:spPr>
          <a:xfrm>
            <a:off x="1057661" y="2122273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508CD-FE1D-4D2F-837A-6F008988D881}"/>
              </a:ext>
            </a:extLst>
          </p:cNvPr>
          <p:cNvSpPr/>
          <p:nvPr/>
        </p:nvSpPr>
        <p:spPr>
          <a:xfrm>
            <a:off x="4852350" y="2222008"/>
            <a:ext cx="2567709" cy="84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85E744D-E4CA-4428-8B27-6B1B2A34B395}"/>
              </a:ext>
            </a:extLst>
          </p:cNvPr>
          <p:cNvSpPr/>
          <p:nvPr/>
        </p:nvSpPr>
        <p:spPr>
          <a:xfrm rot="13079215">
            <a:off x="5058270" y="1790200"/>
            <a:ext cx="1416865" cy="32861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2E4C-1AB1-4C35-A6D0-C4D6687C9F87}"/>
              </a:ext>
            </a:extLst>
          </p:cNvPr>
          <p:cNvSpPr/>
          <p:nvPr/>
        </p:nvSpPr>
        <p:spPr>
          <a:xfrm>
            <a:off x="1210061" y="2274673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790B2-013F-452C-8C5A-B4F83E6B5FFA}"/>
              </a:ext>
            </a:extLst>
          </p:cNvPr>
          <p:cNvSpPr/>
          <p:nvPr/>
        </p:nvSpPr>
        <p:spPr>
          <a:xfrm>
            <a:off x="1362461" y="2427073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D40E1AA-5ED2-43C4-B984-8C883BAA2CB7}"/>
              </a:ext>
            </a:extLst>
          </p:cNvPr>
          <p:cNvSpPr/>
          <p:nvPr/>
        </p:nvSpPr>
        <p:spPr>
          <a:xfrm rot="19473333">
            <a:off x="2343549" y="2057352"/>
            <a:ext cx="1386944" cy="380673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4B38E77-85D3-46D2-90BA-453A7D188C00}"/>
              </a:ext>
            </a:extLst>
          </p:cNvPr>
          <p:cNvSpPr/>
          <p:nvPr/>
        </p:nvSpPr>
        <p:spPr>
          <a:xfrm rot="19473333">
            <a:off x="2149527" y="1826764"/>
            <a:ext cx="1386944" cy="420108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0E2A01D-A178-4FD5-88E5-217075A1E3F0}"/>
              </a:ext>
            </a:extLst>
          </p:cNvPr>
          <p:cNvSpPr/>
          <p:nvPr/>
        </p:nvSpPr>
        <p:spPr>
          <a:xfrm rot="19473333">
            <a:off x="1940059" y="1641057"/>
            <a:ext cx="1386944" cy="413471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00703683-4F3B-451C-8FCC-00C8207673BC}"/>
              </a:ext>
            </a:extLst>
          </p:cNvPr>
          <p:cNvSpPr/>
          <p:nvPr/>
        </p:nvSpPr>
        <p:spPr>
          <a:xfrm rot="10800000">
            <a:off x="2624374" y="2646881"/>
            <a:ext cx="2610855" cy="32861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MV</a:t>
            </a:r>
            <a:r>
              <a:rPr lang="en-US" dirty="0"/>
              <a:t>VM</a:t>
            </a:r>
            <a:r>
              <a:rPr lang="en" dirty="0"/>
              <a:t> design pattern :</a:t>
            </a:r>
          </a:p>
        </p:txBody>
      </p:sp>
      <p:sp>
        <p:nvSpPr>
          <p:cNvPr id="10" name="Shape 56">
            <a:extLst>
              <a:ext uri="{FF2B5EF4-FFF2-40B4-BE49-F238E27FC236}">
                <a16:creationId xmlns:a16="http://schemas.microsoft.com/office/drawing/2014/main" id="{1BC9793A-F572-44DF-9726-E353FD13BA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120" y="3208512"/>
            <a:ext cx="7827264" cy="13507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/>
              <a:t>-NB : Dependencies are illustrated via arrows.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</a:t>
            </a:r>
            <a:r>
              <a:rPr lang="en-US" sz="1000" dirty="0" err="1"/>
              <a:t>ViewModel</a:t>
            </a:r>
            <a:r>
              <a:rPr lang="en-US" sz="1000" dirty="0"/>
              <a:t> services only one type of view (Example : List, Details, Create, Update, Delete) for a given model.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-Multiple views may consume a given </a:t>
            </a:r>
            <a:r>
              <a:rPr lang="en-US" sz="1000" dirty="0" err="1"/>
              <a:t>ViewModel</a:t>
            </a:r>
            <a:r>
              <a:rPr lang="en-US" sz="1000" dirty="0"/>
              <a:t> (Example : </a:t>
            </a:r>
            <a:r>
              <a:rPr lang="en-US" sz="1000" dirty="0" err="1"/>
              <a:t>ItemListViewModel</a:t>
            </a:r>
            <a:r>
              <a:rPr lang="en-US" sz="1000" dirty="0"/>
              <a:t> may have an Android view, a iOS view or </a:t>
            </a:r>
            <a:r>
              <a:rPr lang="en-US" sz="1000" dirty="0" err="1"/>
              <a:t>MacOs</a:t>
            </a:r>
            <a:r>
              <a:rPr lang="en-US" sz="1000" dirty="0"/>
              <a:t> View)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View knows about both the </a:t>
            </a:r>
            <a:r>
              <a:rPr lang="en-US" sz="1000" dirty="0" err="1"/>
              <a:t>ViewModel</a:t>
            </a:r>
            <a:r>
              <a:rPr lang="en-US" sz="1000" dirty="0"/>
              <a:t> and the model –through the </a:t>
            </a:r>
            <a:r>
              <a:rPr lang="en-US" sz="1000" dirty="0" err="1"/>
              <a:t>the</a:t>
            </a:r>
            <a:r>
              <a:rPr lang="en-US" sz="1000" dirty="0"/>
              <a:t> VM-.</a:t>
            </a:r>
          </a:p>
          <a:p>
            <a:pPr lvl="0">
              <a:buNone/>
            </a:pPr>
            <a:r>
              <a:rPr lang="en-US" sz="1000" dirty="0"/>
              <a:t>-The </a:t>
            </a:r>
            <a:r>
              <a:rPr lang="en-US" sz="1000" dirty="0" err="1"/>
              <a:t>ViewModel</a:t>
            </a:r>
            <a:r>
              <a:rPr lang="en-US" sz="1000" dirty="0"/>
              <a:t> knows about the model but is ignorant of the View.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model is ignorant of the </a:t>
            </a:r>
            <a:r>
              <a:rPr lang="en-US" sz="1000" dirty="0" err="1"/>
              <a:t>ViewModel</a:t>
            </a:r>
            <a:r>
              <a:rPr lang="en-US" sz="1000" dirty="0"/>
              <a:t> and the view.  </a:t>
            </a:r>
            <a:endParaRPr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7D303-8F61-420D-A441-4AAF5C556928}"/>
              </a:ext>
            </a:extLst>
          </p:cNvPr>
          <p:cNvSpPr/>
          <p:nvPr/>
        </p:nvSpPr>
        <p:spPr>
          <a:xfrm>
            <a:off x="3079376" y="1150149"/>
            <a:ext cx="2287613" cy="58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ListViewModel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508CD-FE1D-4D2F-837A-6F008988D881}"/>
              </a:ext>
            </a:extLst>
          </p:cNvPr>
          <p:cNvSpPr/>
          <p:nvPr/>
        </p:nvSpPr>
        <p:spPr>
          <a:xfrm>
            <a:off x="6661203" y="1270586"/>
            <a:ext cx="1665340" cy="120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85E744D-E4CA-4428-8B27-6B1B2A34B395}"/>
              </a:ext>
            </a:extLst>
          </p:cNvPr>
          <p:cNvSpPr/>
          <p:nvPr/>
        </p:nvSpPr>
        <p:spPr>
          <a:xfrm rot="10800000">
            <a:off x="5304862" y="1294037"/>
            <a:ext cx="1356340" cy="21266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BEB04-CFBE-468C-8672-93774CBBEB87}"/>
              </a:ext>
            </a:extLst>
          </p:cNvPr>
          <p:cNvSpPr/>
          <p:nvPr/>
        </p:nvSpPr>
        <p:spPr>
          <a:xfrm>
            <a:off x="3230276" y="1593622"/>
            <a:ext cx="2287613" cy="58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DetailsViewModel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5F349F-9797-4B9E-8FD0-61BF1F9E693B}"/>
              </a:ext>
            </a:extLst>
          </p:cNvPr>
          <p:cNvSpPr/>
          <p:nvPr/>
        </p:nvSpPr>
        <p:spPr>
          <a:xfrm>
            <a:off x="3409200" y="2042103"/>
            <a:ext cx="2287613" cy="58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CreateViewModel</a:t>
            </a:r>
            <a:endParaRPr lang="en-US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56A3D557-7633-4574-B37D-4930D1652621}"/>
              </a:ext>
            </a:extLst>
          </p:cNvPr>
          <p:cNvSpPr/>
          <p:nvPr/>
        </p:nvSpPr>
        <p:spPr>
          <a:xfrm rot="10800000">
            <a:off x="5472785" y="1726986"/>
            <a:ext cx="1356340" cy="21266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06A683A-EBFB-454B-8201-0FE7212B694B}"/>
              </a:ext>
            </a:extLst>
          </p:cNvPr>
          <p:cNvSpPr/>
          <p:nvPr/>
        </p:nvSpPr>
        <p:spPr>
          <a:xfrm rot="10800000">
            <a:off x="5578581" y="2147008"/>
            <a:ext cx="1356340" cy="21266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A811A4-85B2-4193-96A8-29CE83AA640B}"/>
              </a:ext>
            </a:extLst>
          </p:cNvPr>
          <p:cNvSpPr/>
          <p:nvPr/>
        </p:nvSpPr>
        <p:spPr>
          <a:xfrm>
            <a:off x="768997" y="586412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0CFA89-CF88-4DFC-8824-B3A2463F0C2D}"/>
              </a:ext>
            </a:extLst>
          </p:cNvPr>
          <p:cNvSpPr/>
          <p:nvPr/>
        </p:nvSpPr>
        <p:spPr>
          <a:xfrm>
            <a:off x="921397" y="738812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37534-69AB-44D0-9258-9CC75E7F366F}"/>
              </a:ext>
            </a:extLst>
          </p:cNvPr>
          <p:cNvSpPr/>
          <p:nvPr/>
        </p:nvSpPr>
        <p:spPr>
          <a:xfrm>
            <a:off x="1073797" y="891212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0D15B0-A5C6-40E5-BC0D-73574053F811}"/>
              </a:ext>
            </a:extLst>
          </p:cNvPr>
          <p:cNvSpPr/>
          <p:nvPr/>
        </p:nvSpPr>
        <p:spPr>
          <a:xfrm>
            <a:off x="947921" y="1504327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0FA0D-C575-4016-AB3F-263C31716185}"/>
              </a:ext>
            </a:extLst>
          </p:cNvPr>
          <p:cNvSpPr/>
          <p:nvPr/>
        </p:nvSpPr>
        <p:spPr>
          <a:xfrm>
            <a:off x="1100321" y="1656727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7B6739-8E8C-492D-83AA-B2DAE5172DBC}"/>
              </a:ext>
            </a:extLst>
          </p:cNvPr>
          <p:cNvSpPr/>
          <p:nvPr/>
        </p:nvSpPr>
        <p:spPr>
          <a:xfrm>
            <a:off x="1252721" y="1809127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9EC964-188A-456A-B598-8CEDF41D8814}"/>
              </a:ext>
            </a:extLst>
          </p:cNvPr>
          <p:cNvSpPr/>
          <p:nvPr/>
        </p:nvSpPr>
        <p:spPr>
          <a:xfrm>
            <a:off x="1431645" y="2424540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D4803-F379-4700-BC8F-60001A655A83}"/>
              </a:ext>
            </a:extLst>
          </p:cNvPr>
          <p:cNvSpPr/>
          <p:nvPr/>
        </p:nvSpPr>
        <p:spPr>
          <a:xfrm>
            <a:off x="1584045" y="2576940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ED44A4-8FBB-434D-998F-3A49E108A0A6}"/>
              </a:ext>
            </a:extLst>
          </p:cNvPr>
          <p:cNvSpPr/>
          <p:nvPr/>
        </p:nvSpPr>
        <p:spPr>
          <a:xfrm>
            <a:off x="1736445" y="2729340"/>
            <a:ext cx="1342931" cy="51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FB7EE3C5-3616-42CC-9C44-79BF1E2255CB}"/>
              </a:ext>
            </a:extLst>
          </p:cNvPr>
          <p:cNvSpPr/>
          <p:nvPr/>
        </p:nvSpPr>
        <p:spPr>
          <a:xfrm rot="9265089">
            <a:off x="2799408" y="2617446"/>
            <a:ext cx="861734" cy="193879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173070D1-E677-4B4B-AC78-67F762D62EB0}"/>
              </a:ext>
            </a:extLst>
          </p:cNvPr>
          <p:cNvSpPr/>
          <p:nvPr/>
        </p:nvSpPr>
        <p:spPr>
          <a:xfrm rot="11811046">
            <a:off x="2298211" y="1163945"/>
            <a:ext cx="861734" cy="193879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98A2132A-A19A-4854-A4B1-D811AAA4EC4B}"/>
              </a:ext>
            </a:extLst>
          </p:cNvPr>
          <p:cNvSpPr/>
          <p:nvPr/>
        </p:nvSpPr>
        <p:spPr>
          <a:xfrm rot="10105908">
            <a:off x="2469399" y="1871440"/>
            <a:ext cx="861734" cy="193879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78">
            <a:extLst>
              <a:ext uri="{FF2B5EF4-FFF2-40B4-BE49-F238E27FC236}">
                <a16:creationId xmlns:a16="http://schemas.microsoft.com/office/drawing/2014/main" id="{3F6D81C7-B083-478E-82FE-089A8CB72E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5" name="Straight Connector 84">
            <a:extLst>
              <a:ext uri="{FF2B5EF4-FFF2-40B4-BE49-F238E27FC236}">
                <a16:creationId xmlns:a16="http://schemas.microsoft.com/office/drawing/2014/main" id="{F06B54F2-CD11-4359-A7D6-DA7C76C091A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86">
            <a:extLst>
              <a:ext uri="{FF2B5EF4-FFF2-40B4-BE49-F238E27FC236}">
                <a16:creationId xmlns:a16="http://schemas.microsoft.com/office/drawing/2014/main" id="{7E61F402-3445-458A-9A2B-D28FD2883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88">
            <a:extLst>
              <a:ext uri="{FF2B5EF4-FFF2-40B4-BE49-F238E27FC236}">
                <a16:creationId xmlns:a16="http://schemas.microsoft.com/office/drawing/2014/main" id="{A673C096-95AE-4644-B76C-1DF1B667DC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8" name="Rectangle 9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9" name="Picture 92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10" name="Straight Connector 94">
            <a:extLst>
              <a:ext uri="{FF2B5EF4-FFF2-40B4-BE49-F238E27FC236}">
                <a16:creationId xmlns:a16="http://schemas.microsoft.com/office/drawing/2014/main" id="{2BE880E9-2B86-4CDB-B5B7-308745CDD1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180047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3620062-BD40-4872-8477-AF75278F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1" y="1433416"/>
            <a:ext cx="4102099" cy="227666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2745042" cy="9940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sz="2100" dirty="0">
                <a:solidFill>
                  <a:srgbClr val="262626"/>
                </a:solidFill>
              </a:rPr>
              <a:t>My first project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71550" y="1870330"/>
            <a:ext cx="2745043" cy="25365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457200" lvl="0" indent="-228600" algn="ctr" defTabSz="457200">
              <a:spcBef>
                <a:spcPct val="20000"/>
              </a:spcBef>
              <a:spcAft>
                <a:spcPts val="600"/>
              </a:spcAft>
            </a:pPr>
            <a:r>
              <a:rPr lang="en-US" sz="1200" dirty="0">
                <a:solidFill>
                  <a:srgbClr val="262626"/>
                </a:solidFill>
              </a:rPr>
              <a:t>Create a new project : Visual Studio =&gt; File =&gt; New project =&gt; Cross-Platform =&gt; Cross-platform App (Xamarin) =&gt; Select Master-Detail &amp;&amp; PCL</a:t>
            </a:r>
          </a:p>
          <a:p>
            <a:pPr marL="228600" lvl="0" algn="ctr" defTabSz="457200">
              <a:spcBef>
                <a:spcPct val="20000"/>
              </a:spcBef>
              <a:spcAft>
                <a:spcPts val="600"/>
              </a:spcAft>
            </a:pPr>
            <a:endParaRPr lang="en-US" sz="12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Project may not build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en-US" sz="1800" dirty="0"/>
              <a:t>In this case, install the </a:t>
            </a:r>
            <a:r>
              <a:rPr lang="en-US" sz="1800" dirty="0" err="1"/>
              <a:t>nuget</a:t>
            </a:r>
            <a:r>
              <a:rPr lang="en-US" dirty="0"/>
              <a:t> package ‘</a:t>
            </a:r>
            <a:r>
              <a:rPr lang="en-US" dirty="0" err="1"/>
              <a:t>microsoft.net.compilers</a:t>
            </a:r>
            <a:r>
              <a:rPr lang="en-US" dirty="0"/>
              <a:t>’. (Right click on solution =&gt; manage </a:t>
            </a:r>
            <a:r>
              <a:rPr lang="en-US" dirty="0" err="1"/>
              <a:t>nuget</a:t>
            </a:r>
            <a:r>
              <a:rPr lang="en-US" dirty="0"/>
              <a:t> packages for solution) </a:t>
            </a:r>
            <a:endParaRPr lang="en-US" sz="1800" dirty="0"/>
          </a:p>
          <a:p>
            <a:pPr marL="228600" lvl="0" rtl="0">
              <a:spcBef>
                <a:spcPts val="0"/>
              </a:spcBef>
              <a:buNone/>
            </a:pPr>
            <a:endParaRPr lang="e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90A58-6186-4F19-9C37-D73743D7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41" y="1901300"/>
            <a:ext cx="6654800" cy="25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78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735</TotalTime>
  <Words>451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Organic</vt:lpstr>
      <vt:lpstr>Advanced Mobile Development</vt:lpstr>
      <vt:lpstr>While I’m giving the lecture..</vt:lpstr>
      <vt:lpstr>First of all…</vt:lpstr>
      <vt:lpstr>Expected technical specs:</vt:lpstr>
      <vt:lpstr>The Project : some stacks</vt:lpstr>
      <vt:lpstr>MVC design pattern :</vt:lpstr>
      <vt:lpstr>MVVM design pattern :</vt:lpstr>
      <vt:lpstr>My first project</vt:lpstr>
      <vt:lpstr>Project may not build</vt:lpstr>
      <vt:lpstr>Project Architecture</vt:lpstr>
      <vt:lpstr>INotifyPropertyChanged</vt:lpstr>
      <vt:lpstr>INotifyPropertyChanged</vt:lpstr>
      <vt:lpstr>Database</vt:lpstr>
      <vt:lpstr>Modify the mock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Development</dc:title>
  <dc:creator>user</dc:creator>
  <cp:lastModifiedBy>user</cp:lastModifiedBy>
  <cp:revision>88</cp:revision>
  <dcterms:modified xsi:type="dcterms:W3CDTF">2017-10-31T07:57:34Z</dcterms:modified>
</cp:coreProperties>
</file>