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Halbhub" initials="DH" lastIdx="1" clrIdx="0">
    <p:extLst>
      <p:ext uri="{19B8F6BF-5375-455C-9EA6-DF929625EA0E}">
        <p15:presenceInfo xmlns:p15="http://schemas.microsoft.com/office/powerpoint/2012/main" userId="f9a36385799f45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7F7F7F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6357" autoAdjust="0"/>
  </p:normalViewPr>
  <p:slideViewPr>
    <p:cSldViewPr>
      <p:cViewPr varScale="1">
        <p:scale>
          <a:sx n="110" d="100"/>
          <a:sy n="110" d="100"/>
        </p:scale>
        <p:origin x="13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29.10.2019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29.10.2019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1800" b="0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Übung Digitalisierung und digitale Gesellschaft 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398838"/>
            <a:ext cx="6072187" cy="14388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sz="1600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/>
              <a:t>Institut für Information und Medien, Sprache und Kultur </a:t>
            </a: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b="0" dirty="0">
                <a:latin typeface="Verdana" pitchFamily="34" charset="0"/>
              </a:rPr>
              <a:t>Jakob Fehle, David Halbhuber, Jonathan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Avatar Movement in Virtual Reality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5FCB6-1D93-4A29-9BC4-CA86B472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F66B3B-F9C5-4C20-A096-B20B5F62D4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Interaction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in </a:t>
            </a:r>
            <a:r>
              <a:rPr lang="de-DE" dirty="0" err="1"/>
              <a:t>invariably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transmission</a:t>
            </a:r>
            <a:r>
              <a:rPr lang="de-DE" dirty="0"/>
              <a:t> and </a:t>
            </a:r>
            <a:r>
              <a:rPr lang="de-DE" dirty="0" err="1"/>
              <a:t>processing</a:t>
            </a:r>
            <a:r>
              <a:rPr lang="de-DE" dirty="0"/>
              <a:t> time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Severe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perceivable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and </a:t>
            </a:r>
            <a:r>
              <a:rPr lang="de-DE" dirty="0" err="1"/>
              <a:t>hinder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[1]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Motives </a:t>
            </a:r>
            <a:r>
              <a:rPr lang="de-DE" dirty="0" err="1"/>
              <a:t>OptiTrack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52ms (SD 7ms)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indent="0"/>
            <a:r>
              <a:rPr lang="de-DE" sz="1100" dirty="0"/>
              <a:t>[1] </a:t>
            </a:r>
            <a:r>
              <a:rPr lang="en-US" sz="1100" dirty="0"/>
              <a:t>Ellis, S. R., Young, M. J., Adelstein, B. D., &amp; Ehrlich, S. M. (1999, September). Discrimination of changes of latency during voluntary hand movement of virtual objects. In </a:t>
            </a:r>
            <a:r>
              <a:rPr lang="en-US" sz="1100" i="1" dirty="0"/>
              <a:t>Proceedings of the Human Factors and Ergonomics Society Annual Meeting</a:t>
            </a:r>
            <a:r>
              <a:rPr lang="en-US" sz="1100" dirty="0"/>
              <a:t> (Vol. 43, No. 22, pp. 1182-1186). Sage CA: Los Angeles, CA: SAGE Publications.</a:t>
            </a:r>
            <a:endParaRPr lang="de-DE" sz="11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E52E25-8576-44BA-B65F-1583035BD0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45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5FCB6-1D93-4A29-9BC4-CA86B472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Previous</a:t>
            </a:r>
            <a:r>
              <a:rPr lang="de-DE" dirty="0"/>
              <a:t>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F66B3B-F9C5-4C20-A096-B20B5F62D4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Compensating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completion</a:t>
            </a:r>
            <a:r>
              <a:rPr lang="de-DE" dirty="0"/>
              <a:t> time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120% [2]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in VR </a:t>
            </a:r>
            <a:r>
              <a:rPr lang="de-DE" dirty="0" err="1"/>
              <a:t>is</a:t>
            </a:r>
            <a:r>
              <a:rPr lang="de-DE" dirty="0"/>
              <a:t> possible and </a:t>
            </a:r>
            <a:r>
              <a:rPr lang="de-DE" dirty="0" err="1"/>
              <a:t>yields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[3,4]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indent="0"/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indent="0"/>
            <a:r>
              <a:rPr lang="de-DE" sz="1300" dirty="0"/>
              <a:t>[2] </a:t>
            </a:r>
            <a:r>
              <a:rPr lang="en-US" sz="1300" dirty="0"/>
              <a:t>Wu, J. R., &amp; </a:t>
            </a:r>
            <a:r>
              <a:rPr lang="en-US" sz="1300" dirty="0" err="1"/>
              <a:t>Ouhyoung</a:t>
            </a:r>
            <a:r>
              <a:rPr lang="en-US" sz="1300" dirty="0"/>
              <a:t>, M. (2000). On latency compensation and its effects on head-motion trajectories in virtual environments. </a:t>
            </a:r>
            <a:r>
              <a:rPr lang="en-US" sz="1300" i="1" dirty="0"/>
              <a:t>The visual computer</a:t>
            </a:r>
            <a:r>
              <a:rPr lang="en-US" sz="1300" dirty="0"/>
              <a:t>, </a:t>
            </a:r>
            <a:r>
              <a:rPr lang="en-US" sz="1300" i="1" dirty="0"/>
              <a:t>16</a:t>
            </a:r>
            <a:r>
              <a:rPr lang="en-US" sz="1300" dirty="0"/>
              <a:t>(2), 79-90.</a:t>
            </a:r>
            <a:endParaRPr lang="de-DE" sz="1300" dirty="0"/>
          </a:p>
          <a:p>
            <a:pPr indent="0"/>
            <a:r>
              <a:rPr lang="de-DE" sz="1300" dirty="0"/>
              <a:t>[3] Saad, E. W., </a:t>
            </a:r>
            <a:r>
              <a:rPr lang="de-DE" sz="1300" dirty="0" err="1"/>
              <a:t>Caudell</a:t>
            </a:r>
            <a:r>
              <a:rPr lang="de-DE" sz="1300" dirty="0"/>
              <a:t>, T. P., &amp; Wunsch, D. C. (1999, </a:t>
            </a:r>
            <a:r>
              <a:rPr lang="de-DE" sz="1300" dirty="0" err="1"/>
              <a:t>July</a:t>
            </a:r>
            <a:r>
              <a:rPr lang="de-DE" sz="1300" dirty="0"/>
              <a:t>). </a:t>
            </a:r>
            <a:r>
              <a:rPr lang="de-DE" sz="1300" dirty="0" err="1"/>
              <a:t>Predictive</a:t>
            </a:r>
            <a:r>
              <a:rPr lang="de-DE" sz="1300" dirty="0"/>
              <a:t> </a:t>
            </a:r>
            <a:r>
              <a:rPr lang="de-DE" sz="1300" dirty="0" err="1"/>
              <a:t>head</a:t>
            </a:r>
            <a:r>
              <a:rPr lang="de-DE" sz="1300" dirty="0"/>
              <a:t> </a:t>
            </a:r>
            <a:r>
              <a:rPr lang="de-DE" sz="1300" dirty="0" err="1"/>
              <a:t>tracking</a:t>
            </a:r>
            <a:r>
              <a:rPr lang="de-DE" sz="1300" dirty="0"/>
              <a:t> </a:t>
            </a:r>
            <a:r>
              <a:rPr lang="de-DE" sz="1300" dirty="0" err="1"/>
              <a:t>for</a:t>
            </a:r>
            <a:r>
              <a:rPr lang="de-DE" sz="1300" dirty="0"/>
              <a:t> virtual </a:t>
            </a:r>
            <a:r>
              <a:rPr lang="de-DE" sz="1300" dirty="0" err="1"/>
              <a:t>reality</a:t>
            </a:r>
            <a:r>
              <a:rPr lang="de-DE" sz="1300" dirty="0"/>
              <a:t>. In </a:t>
            </a:r>
            <a:r>
              <a:rPr lang="de-DE" sz="1300" i="1" dirty="0"/>
              <a:t>IJCNN'99. International Joint Conference on </a:t>
            </a:r>
            <a:r>
              <a:rPr lang="de-DE" sz="1300" i="1" dirty="0" err="1"/>
              <a:t>Neural</a:t>
            </a:r>
            <a:r>
              <a:rPr lang="de-DE" sz="1300" i="1" dirty="0"/>
              <a:t> Networks. Proceedings (Cat. </a:t>
            </a:r>
            <a:r>
              <a:rPr lang="de-DE" sz="1300" i="1" dirty="0" err="1"/>
              <a:t>No</a:t>
            </a:r>
            <a:r>
              <a:rPr lang="de-DE" sz="1300" i="1" dirty="0"/>
              <a:t>. 99CH36339)</a:t>
            </a:r>
            <a:r>
              <a:rPr lang="de-DE" sz="1300" dirty="0"/>
              <a:t> (Vol. 6, pp. 3933-3936). IEEE.</a:t>
            </a:r>
          </a:p>
          <a:p>
            <a:pPr indent="0"/>
            <a:r>
              <a:rPr lang="de-DE" sz="1300" dirty="0"/>
              <a:t>[4] </a:t>
            </a:r>
            <a:r>
              <a:rPr lang="de-DE" sz="1300" dirty="0" err="1"/>
              <a:t>LaValle</a:t>
            </a:r>
            <a:r>
              <a:rPr lang="de-DE" sz="1300" dirty="0"/>
              <a:t>, S. M., </a:t>
            </a:r>
            <a:r>
              <a:rPr lang="de-DE" sz="1300" dirty="0" err="1"/>
              <a:t>Yershova</a:t>
            </a:r>
            <a:r>
              <a:rPr lang="de-DE" sz="1300" dirty="0"/>
              <a:t>, A., </a:t>
            </a:r>
            <a:r>
              <a:rPr lang="de-DE" sz="1300" dirty="0" err="1"/>
              <a:t>Katsev</a:t>
            </a:r>
            <a:r>
              <a:rPr lang="de-DE" sz="1300" dirty="0"/>
              <a:t>, M., &amp; </a:t>
            </a:r>
            <a:r>
              <a:rPr lang="de-DE" sz="1300" dirty="0" err="1"/>
              <a:t>Antonov</a:t>
            </a:r>
            <a:r>
              <a:rPr lang="de-DE" sz="1300" dirty="0"/>
              <a:t>, M. (2014, May). Head </a:t>
            </a:r>
            <a:r>
              <a:rPr lang="de-DE" sz="1300" dirty="0" err="1"/>
              <a:t>tracking</a:t>
            </a:r>
            <a:r>
              <a:rPr lang="de-DE" sz="1300" dirty="0"/>
              <a:t> </a:t>
            </a:r>
            <a:r>
              <a:rPr lang="de-DE" sz="1300" dirty="0" err="1"/>
              <a:t>for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Oculus Rift. In </a:t>
            </a:r>
            <a:r>
              <a:rPr lang="de-DE" sz="1300" i="1" dirty="0"/>
              <a:t>2014 IEEE International Conference on Robotics and Automation (ICRA)</a:t>
            </a:r>
            <a:r>
              <a:rPr lang="de-DE" sz="1300" dirty="0"/>
              <a:t> (pp. 187-194). IEEE.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E52E25-8576-44BA-B65F-1583035BD0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90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5FCB6-1D93-4A29-9BC4-CA86B472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F66B3B-F9C5-4C20-A096-B20B5F62D4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do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prediciton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on </a:t>
            </a:r>
            <a:r>
              <a:rPr lang="de-DE" dirty="0" err="1"/>
              <a:t>user</a:t>
            </a:r>
            <a:r>
              <a:rPr lang="de-DE" dirty="0"/>
              <a:t> in a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VR </a:t>
            </a:r>
            <a:r>
              <a:rPr lang="de-DE" dirty="0" err="1"/>
              <a:t>enviroment</a:t>
            </a:r>
            <a:r>
              <a:rPr lang="de-DE" dirty="0"/>
              <a:t>?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do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prediciton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TCT/</a:t>
            </a:r>
            <a:r>
              <a:rPr lang="de-DE" dirty="0" err="1"/>
              <a:t>performance</a:t>
            </a:r>
            <a:r>
              <a:rPr lang="de-DE" dirty="0"/>
              <a:t>?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E52E25-8576-44BA-B65F-1583035BD0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050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5FCB6-1D93-4A29-9BC4-CA86B472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F66B3B-F9C5-4C20-A096-B20B5F62D4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Movement </a:t>
            </a:r>
            <a:r>
              <a:rPr lang="de-DE" dirty="0" err="1"/>
              <a:t>Prediciton</a:t>
            </a:r>
            <a:r>
              <a:rPr lang="de-DE" dirty="0"/>
              <a:t> System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and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Design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Conduct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suffienct</a:t>
            </a:r>
            <a:r>
              <a:rPr lang="de-DE" dirty="0"/>
              <a:t> </a:t>
            </a:r>
            <a:r>
              <a:rPr lang="de-DE" dirty="0" err="1"/>
              <a:t>participants</a:t>
            </a:r>
            <a:r>
              <a:rPr lang="de-DE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participant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unsatisfactory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last </a:t>
            </a:r>
            <a:r>
              <a:rPr lang="de-DE" dirty="0" err="1"/>
              <a:t>semester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effects</a:t>
            </a:r>
            <a:r>
              <a:rPr lang="de-DE" dirty="0"/>
              <a:t> on </a:t>
            </a:r>
            <a:r>
              <a:rPr lang="de-DE" dirty="0" err="1"/>
              <a:t>perfomance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Focus </a:t>
            </a:r>
            <a:r>
              <a:rPr lang="de-DE" dirty="0" err="1"/>
              <a:t>solely</a:t>
            </a:r>
            <a:r>
              <a:rPr lang="de-DE" dirty="0"/>
              <a:t> on </a:t>
            </a:r>
            <a:r>
              <a:rPr lang="de-DE" dirty="0" err="1"/>
              <a:t>quantified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TCT, TC, TP (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reps</a:t>
            </a:r>
            <a:r>
              <a:rPr lang="de-DE" dirty="0"/>
              <a:t>.)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E52E25-8576-44BA-B65F-1583035BD0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440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9C452-DFFE-4ABB-91E6-B6866407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Potential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607717-F842-4E46-B583-52FB412C3A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B050"/>
                </a:solidFill>
              </a:rPr>
              <a:t>Using</a:t>
            </a:r>
            <a:r>
              <a:rPr lang="de-DE" dirty="0">
                <a:solidFill>
                  <a:srgbClr val="00B050"/>
                </a:solidFill>
              </a:rPr>
              <a:t>  zero-</a:t>
            </a:r>
            <a:r>
              <a:rPr lang="de-DE" dirty="0" err="1">
                <a:solidFill>
                  <a:srgbClr val="00B050"/>
                </a:solidFill>
              </a:rPr>
              <a:t>latency</a:t>
            </a:r>
            <a:r>
              <a:rPr lang="de-DE" dirty="0">
                <a:solidFill>
                  <a:srgbClr val="00B050"/>
                </a:solidFill>
              </a:rPr>
              <a:t>/</a:t>
            </a:r>
            <a:r>
              <a:rPr lang="de-DE" dirty="0" err="1">
                <a:solidFill>
                  <a:srgbClr val="00B050"/>
                </a:solidFill>
              </a:rPr>
              <a:t>future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prediction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system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leads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to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the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best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perfomance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results</a:t>
            </a:r>
            <a:endParaRPr lang="de-DE" dirty="0">
              <a:solidFill>
                <a:srgbClr val="00B050"/>
              </a:solidFill>
            </a:endParaRPr>
          </a:p>
          <a:p>
            <a:pPr indent="0"/>
            <a:endParaRPr lang="de-DE" dirty="0"/>
          </a:p>
          <a:p>
            <a:pPr indent="0"/>
            <a:endParaRPr lang="de-DE" dirty="0"/>
          </a:p>
          <a:p>
            <a:pPr indent="0"/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FF0000"/>
                </a:solidFill>
              </a:rPr>
              <a:t>Using</a:t>
            </a:r>
            <a:r>
              <a:rPr lang="de-DE" dirty="0">
                <a:solidFill>
                  <a:srgbClr val="FF0000"/>
                </a:solidFill>
              </a:rPr>
              <a:t>  zero-</a:t>
            </a:r>
            <a:r>
              <a:rPr lang="de-DE" dirty="0" err="1">
                <a:solidFill>
                  <a:srgbClr val="FF0000"/>
                </a:solidFill>
              </a:rPr>
              <a:t>latency</a:t>
            </a:r>
            <a:r>
              <a:rPr lang="de-DE" dirty="0">
                <a:solidFill>
                  <a:srgbClr val="FF0000"/>
                </a:solidFill>
              </a:rPr>
              <a:t>/</a:t>
            </a:r>
            <a:r>
              <a:rPr lang="de-DE" dirty="0" err="1">
                <a:solidFill>
                  <a:srgbClr val="FF0000"/>
                </a:solidFill>
              </a:rPr>
              <a:t>future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prediction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system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leads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worse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perfomance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results</a:t>
            </a:r>
            <a:r>
              <a:rPr lang="de-DE" dirty="0">
                <a:solidFill>
                  <a:srgbClr val="FF0000"/>
                </a:solidFill>
              </a:rPr>
              <a:t> 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de-DE" dirty="0">
              <a:solidFill>
                <a:srgbClr val="FF0000"/>
              </a:solidFill>
            </a:endParaRPr>
          </a:p>
          <a:p>
            <a:pPr marL="342900">
              <a:buFont typeface="Arial" panose="020B0604020202020204" pitchFamily="34" charset="0"/>
              <a:buChar char="•"/>
            </a:pPr>
            <a:endParaRPr lang="de-DE" dirty="0">
              <a:solidFill>
                <a:srgbClr val="FF0000"/>
              </a:solidFill>
            </a:endParaRPr>
          </a:p>
          <a:p>
            <a:pPr indent="0"/>
            <a:endParaRPr lang="de-DE" dirty="0">
              <a:solidFill>
                <a:srgbClr val="FFC000"/>
              </a:solidFill>
            </a:endParaRPr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FFC000"/>
                </a:solidFill>
              </a:rPr>
              <a:t>Using</a:t>
            </a:r>
            <a:r>
              <a:rPr lang="de-DE" dirty="0">
                <a:solidFill>
                  <a:srgbClr val="FFC000"/>
                </a:solidFill>
              </a:rPr>
              <a:t>  zero-</a:t>
            </a:r>
            <a:r>
              <a:rPr lang="de-DE" dirty="0" err="1">
                <a:solidFill>
                  <a:srgbClr val="FFC000"/>
                </a:solidFill>
              </a:rPr>
              <a:t>latency</a:t>
            </a:r>
            <a:r>
              <a:rPr lang="de-DE" dirty="0">
                <a:solidFill>
                  <a:srgbClr val="FFC000"/>
                </a:solidFill>
              </a:rPr>
              <a:t>/</a:t>
            </a:r>
            <a:r>
              <a:rPr lang="de-DE" dirty="0" err="1">
                <a:solidFill>
                  <a:srgbClr val="FFC000"/>
                </a:solidFill>
              </a:rPr>
              <a:t>future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prediction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system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has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no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influence</a:t>
            </a:r>
            <a:r>
              <a:rPr lang="de-DE" dirty="0">
                <a:solidFill>
                  <a:srgbClr val="FFC000"/>
                </a:solidFill>
              </a:rPr>
              <a:t> on </a:t>
            </a:r>
            <a:r>
              <a:rPr lang="de-DE" dirty="0" err="1">
                <a:solidFill>
                  <a:srgbClr val="FFC000"/>
                </a:solidFill>
              </a:rPr>
              <a:t>user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perfomance</a:t>
            </a:r>
            <a:r>
              <a:rPr lang="de-DE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97A76D-0207-429D-BFB6-D68B9D4DC0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40535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Bildschirmpräsentation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Larissa-Design</vt:lpstr>
      <vt:lpstr>PowerPoint-Präsentation</vt:lpstr>
      <vt:lpstr>Background</vt:lpstr>
      <vt:lpstr>Previous Work</vt:lpstr>
      <vt:lpstr>Research Questions</vt:lpstr>
      <vt:lpstr>Method</vt:lpstr>
      <vt:lpstr>Potential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David Halbhuber</cp:lastModifiedBy>
  <cp:revision>177</cp:revision>
  <dcterms:modified xsi:type="dcterms:W3CDTF">2019-10-29T16:15:39Z</dcterms:modified>
</cp:coreProperties>
</file>