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62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2" r:id="rId13"/>
    <p:sldId id="278" r:id="rId14"/>
    <p:sldId id="279" r:id="rId15"/>
    <p:sldId id="264" r:id="rId16"/>
    <p:sldId id="258" r:id="rId17"/>
    <p:sldId id="265" r:id="rId18"/>
    <p:sldId id="266" r:id="rId19"/>
    <p:sldId id="263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609D0-2FEB-49D8-BFE3-E62230050623}">
          <p14:sldIdLst>
            <p14:sldId id="262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2"/>
            <p14:sldId id="278"/>
            <p14:sldId id="279"/>
            <p14:sldId id="264"/>
            <p14:sldId id="258"/>
            <p14:sldId id="265"/>
            <p14:sldId id="266"/>
            <p14:sldId id="263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3339-AB54-4176-8608-591E5833E1C2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2DBC-23BD-420C-BAAB-49DF22D3A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47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3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86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55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Projet 4: Google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Présentation Finale</a:t>
            </a:r>
            <a:endParaRPr lang="fr-CA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880390" y="4777380"/>
            <a:ext cx="294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Maxime </a:t>
            </a:r>
            <a:r>
              <a:rPr lang="fr-CA" dirty="0" err="1"/>
              <a:t>Kouemo</a:t>
            </a:r>
            <a:endParaRPr lang="fr-CA" dirty="0"/>
          </a:p>
          <a:p>
            <a:r>
              <a:rPr lang="fr-CA" dirty="0"/>
              <a:t>Jonathan </a:t>
            </a:r>
            <a:r>
              <a:rPr lang="fr-CA" dirty="0" err="1" smtClean="0"/>
              <a:t>Rochon</a:t>
            </a:r>
            <a:endParaRPr lang="fr-CA" dirty="0" smtClean="0"/>
          </a:p>
          <a:p>
            <a:r>
              <a:rPr lang="fr-CA" dirty="0" smtClean="0"/>
              <a:t>Alexandre Thibault</a:t>
            </a:r>
          </a:p>
          <a:p>
            <a:r>
              <a:rPr lang="fr-CA" dirty="0" smtClean="0"/>
              <a:t>Olivier Marchand Lemire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48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Difficultés: </a:t>
            </a:r>
            <a:r>
              <a:rPr lang="fr-CA" dirty="0" err="1" smtClean="0"/>
              <a:t>Catapult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1702540"/>
            <a:ext cx="8946541" cy="4195481"/>
          </a:xfrm>
        </p:spPr>
        <p:txBody>
          <a:bodyPr/>
          <a:lstStyle/>
          <a:p>
            <a:r>
              <a:rPr lang="fr-CA" sz="2800" dirty="0" smtClean="0"/>
              <a:t>Large base de code (</a:t>
            </a:r>
            <a:r>
              <a:rPr lang="en-US" sz="2800" dirty="0" smtClean="0"/>
              <a:t>~</a:t>
            </a:r>
            <a:r>
              <a:rPr lang="fr-CA" sz="2800" dirty="0" smtClean="0"/>
              <a:t>1000 fichiers)</a:t>
            </a:r>
          </a:p>
          <a:p>
            <a:pPr lvl="1"/>
            <a:r>
              <a:rPr lang="fr-CA" sz="2000" dirty="0" smtClean="0"/>
              <a:t>Manque de documentation</a:t>
            </a:r>
          </a:p>
          <a:p>
            <a:pPr lvl="1"/>
            <a:r>
              <a:rPr lang="fr-CA" sz="2000" dirty="0" smtClean="0"/>
              <a:t>Solution : Recherche de termes connus</a:t>
            </a:r>
          </a:p>
          <a:p>
            <a:pPr lvl="1"/>
            <a:endParaRPr lang="fr-CA" dirty="0" smtClean="0"/>
          </a:p>
          <a:p>
            <a:r>
              <a:rPr lang="fr-CA" sz="2800" dirty="0" smtClean="0"/>
              <a:t>Construction de modèles </a:t>
            </a:r>
            <a:r>
              <a:rPr lang="fr-CA" sz="2800" dirty="0" err="1" smtClean="0"/>
              <a:t>Polymer</a:t>
            </a:r>
            <a:endParaRPr lang="fr-CA" sz="2800" dirty="0" smtClean="0"/>
          </a:p>
          <a:p>
            <a:pPr lvl="1"/>
            <a:r>
              <a:rPr lang="fr-CA" sz="2000" dirty="0" smtClean="0"/>
              <a:t>Incomplet lorsqu’on tente d’accéder une de ses composantes</a:t>
            </a:r>
          </a:p>
          <a:p>
            <a:pPr lvl="1"/>
            <a:r>
              <a:rPr lang="fr-CA" sz="2000" dirty="0" smtClean="0"/>
              <a:t>Solution : Passer la composante manuellement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Difficultés: </a:t>
            </a:r>
            <a:r>
              <a:rPr lang="fr-CA" dirty="0" err="1" smtClean="0"/>
              <a:t>Catapult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10206" y="1853248"/>
            <a:ext cx="8946541" cy="4195481"/>
          </a:xfrm>
        </p:spPr>
        <p:txBody>
          <a:bodyPr/>
          <a:lstStyle/>
          <a:p>
            <a:r>
              <a:rPr lang="fr-CA" sz="2800" dirty="0"/>
              <a:t>Peu flexible</a:t>
            </a:r>
          </a:p>
          <a:p>
            <a:pPr lvl="1"/>
            <a:r>
              <a:rPr lang="fr-CA" sz="2000" dirty="0"/>
              <a:t>Création </a:t>
            </a:r>
            <a:r>
              <a:rPr lang="fr-CA" sz="2000" dirty="0" smtClean="0"/>
              <a:t>d’onglets dépend </a:t>
            </a:r>
            <a:r>
              <a:rPr lang="fr-CA" sz="2000" dirty="0"/>
              <a:t>des types d’événements</a:t>
            </a:r>
          </a:p>
          <a:p>
            <a:pPr lvl="1"/>
            <a:r>
              <a:rPr lang="fr-CA" sz="2000" dirty="0"/>
              <a:t>1 seul type d’onglet par type </a:t>
            </a:r>
            <a:r>
              <a:rPr lang="fr-CA" sz="2000" dirty="0" smtClean="0"/>
              <a:t>d’événement</a:t>
            </a:r>
          </a:p>
          <a:p>
            <a:pPr lvl="1"/>
            <a:r>
              <a:rPr lang="fr-CA" sz="2000" dirty="0" smtClean="0"/>
              <a:t>Solution : Ajouter un second système de création</a:t>
            </a:r>
            <a:endParaRPr lang="fr-CA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err="1" smtClean="0"/>
              <a:t>Difficultés</a:t>
            </a:r>
            <a:r>
              <a:rPr lang="en-CA" dirty="0"/>
              <a:t>:</a:t>
            </a:r>
            <a:r>
              <a:rPr lang="en-CA" dirty="0" smtClean="0"/>
              <a:t> </a:t>
            </a:r>
            <a:r>
              <a:rPr lang="en-CA" dirty="0" err="1" smtClean="0"/>
              <a:t>Onager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5843" y="1573883"/>
            <a:ext cx="8946541" cy="4691605"/>
          </a:xfrm>
        </p:spPr>
        <p:txBody>
          <a:bodyPr/>
          <a:lstStyle/>
          <a:p>
            <a:r>
              <a:rPr lang="en-CA" sz="2800" dirty="0" smtClean="0"/>
              <a:t>Documentation </a:t>
            </a:r>
            <a:r>
              <a:rPr lang="en-CA" sz="2800" dirty="0" err="1" smtClean="0"/>
              <a:t>Xperf</a:t>
            </a:r>
            <a:endParaRPr lang="en-CA" sz="2800" dirty="0" smtClean="0"/>
          </a:p>
          <a:p>
            <a:pPr lvl="1"/>
            <a:r>
              <a:rPr lang="en-CA" sz="2000" dirty="0" err="1" smtClean="0"/>
              <a:t>Manque</a:t>
            </a:r>
            <a:r>
              <a:rPr lang="en-CA" sz="2000" dirty="0" smtClean="0"/>
              <a:t> de documentation</a:t>
            </a:r>
          </a:p>
          <a:p>
            <a:pPr lvl="1"/>
            <a:r>
              <a:rPr lang="en-CA" sz="2000" dirty="0" smtClean="0"/>
              <a:t>Solution: </a:t>
            </a:r>
            <a:r>
              <a:rPr lang="en-CA" sz="2000" dirty="0" err="1" smtClean="0"/>
              <a:t>Utiliser</a:t>
            </a:r>
            <a:r>
              <a:rPr lang="en-CA" sz="2000" dirty="0" smtClean="0"/>
              <a:t> la documentation </a:t>
            </a:r>
            <a:r>
              <a:rPr lang="en-CA" sz="2000" dirty="0" err="1" smtClean="0"/>
              <a:t>fournie</a:t>
            </a:r>
            <a:r>
              <a:rPr lang="en-CA" sz="2000" dirty="0" smtClean="0"/>
              <a:t> par le client et </a:t>
            </a:r>
            <a:r>
              <a:rPr lang="en-CA" sz="2000" dirty="0" err="1" smtClean="0"/>
              <a:t>avancer</a:t>
            </a:r>
            <a:r>
              <a:rPr lang="en-CA" sz="2000" dirty="0" smtClean="0"/>
              <a:t> à </a:t>
            </a:r>
            <a:r>
              <a:rPr lang="en-CA" sz="2000" dirty="0" err="1" smtClean="0"/>
              <a:t>taton</a:t>
            </a:r>
            <a:r>
              <a:rPr lang="en-CA" sz="2000" dirty="0" smtClean="0"/>
              <a:t>. </a:t>
            </a:r>
          </a:p>
          <a:p>
            <a:pPr marL="548641" lvl="1" indent="0">
              <a:buNone/>
            </a:pPr>
            <a:endParaRPr lang="en-CA" dirty="0" smtClean="0"/>
          </a:p>
          <a:p>
            <a:r>
              <a:rPr lang="en-CA" sz="2800" dirty="0" smtClean="0"/>
              <a:t>Stacks</a:t>
            </a:r>
          </a:p>
          <a:p>
            <a:pPr lvl="1"/>
            <a:r>
              <a:rPr lang="en-CA" sz="2000" dirty="0" err="1" smtClean="0"/>
              <a:t>Incapacité</a:t>
            </a:r>
            <a:r>
              <a:rPr lang="en-CA" sz="2000" dirty="0" smtClean="0"/>
              <a:t> </a:t>
            </a:r>
            <a:r>
              <a:rPr lang="en-CA" sz="2000" dirty="0" smtClean="0"/>
              <a:t>à </a:t>
            </a:r>
            <a:r>
              <a:rPr lang="en-CA" sz="2000" dirty="0" err="1" smtClean="0"/>
              <a:t>cerner</a:t>
            </a:r>
            <a:r>
              <a:rPr lang="en-CA" sz="2000" dirty="0" smtClean="0"/>
              <a:t> son </a:t>
            </a:r>
            <a:r>
              <a:rPr lang="en-CA" sz="2000" dirty="0" err="1" smtClean="0"/>
              <a:t>comportement</a:t>
            </a:r>
            <a:r>
              <a:rPr lang="en-CA" sz="2000" dirty="0" smtClean="0"/>
              <a:t> </a:t>
            </a:r>
            <a:r>
              <a:rPr lang="en-CA" sz="2000" dirty="0" err="1" smtClean="0"/>
              <a:t>concret</a:t>
            </a:r>
            <a:r>
              <a:rPr lang="en-CA" sz="2000" dirty="0" smtClean="0"/>
              <a:t> </a:t>
            </a:r>
          </a:p>
          <a:p>
            <a:pPr lvl="1"/>
            <a:r>
              <a:rPr lang="en-CA" sz="2000" dirty="0" err="1" smtClean="0"/>
              <a:t>Implémentation</a:t>
            </a:r>
            <a:r>
              <a:rPr lang="en-CA" sz="2000" dirty="0" smtClean="0"/>
              <a:t> </a:t>
            </a:r>
            <a:r>
              <a:rPr lang="en-CA" sz="2000" dirty="0"/>
              <a:t>de la </a:t>
            </a:r>
            <a:r>
              <a:rPr lang="en-CA" sz="2000" dirty="0" err="1"/>
              <a:t>génération</a:t>
            </a:r>
            <a:r>
              <a:rPr lang="en-CA" sz="2000" dirty="0"/>
              <a:t> du </a:t>
            </a:r>
            <a:r>
              <a:rPr lang="en-CA" sz="2000" dirty="0" err="1"/>
              <a:t>flamegraph</a:t>
            </a:r>
            <a:r>
              <a:rPr lang="en-CA" sz="2000" dirty="0"/>
              <a:t> </a:t>
            </a:r>
            <a:r>
              <a:rPr lang="en-CA" sz="2000" dirty="0" err="1"/>
              <a:t>refusée</a:t>
            </a:r>
            <a:r>
              <a:rPr lang="en-CA" sz="2000" dirty="0"/>
              <a:t> à la </a:t>
            </a:r>
            <a:r>
              <a:rPr lang="en-CA" sz="2000" dirty="0" smtClean="0"/>
              <a:t>mi-session, car </a:t>
            </a:r>
            <a:r>
              <a:rPr lang="en-CA" sz="2000" dirty="0" err="1"/>
              <a:t>peu</a:t>
            </a:r>
            <a:r>
              <a:rPr lang="en-CA" sz="2000" dirty="0"/>
              <a:t> </a:t>
            </a:r>
            <a:r>
              <a:rPr lang="en-CA" sz="2000" dirty="0" smtClean="0"/>
              <a:t>portable</a:t>
            </a:r>
          </a:p>
          <a:p>
            <a:pPr lvl="1"/>
            <a:r>
              <a:rPr lang="en-CA" sz="2000" dirty="0" smtClean="0"/>
              <a:t>Solution: </a:t>
            </a:r>
            <a:r>
              <a:rPr lang="en-CA" sz="2000" dirty="0" err="1" smtClean="0"/>
              <a:t>S’inspirer</a:t>
            </a:r>
            <a:r>
              <a:rPr lang="en-CA" sz="2000" dirty="0" smtClean="0"/>
              <a:t> du code tracecompre.js pour </a:t>
            </a:r>
            <a:r>
              <a:rPr lang="en-CA" sz="2000" dirty="0" err="1" smtClean="0"/>
              <a:t>comprendre</a:t>
            </a:r>
            <a:r>
              <a:rPr lang="en-CA" sz="2000" dirty="0" smtClean="0"/>
              <a:t> son </a:t>
            </a:r>
            <a:r>
              <a:rPr lang="en-CA" sz="2000" dirty="0" err="1" smtClean="0"/>
              <a:t>comportement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76729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Difficultés: Formatage CSV à JSON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0" y="1617083"/>
            <a:ext cx="10489059" cy="4195481"/>
          </a:xfrm>
        </p:spPr>
        <p:txBody>
          <a:bodyPr/>
          <a:lstStyle/>
          <a:p>
            <a:r>
              <a:rPr lang="fr-CA" sz="2800" dirty="0" smtClean="0"/>
              <a:t>Certains arguments (noms de fonction, </a:t>
            </a:r>
            <a:r>
              <a:rPr lang="fr-CA" sz="2800" dirty="0" smtClean="0"/>
              <a:t>URL, </a:t>
            </a:r>
            <a:r>
              <a:rPr lang="fr-CA" sz="2800" dirty="0" smtClean="0"/>
              <a:t>autres) comportent des virgules et autres aberrations </a:t>
            </a:r>
          </a:p>
          <a:p>
            <a:endParaRPr lang="fr-CA" dirty="0" smtClean="0"/>
          </a:p>
          <a:p>
            <a:r>
              <a:rPr lang="fr-CA" sz="2800" dirty="0" smtClean="0"/>
              <a:t>Problématique</a:t>
            </a:r>
          </a:p>
          <a:p>
            <a:pPr lvl="1"/>
            <a:r>
              <a:rPr lang="fr-CA" sz="2000" dirty="0" smtClean="0"/>
              <a:t>Souvent une exception (1 erreur dans un fichier de quelques millions de </a:t>
            </a:r>
            <a:r>
              <a:rPr lang="fr-CA" sz="2000" dirty="0" smtClean="0"/>
              <a:t>lignes)</a:t>
            </a:r>
            <a:endParaRPr lang="fr-CA" sz="2000" dirty="0" smtClean="0"/>
          </a:p>
          <a:p>
            <a:pPr lvl="1"/>
            <a:r>
              <a:rPr lang="fr-CA" sz="2000" dirty="0" smtClean="0"/>
              <a:t>Erreur vague (« </a:t>
            </a:r>
            <a:r>
              <a:rPr lang="fr-CA" sz="2000" dirty="0" err="1" smtClean="0"/>
              <a:t>Unexpected</a:t>
            </a:r>
            <a:r>
              <a:rPr lang="fr-CA" sz="2000" dirty="0" smtClean="0"/>
              <a:t> </a:t>
            </a:r>
            <a:r>
              <a:rPr lang="fr-CA" sz="2000" dirty="0" err="1" smtClean="0"/>
              <a:t>token</a:t>
            </a:r>
            <a:r>
              <a:rPr lang="fr-CA" sz="2000" dirty="0" smtClean="0"/>
              <a:t> c »)</a:t>
            </a:r>
          </a:p>
          <a:p>
            <a:pPr lvl="1"/>
            <a:r>
              <a:rPr lang="fr-CA" sz="2000" dirty="0" smtClean="0"/>
              <a:t>Pas de solution miracle: cas par cas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86462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Difficultés: </a:t>
            </a:r>
            <a:r>
              <a:rPr lang="fr-CA" dirty="0" err="1" smtClean="0"/>
              <a:t>parser</a:t>
            </a:r>
            <a:r>
              <a:rPr lang="fr-CA" dirty="0" smtClean="0"/>
              <a:t> JSON de Chrome </a:t>
            </a:r>
            <a:r>
              <a:rPr lang="fr-CA" dirty="0" err="1" smtClean="0"/>
              <a:t>Tracing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2061464"/>
            <a:ext cx="11112902" cy="4195481"/>
          </a:xfrm>
        </p:spPr>
        <p:txBody>
          <a:bodyPr/>
          <a:lstStyle/>
          <a:p>
            <a:r>
              <a:rPr lang="fr-CA" sz="2800" dirty="0" smtClean="0"/>
              <a:t>Le </a:t>
            </a:r>
            <a:r>
              <a:rPr lang="fr-CA" sz="2800" dirty="0" err="1" smtClean="0"/>
              <a:t>parser</a:t>
            </a:r>
            <a:r>
              <a:rPr lang="fr-CA" sz="2800" dirty="0" smtClean="0"/>
              <a:t> est sensible</a:t>
            </a:r>
          </a:p>
          <a:p>
            <a:pPr lvl="1"/>
            <a:r>
              <a:rPr lang="fr-CA" sz="2000" dirty="0" smtClean="0"/>
              <a:t>Certaines parties fonctionnaient dans un vérificateur de JSON, mais pas dans Chrome </a:t>
            </a:r>
            <a:r>
              <a:rPr lang="fr-CA" sz="2000" dirty="0" err="1" smtClean="0"/>
              <a:t>Tracing</a:t>
            </a:r>
            <a:endParaRPr lang="fr-CA" sz="2000" dirty="0" smtClean="0"/>
          </a:p>
          <a:p>
            <a:pPr lvl="1"/>
            <a:r>
              <a:rPr lang="fr-CA" sz="2000" dirty="0" smtClean="0"/>
              <a:t>ex</a:t>
            </a:r>
            <a:r>
              <a:rPr lang="fr-CA" sz="2000" dirty="0" smtClean="0"/>
              <a:t>: certaines virgules, et même certains espace</a:t>
            </a:r>
          </a:p>
          <a:p>
            <a:endParaRPr lang="fr-CA" dirty="0"/>
          </a:p>
          <a:p>
            <a:r>
              <a:rPr lang="fr-CA" sz="2800" dirty="0" smtClean="0"/>
              <a:t>Pas un problème majeur, mais problématique en conjonction avec </a:t>
            </a:r>
            <a:r>
              <a:rPr lang="fr-CA" sz="2800" dirty="0" smtClean="0"/>
              <a:t>certains </a:t>
            </a:r>
            <a:r>
              <a:rPr lang="fr-CA" sz="2800" dirty="0" smtClean="0"/>
              <a:t>arguments mal </a:t>
            </a:r>
            <a:r>
              <a:rPr lang="fr-CA" sz="2800" dirty="0" smtClean="0"/>
              <a:t>formatés de </a:t>
            </a:r>
            <a:r>
              <a:rPr lang="fr-CA" sz="2800" dirty="0" err="1" smtClean="0"/>
              <a:t>xperf</a:t>
            </a:r>
            <a:r>
              <a:rPr lang="fr-CA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31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Difficultés: </a:t>
            </a:r>
            <a:r>
              <a:rPr lang="fr-CA" dirty="0" err="1" smtClean="0"/>
              <a:t>Onager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1762361"/>
            <a:ext cx="11027444" cy="4195481"/>
          </a:xfrm>
        </p:spPr>
        <p:txBody>
          <a:bodyPr>
            <a:noAutofit/>
          </a:bodyPr>
          <a:lstStyle/>
          <a:p>
            <a:r>
              <a:rPr lang="fr-CA" sz="2800" dirty="0" smtClean="0"/>
              <a:t>Utilisation de </a:t>
            </a:r>
            <a:r>
              <a:rPr lang="fr-CA" sz="2800" dirty="0" err="1" smtClean="0"/>
              <a:t>mappedFile</a:t>
            </a:r>
            <a:r>
              <a:rPr lang="fr-CA" sz="2800" dirty="0" smtClean="0"/>
              <a:t> pour augmenter la vitesse de conversion.</a:t>
            </a:r>
          </a:p>
          <a:p>
            <a:endParaRPr lang="fr-CA" sz="2800" dirty="0"/>
          </a:p>
          <a:p>
            <a:r>
              <a:rPr lang="fr-CA" sz="2800" dirty="0" smtClean="0"/>
              <a:t>Due au </a:t>
            </a:r>
            <a:r>
              <a:rPr lang="fr-CA" sz="2800" dirty="0" err="1" smtClean="0"/>
              <a:t>mappedFile</a:t>
            </a:r>
            <a:r>
              <a:rPr lang="fr-CA" sz="2800" dirty="0" smtClean="0"/>
              <a:t> et l’utilisation de </a:t>
            </a:r>
            <a:r>
              <a:rPr lang="fr-CA" sz="2800" dirty="0" err="1" smtClean="0"/>
              <a:t>generateHistoryFromTrace</a:t>
            </a:r>
            <a:r>
              <a:rPr lang="fr-CA" sz="2800" dirty="0" smtClean="0"/>
              <a:t>() nous lisons 2 fois le </a:t>
            </a:r>
            <a:r>
              <a:rPr lang="fr-CA" sz="2800" dirty="0" smtClean="0"/>
              <a:t>CSV.</a:t>
            </a:r>
            <a:endParaRPr lang="fr-CA" sz="2800" dirty="0" smtClean="0"/>
          </a:p>
          <a:p>
            <a:endParaRPr lang="fr-CA" sz="2800" dirty="0"/>
          </a:p>
          <a:p>
            <a:r>
              <a:rPr lang="fr-CA" sz="2800" dirty="0" smtClean="0"/>
              <a:t>Maintenant la conversion est littéralement 2x plus rapide.</a:t>
            </a:r>
          </a:p>
        </p:txBody>
      </p:sp>
    </p:spTree>
    <p:extLst>
      <p:ext uri="{BB962C8B-B14F-4D97-AF65-F5344CB8AC3E}">
        <p14:creationId xmlns:p14="http://schemas.microsoft.com/office/powerpoint/2010/main" val="29079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Difficultés: </a:t>
            </a:r>
            <a:r>
              <a:rPr lang="fr-CA" dirty="0" err="1" smtClean="0"/>
              <a:t>OnagerLoop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1485900"/>
            <a:ext cx="11090362" cy="5142068"/>
          </a:xfrm>
        </p:spPr>
        <p:txBody>
          <a:bodyPr>
            <a:normAutofit/>
          </a:bodyPr>
          <a:lstStyle/>
          <a:p>
            <a:r>
              <a:rPr lang="fr-CA" sz="2800" dirty="0" smtClean="0"/>
              <a:t>Lancement d’une exception de manière aléatoire due au </a:t>
            </a:r>
            <a:r>
              <a:rPr lang="fr-CA" sz="2800" dirty="0" err="1" smtClean="0"/>
              <a:t>dump.json</a:t>
            </a:r>
            <a:r>
              <a:rPr lang="fr-CA" sz="2800" dirty="0" smtClean="0"/>
              <a:t>.</a:t>
            </a:r>
            <a:endParaRPr lang="fr-CA" sz="2800" dirty="0"/>
          </a:p>
          <a:p>
            <a:endParaRPr lang="fr-CA" sz="2400" dirty="0" smtClean="0"/>
          </a:p>
          <a:p>
            <a:endParaRPr lang="fr-CA" sz="2400" dirty="0"/>
          </a:p>
          <a:p>
            <a:endParaRPr lang="fr-CA" sz="2400" dirty="0" smtClean="0"/>
          </a:p>
          <a:p>
            <a:endParaRPr lang="fr-CA" sz="2400" dirty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793344"/>
            <a:ext cx="11090363" cy="27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Limites et améliorations possibles</a:t>
            </a:r>
            <a:br>
              <a:rPr lang="fr-CA" dirty="0" smtClean="0"/>
            </a:br>
            <a:r>
              <a:rPr lang="fr-CA" sz="3600" dirty="0" err="1" smtClean="0"/>
              <a:t>Onager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2078555"/>
            <a:ext cx="8946541" cy="4195481"/>
          </a:xfrm>
        </p:spPr>
        <p:txBody>
          <a:bodyPr>
            <a:normAutofit/>
          </a:bodyPr>
          <a:lstStyle/>
          <a:p>
            <a:r>
              <a:rPr lang="fr-CA" sz="2800" dirty="0" smtClean="0"/>
              <a:t>Lorsque la taille du .csv atteint </a:t>
            </a:r>
            <a:r>
              <a:rPr lang="en-US" sz="2800" dirty="0" smtClean="0"/>
              <a:t>~</a:t>
            </a:r>
            <a:r>
              <a:rPr lang="fr-CA" sz="2800" dirty="0" smtClean="0"/>
              <a:t>3GB, l’écriture du .</a:t>
            </a:r>
            <a:r>
              <a:rPr lang="fr-CA" sz="2800" dirty="0" err="1" smtClean="0"/>
              <a:t>Json</a:t>
            </a:r>
            <a:r>
              <a:rPr lang="fr-CA" sz="2800" dirty="0" smtClean="0"/>
              <a:t>  ne fonctionne plus correctement.</a:t>
            </a:r>
          </a:p>
          <a:p>
            <a:pPr lvl="1"/>
            <a:r>
              <a:rPr lang="fr-CA" sz="2000" dirty="0" smtClean="0"/>
              <a:t>Potentiellement due à la vitesse du buffer d’écriture qui ne se vide pas assez rapidement</a:t>
            </a:r>
            <a:r>
              <a:rPr lang="fr-CA" sz="2000" dirty="0" smtClean="0"/>
              <a:t>.</a:t>
            </a:r>
          </a:p>
          <a:p>
            <a:pPr marL="457200" lvl="1" indent="0">
              <a:buNone/>
            </a:pPr>
            <a:endParaRPr lang="fr-CA" sz="2000" dirty="0" smtClean="0"/>
          </a:p>
          <a:p>
            <a:r>
              <a:rPr lang="fr-CA" sz="2800" dirty="0" smtClean="0"/>
              <a:t>Les performances pourraient encore être améliorées.</a:t>
            </a:r>
          </a:p>
          <a:p>
            <a:pPr lvl="1"/>
            <a:r>
              <a:rPr lang="fr-CA" sz="2000" dirty="0" smtClean="0"/>
              <a:t>Multithreading.</a:t>
            </a:r>
          </a:p>
          <a:p>
            <a:endParaRPr lang="fr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234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Limites et améliorations </a:t>
            </a:r>
            <a:r>
              <a:rPr lang="fr-CA" dirty="0" smtClean="0"/>
              <a:t>possibles</a:t>
            </a:r>
            <a:br>
              <a:rPr lang="fr-CA" dirty="0" smtClean="0"/>
            </a:br>
            <a:r>
              <a:rPr lang="fr-CA" sz="3600" dirty="0" err="1" smtClean="0"/>
              <a:t>OnagerLoop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2027281"/>
            <a:ext cx="8946541" cy="4195481"/>
          </a:xfrm>
        </p:spPr>
        <p:txBody>
          <a:bodyPr>
            <a:normAutofit/>
          </a:bodyPr>
          <a:lstStyle/>
          <a:p>
            <a:r>
              <a:rPr lang="fr-CA" sz="2800" dirty="0" smtClean="0"/>
              <a:t>Limite de 256MB lors du </a:t>
            </a:r>
            <a:r>
              <a:rPr lang="fr-CA" sz="2800" dirty="0" err="1" smtClean="0"/>
              <a:t>téléversement</a:t>
            </a:r>
            <a:r>
              <a:rPr lang="fr-CA" sz="2800" dirty="0" smtClean="0"/>
              <a:t> d’un .</a:t>
            </a:r>
            <a:r>
              <a:rPr lang="fr-CA" sz="2800" dirty="0" err="1" smtClean="0"/>
              <a:t>Json</a:t>
            </a:r>
            <a:r>
              <a:rPr lang="fr-CA" sz="2800" dirty="0" smtClean="0"/>
              <a:t> dans Chrome.</a:t>
            </a:r>
          </a:p>
          <a:p>
            <a:pPr lvl="1"/>
            <a:r>
              <a:rPr lang="fr-CA" sz="2000" dirty="0" smtClean="0"/>
              <a:t>Permettre à Chrome de </a:t>
            </a:r>
            <a:r>
              <a:rPr lang="fr-CA" sz="2000" dirty="0" err="1" smtClean="0"/>
              <a:t>téléverser</a:t>
            </a:r>
            <a:r>
              <a:rPr lang="fr-CA" sz="2000" dirty="0" smtClean="0"/>
              <a:t> des .zip séparés en morceaux.</a:t>
            </a:r>
          </a:p>
          <a:p>
            <a:pPr marL="457200" lvl="1" indent="0">
              <a:buNone/>
            </a:pPr>
            <a:endParaRPr lang="fr-CA" sz="2000" dirty="0" smtClean="0"/>
          </a:p>
          <a:p>
            <a:pPr lvl="1"/>
            <a:r>
              <a:rPr lang="fr-CA" sz="2000" dirty="0" smtClean="0"/>
              <a:t>Séparer la trace en morceau inférieur à 256MB en prenant en compte les </a:t>
            </a:r>
            <a:r>
              <a:rPr lang="fr-CA" sz="2000" dirty="0" err="1" smtClean="0"/>
              <a:t>timestamps</a:t>
            </a:r>
            <a:r>
              <a:rPr lang="fr-CA" sz="2000" dirty="0" smtClean="0"/>
              <a:t> des </a:t>
            </a:r>
            <a:r>
              <a:rPr lang="fr-CA" sz="2000" dirty="0" err="1" smtClean="0"/>
              <a:t>chromeEvents</a:t>
            </a:r>
            <a:r>
              <a:rPr lang="fr-CA" sz="2000" dirty="0" smtClean="0"/>
              <a:t> </a:t>
            </a:r>
            <a:r>
              <a:rPr lang="fr-CA" sz="2000" dirty="0" smtClean="0"/>
              <a:t>et des </a:t>
            </a:r>
            <a:r>
              <a:rPr lang="fr-CA" sz="2000" dirty="0" err="1" smtClean="0"/>
              <a:t>stacks</a:t>
            </a:r>
            <a:r>
              <a:rPr lang="fr-CA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19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Limites et améliorations possibles</a:t>
            </a:r>
            <a:br>
              <a:rPr lang="fr-CA" dirty="0"/>
            </a:br>
            <a:r>
              <a:rPr lang="fr-CA" sz="3600" dirty="0" err="1" smtClean="0"/>
              <a:t>OnagerLoop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fr-CA" sz="2800" dirty="0" err="1" smtClean="0"/>
              <a:t>Xperf</a:t>
            </a:r>
            <a:r>
              <a:rPr lang="fr-CA" sz="2800" dirty="0" smtClean="0"/>
              <a:t> lance parfois une erreur de mémoire inexpliquée.</a:t>
            </a:r>
          </a:p>
          <a:p>
            <a:pPr marL="0" indent="0">
              <a:buNone/>
            </a:pPr>
            <a:endParaRPr lang="fr-CA" sz="28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78919"/>
            <a:ext cx="10557998" cy="32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6110" y="452718"/>
            <a:ext cx="9404723" cy="830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fr-CA" sz="4200" b="0" i="0" u="none" strike="noStrike" cap="none" dirty="0">
                <a:solidFill>
                  <a:schemeClr val="lt2"/>
                </a:solidFill>
                <a:ea typeface="Questrial"/>
                <a:cs typeface="Questrial"/>
                <a:sym typeface="Questrial"/>
              </a:rPr>
              <a:t>Introduction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3024" y="1283368"/>
            <a:ext cx="8745716" cy="5197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>
              <a:lnSpc>
                <a:spcPct val="170000"/>
              </a:lnSpc>
              <a:buClr>
                <a:srgbClr val="86D1D8"/>
              </a:buClr>
              <a:buSzPct val="79999"/>
            </a:pPr>
            <a:r>
              <a:rPr lang="en-CA" sz="2800" dirty="0" err="1" smtClean="0">
                <a:latin typeface="+mn-lt"/>
              </a:rPr>
              <a:t>Présentation</a:t>
            </a:r>
            <a:r>
              <a:rPr lang="en-CA" sz="2800" dirty="0" smtClean="0">
                <a:latin typeface="+mn-lt"/>
              </a:rPr>
              <a:t> des </a:t>
            </a:r>
            <a:r>
              <a:rPr lang="en-CA" sz="2800" dirty="0" err="1" smtClean="0">
                <a:latin typeface="+mn-lt"/>
              </a:rPr>
              <a:t>membres</a:t>
            </a:r>
            <a:endParaRPr lang="fr-CA" sz="2800" b="0" i="0" u="none" strike="noStrike" cap="none" dirty="0">
              <a:solidFill>
                <a:schemeClr val="lt1"/>
              </a:solidFill>
              <a:latin typeface="+mn-lt"/>
              <a:sym typeface="Questrial"/>
            </a:endParaRPr>
          </a:p>
          <a:p>
            <a:pPr>
              <a:lnSpc>
                <a:spcPct val="170000"/>
              </a:lnSpc>
              <a:buClr>
                <a:srgbClr val="86D1D8"/>
              </a:buClr>
              <a:buSzPct val="79999"/>
            </a:pPr>
            <a:r>
              <a:rPr lang="fr-CA" sz="2800" b="0" i="0" u="none" strike="noStrike" cap="none" dirty="0" smtClean="0">
                <a:solidFill>
                  <a:schemeClr val="lt1"/>
                </a:solidFill>
                <a:latin typeface="+mn-lt"/>
                <a:sym typeface="Questrial"/>
              </a:rPr>
              <a:t>Présentation du plan</a:t>
            </a:r>
            <a:endParaRPr sz="2800" b="0" i="0" u="none" strike="noStrike" cap="none" dirty="0">
              <a:solidFill>
                <a:schemeClr val="lt1"/>
              </a:solidFill>
              <a:latin typeface="+mn-lt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1369183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Limites et améliorations: </a:t>
            </a:r>
            <a:br>
              <a:rPr lang="fr-CA" dirty="0" smtClean="0"/>
            </a:br>
            <a:r>
              <a:rPr lang="fr-CA" sz="3600" dirty="0" smtClean="0"/>
              <a:t>Arguments perdus</a:t>
            </a:r>
            <a:endParaRPr lang="fr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2061464"/>
            <a:ext cx="10531788" cy="4195481"/>
          </a:xfrm>
        </p:spPr>
        <p:txBody>
          <a:bodyPr/>
          <a:lstStyle/>
          <a:p>
            <a:r>
              <a:rPr lang="fr-CA" sz="2800" dirty="0" smtClean="0"/>
              <a:t>Dû aux problèmes de formatage</a:t>
            </a:r>
          </a:p>
          <a:p>
            <a:endParaRPr lang="fr-CA" sz="2800" dirty="0" smtClean="0"/>
          </a:p>
          <a:p>
            <a:r>
              <a:rPr lang="fr-CA" sz="2800" dirty="0" smtClean="0"/>
              <a:t>Majorité des cas réglés, mais certaines exceptions </a:t>
            </a:r>
            <a:r>
              <a:rPr lang="fr-CA" sz="2800" dirty="0" smtClean="0"/>
              <a:t>d’arguments sont encore présents</a:t>
            </a:r>
            <a:endParaRPr lang="fr-CA" sz="2800" dirty="0" smtClean="0"/>
          </a:p>
          <a:p>
            <a:endParaRPr lang="fr-CA" sz="2800" dirty="0"/>
          </a:p>
          <a:p>
            <a:r>
              <a:rPr lang="fr-CA" sz="2800" dirty="0" smtClean="0"/>
              <a:t>Amélioration possible:  </a:t>
            </a:r>
          </a:p>
          <a:p>
            <a:pPr lvl="1"/>
            <a:r>
              <a:rPr lang="fr-CA" sz="2000" dirty="0" smtClean="0"/>
              <a:t>Cas des virgules dans </a:t>
            </a:r>
            <a:r>
              <a:rPr lang="fr-CA" sz="2000" dirty="0" err="1" smtClean="0"/>
              <a:t>dans</a:t>
            </a:r>
            <a:r>
              <a:rPr lang="fr-CA" sz="2000" dirty="0" smtClean="0"/>
              <a:t> </a:t>
            </a:r>
            <a:r>
              <a:rPr lang="fr-CA" sz="2000" dirty="0" smtClean="0"/>
              <a:t>une URL</a:t>
            </a:r>
            <a:r>
              <a:rPr lang="fr-CA" sz="2000" dirty="0" smtClean="0"/>
              <a:t>, ignorer la virgule si entre guillemets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43275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Limites et améliorations: </a:t>
            </a:r>
            <a:r>
              <a:rPr lang="fr-CA" sz="3600" dirty="0" err="1" smtClean="0"/>
              <a:t>Flamegraph</a:t>
            </a:r>
            <a:endParaRPr lang="fr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1853248"/>
            <a:ext cx="11172723" cy="4195481"/>
          </a:xfrm>
        </p:spPr>
        <p:txBody>
          <a:bodyPr/>
          <a:lstStyle/>
          <a:p>
            <a:r>
              <a:rPr lang="fr-CA" sz="2800" dirty="0" smtClean="0"/>
              <a:t>Problème: temps de génération du </a:t>
            </a:r>
            <a:r>
              <a:rPr lang="fr-CA" sz="2800" dirty="0" err="1" smtClean="0"/>
              <a:t>flamegraph</a:t>
            </a:r>
            <a:r>
              <a:rPr lang="fr-CA" sz="2800" dirty="0" smtClean="0"/>
              <a:t> augmente exponentiellement avec le nombre d’événements sélectionnés</a:t>
            </a:r>
          </a:p>
          <a:p>
            <a:endParaRPr lang="fr-CA" sz="2800" dirty="0"/>
          </a:p>
          <a:p>
            <a:r>
              <a:rPr lang="en-CA" sz="2800" dirty="0" smtClean="0"/>
              <a:t>Sur </a:t>
            </a:r>
            <a:r>
              <a:rPr lang="en-CA" sz="2800" dirty="0" err="1" smtClean="0"/>
              <a:t>sélection</a:t>
            </a:r>
            <a:r>
              <a:rPr lang="en-CA" sz="2800" dirty="0" smtClean="0"/>
              <a:t>, </a:t>
            </a:r>
            <a:r>
              <a:rPr lang="en-CA" sz="2800" dirty="0" err="1" smtClean="0"/>
              <a:t>trois</a:t>
            </a:r>
            <a:r>
              <a:rPr lang="en-CA" sz="2800" dirty="0" smtClean="0"/>
              <a:t> parties:</a:t>
            </a:r>
          </a:p>
          <a:p>
            <a:pPr lvl="1"/>
            <a:r>
              <a:rPr lang="en-CA" sz="2000" dirty="0" err="1" smtClean="0"/>
              <a:t>Filtrage</a:t>
            </a:r>
            <a:r>
              <a:rPr lang="en-CA" sz="2000" dirty="0" smtClean="0"/>
              <a:t> des stacks (par TID et timestamp)</a:t>
            </a:r>
          </a:p>
          <a:p>
            <a:pPr lvl="1"/>
            <a:r>
              <a:rPr lang="en-CA" sz="2000" dirty="0" err="1" smtClean="0"/>
              <a:t>Tracecompare</a:t>
            </a:r>
            <a:r>
              <a:rPr lang="en-CA" sz="2000" dirty="0" smtClean="0"/>
              <a:t> (</a:t>
            </a:r>
            <a:r>
              <a:rPr lang="en-CA" sz="2000" dirty="0" err="1" smtClean="0"/>
              <a:t>crée</a:t>
            </a:r>
            <a:r>
              <a:rPr lang="en-CA" sz="2000" dirty="0" smtClean="0"/>
              <a:t> </a:t>
            </a:r>
            <a:r>
              <a:rPr lang="en-CA" sz="2000" dirty="0" smtClean="0"/>
              <a:t>et </a:t>
            </a:r>
            <a:r>
              <a:rPr lang="en-CA" sz="2000" dirty="0" err="1" smtClean="0"/>
              <a:t>ajoute</a:t>
            </a:r>
            <a:r>
              <a:rPr lang="en-CA" sz="2000" dirty="0" smtClean="0"/>
              <a:t> le </a:t>
            </a:r>
            <a:r>
              <a:rPr lang="en-CA" sz="2000" dirty="0" err="1" smtClean="0"/>
              <a:t>flamegraph</a:t>
            </a:r>
            <a:r>
              <a:rPr lang="en-CA" sz="2000" dirty="0" smtClean="0"/>
              <a:t> au </a:t>
            </a:r>
            <a:r>
              <a:rPr lang="en-CA" sz="2000" dirty="0" err="1" smtClean="0"/>
              <a:t>dom</a:t>
            </a:r>
            <a:r>
              <a:rPr lang="en-CA" sz="2000" dirty="0" smtClean="0"/>
              <a:t>)</a:t>
            </a:r>
          </a:p>
          <a:p>
            <a:pPr lvl="1"/>
            <a:r>
              <a:rPr lang="en-CA" sz="2000" dirty="0" err="1" smtClean="0"/>
              <a:t>Reste</a:t>
            </a:r>
            <a:r>
              <a:rPr lang="en-CA" sz="2000" dirty="0" smtClean="0"/>
              <a:t> 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98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Limites et améliorations: </a:t>
            </a:r>
            <a:r>
              <a:rPr lang="fr-CA" sz="3600" dirty="0" err="1"/>
              <a:t>Flamegraph</a:t>
            </a:r>
            <a:endParaRPr lang="fr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1720319"/>
            <a:ext cx="8946541" cy="4195481"/>
          </a:xfrm>
        </p:spPr>
        <p:txBody>
          <a:bodyPr/>
          <a:lstStyle/>
          <a:p>
            <a:r>
              <a:rPr lang="en-CA" sz="2800" dirty="0" err="1" smtClean="0"/>
              <a:t>Vérification</a:t>
            </a:r>
            <a:r>
              <a:rPr lang="en-CA" sz="2800" dirty="0" smtClean="0"/>
              <a:t>  du temps </a:t>
            </a:r>
            <a:r>
              <a:rPr lang="en-CA" sz="2800" dirty="0" err="1" smtClean="0"/>
              <a:t>d’exécution</a:t>
            </a:r>
            <a:r>
              <a:rPr lang="en-CA" sz="2800" dirty="0" smtClean="0"/>
              <a:t>:</a:t>
            </a:r>
          </a:p>
          <a:p>
            <a:pPr lvl="1"/>
            <a:r>
              <a:rPr lang="en-CA" sz="2000" dirty="0" err="1"/>
              <a:t>Filtrage</a:t>
            </a:r>
            <a:r>
              <a:rPr lang="en-CA" sz="2000" dirty="0"/>
              <a:t> des </a:t>
            </a:r>
            <a:r>
              <a:rPr lang="en-CA" sz="2000" dirty="0" smtClean="0"/>
              <a:t>stacks : 20 à 50 </a:t>
            </a:r>
            <a:r>
              <a:rPr lang="en-CA" sz="2000" dirty="0" err="1" smtClean="0"/>
              <a:t>millisecondes</a:t>
            </a:r>
            <a:endParaRPr lang="en-CA" sz="2000" dirty="0" smtClean="0"/>
          </a:p>
          <a:p>
            <a:pPr lvl="1"/>
            <a:r>
              <a:rPr lang="en-CA" sz="2000" dirty="0" err="1" smtClean="0"/>
              <a:t>TraceCompage</a:t>
            </a:r>
            <a:r>
              <a:rPr lang="en-CA" sz="2000" dirty="0" smtClean="0"/>
              <a:t> : 0.25 à 2 </a:t>
            </a:r>
            <a:r>
              <a:rPr lang="en-CA" sz="2000" dirty="0" err="1" smtClean="0"/>
              <a:t>secondes</a:t>
            </a:r>
            <a:endParaRPr lang="en-CA" sz="2000" dirty="0" smtClean="0"/>
          </a:p>
          <a:p>
            <a:pPr lvl="1"/>
            <a:r>
              <a:rPr lang="en-CA" sz="2000" dirty="0" err="1" smtClean="0"/>
              <a:t>Reste</a:t>
            </a:r>
            <a:r>
              <a:rPr lang="en-CA" sz="2000" dirty="0" smtClean="0"/>
              <a:t> : 35 à 300 </a:t>
            </a:r>
            <a:r>
              <a:rPr lang="en-CA" sz="2000" dirty="0" err="1" smtClean="0"/>
              <a:t>secondes</a:t>
            </a:r>
            <a:r>
              <a:rPr lang="en-CA" sz="2000" dirty="0" smtClean="0"/>
              <a:t>!!!</a:t>
            </a:r>
            <a:endParaRPr lang="en-CA" sz="2000" dirty="0"/>
          </a:p>
          <a:p>
            <a:endParaRPr lang="fr-CA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79" y="3724057"/>
            <a:ext cx="6011604" cy="284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27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Limites et améliorations: </a:t>
            </a:r>
            <a:r>
              <a:rPr lang="fr-CA" sz="3600" dirty="0" smtClean="0"/>
              <a:t>flexibiliser Chrome </a:t>
            </a:r>
            <a:r>
              <a:rPr lang="fr-CA" sz="3600" dirty="0" err="1" smtClean="0"/>
              <a:t>Tracing</a:t>
            </a:r>
            <a:endParaRPr lang="fr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2061464"/>
            <a:ext cx="8946541" cy="4195481"/>
          </a:xfrm>
        </p:spPr>
        <p:txBody>
          <a:bodyPr>
            <a:normAutofit/>
          </a:bodyPr>
          <a:lstStyle/>
          <a:p>
            <a:r>
              <a:rPr lang="fr-CA" sz="2800" dirty="0" smtClean="0"/>
              <a:t>Manque de flexibilité de Chrome </a:t>
            </a:r>
            <a:r>
              <a:rPr lang="fr-CA" sz="2800" dirty="0" err="1" smtClean="0"/>
              <a:t>Tracing</a:t>
            </a:r>
            <a:endParaRPr lang="fr-CA" sz="2800" dirty="0" smtClean="0"/>
          </a:p>
          <a:p>
            <a:endParaRPr lang="fr-CA" sz="2800" dirty="0"/>
          </a:p>
          <a:p>
            <a:r>
              <a:rPr lang="fr-CA" sz="2800" dirty="0" smtClean="0"/>
              <a:t>Amélioration possible: refaire la sélection de façon plus flexible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7063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 err="1" smtClean="0"/>
              <a:t>Présentation</a:t>
            </a:r>
            <a:r>
              <a:rPr lang="en-CA" dirty="0" smtClean="0"/>
              <a:t> du plan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83432" y="1700808"/>
            <a:ext cx="8946541" cy="4195480"/>
          </a:xfrm>
        </p:spPr>
        <p:txBody>
          <a:bodyPr>
            <a:noAutofit/>
          </a:bodyPr>
          <a:lstStyle/>
          <a:p>
            <a:r>
              <a:rPr lang="en-CA" sz="2800" dirty="0" err="1" smtClean="0"/>
              <a:t>Problématique</a:t>
            </a:r>
            <a:endParaRPr lang="en-CA" sz="2800" dirty="0" smtClean="0"/>
          </a:p>
          <a:p>
            <a:r>
              <a:rPr lang="en-CA" sz="2800" dirty="0" err="1" smtClean="0"/>
              <a:t>Évolution</a:t>
            </a:r>
            <a:r>
              <a:rPr lang="en-CA" sz="2800" dirty="0" smtClean="0"/>
              <a:t> de </a:t>
            </a:r>
            <a:r>
              <a:rPr lang="en-CA" sz="2800" dirty="0" err="1" smtClean="0"/>
              <a:t>l’architecture</a:t>
            </a:r>
            <a:endParaRPr lang="en-CA" sz="2800" dirty="0" smtClean="0"/>
          </a:p>
          <a:p>
            <a:r>
              <a:rPr lang="en-CA" sz="2800" dirty="0" err="1" smtClean="0"/>
              <a:t>Présentation</a:t>
            </a:r>
            <a:r>
              <a:rPr lang="en-CA" sz="2800" dirty="0" smtClean="0"/>
              <a:t> </a:t>
            </a:r>
            <a:r>
              <a:rPr lang="en-CA" sz="2800" dirty="0" err="1" smtClean="0"/>
              <a:t>dynamique</a:t>
            </a:r>
            <a:endParaRPr lang="en-CA" sz="2800" dirty="0" smtClean="0"/>
          </a:p>
          <a:p>
            <a:r>
              <a:rPr lang="en-CA" sz="2800" dirty="0" err="1" smtClean="0"/>
              <a:t>Difficultés</a:t>
            </a:r>
            <a:endParaRPr lang="en-CA" sz="2800" dirty="0" smtClean="0"/>
          </a:p>
          <a:p>
            <a:r>
              <a:rPr lang="en-CA" sz="2800" dirty="0" err="1" smtClean="0"/>
              <a:t>Limites</a:t>
            </a:r>
            <a:r>
              <a:rPr lang="en-CA" sz="2800" dirty="0" smtClean="0"/>
              <a:t> et </a:t>
            </a:r>
            <a:r>
              <a:rPr lang="en-CA" sz="2800" dirty="0" err="1" smtClean="0"/>
              <a:t>améliorations</a:t>
            </a:r>
            <a:endParaRPr lang="en-CA" sz="2800" dirty="0" smtClean="0"/>
          </a:p>
          <a:p>
            <a:r>
              <a:rPr lang="en-CA" sz="2800" dirty="0" smtClean="0"/>
              <a:t>Conclusion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59413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fr-CA" sz="4200" b="0" i="0" u="none" strike="noStrike" cap="none" dirty="0" smtClean="0">
                <a:solidFill>
                  <a:schemeClr val="lt2"/>
                </a:solidFill>
                <a:ea typeface="Questrial"/>
                <a:cs typeface="Questrial"/>
                <a:sym typeface="Questrial"/>
              </a:rPr>
              <a:t>Problématique: Rappel</a:t>
            </a:r>
            <a:endParaRPr lang="fr-CA" sz="4400" b="0" i="0" u="none" strike="noStrike" cap="none" dirty="0">
              <a:solidFill>
                <a:schemeClr val="lt2"/>
              </a:solidFill>
              <a:ea typeface="Questrial"/>
              <a:cs typeface="Questrial"/>
              <a:sym typeface="Quest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52935" y="1152983"/>
            <a:ext cx="8946541" cy="53259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●"/>
            </a:pPr>
            <a:endParaRPr lang="fr-CA" sz="2600" b="0" i="0" u="none" strike="noStrike" cap="none" dirty="0" smtClean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>
              <a:buClr>
                <a:srgbClr val="86D1D8"/>
              </a:buClr>
              <a:buSzPct val="79999"/>
            </a:pPr>
            <a:r>
              <a:rPr lang="fr-CA" sz="2800" b="0" i="0" u="none" strike="noStrike" cap="none" dirty="0" smtClean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But</a:t>
            </a:r>
            <a:r>
              <a:rPr lang="fr-CA" sz="28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: Développer des outils permettant d’optimiser le démarrage de Chrome.</a:t>
            </a:r>
          </a:p>
          <a:p>
            <a:pPr lvl="1">
              <a:buClr>
                <a:srgbClr val="86D1D8"/>
              </a:buClr>
              <a:buSzPct val="25000"/>
            </a:pPr>
            <a:endParaRPr sz="2800" b="0" i="0" u="none" strike="noStrike" cap="none" dirty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>
              <a:buClr>
                <a:srgbClr val="86D1D8"/>
              </a:buClr>
              <a:buSzPct val="79999"/>
            </a:pPr>
            <a:r>
              <a:rPr lang="fr-CA" sz="28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Particularités:</a:t>
            </a:r>
          </a:p>
          <a:p>
            <a:pPr lvl="1">
              <a:buClr>
                <a:srgbClr val="86D1D8"/>
              </a:buClr>
            </a:pPr>
            <a:r>
              <a:rPr lang="fr-CA" sz="2000" b="0" i="0" u="none" strike="noStrike" cap="none" dirty="0" smtClean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Éclectique</a:t>
            </a:r>
            <a:endParaRPr sz="2000" b="0" i="0" u="none" strike="noStrike" cap="none" dirty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2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95090403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fr-CA" sz="4200" b="0" i="0" u="none" strike="noStrike" cap="none" dirty="0">
                <a:solidFill>
                  <a:schemeClr val="lt2"/>
                </a:solidFill>
                <a:ea typeface="Questrial"/>
                <a:cs typeface="Questrial"/>
                <a:sym typeface="Questrial"/>
              </a:rPr>
              <a:t>Problématique: Exigences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56264" y="1268628"/>
            <a:ext cx="9020123" cy="4979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>
              <a:buClr>
                <a:srgbClr val="86D1D8"/>
              </a:buClr>
            </a:pPr>
            <a:r>
              <a:rPr lang="fr-CA" sz="28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Exigences obligatoires: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Conversion ETW à JSON (150 MB/s)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 err="1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Flamegraph</a:t>
            </a:r>
            <a:endParaRPr lang="fr-CA" sz="2000" b="0" i="0" u="none" strike="noStrike" cap="none" dirty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Utilisation du CPU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Lecture/écriture (fichiers, disque)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2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79585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fr-CA" sz="4200" b="0" i="0" u="none" strike="noStrike" cap="none" dirty="0">
                <a:solidFill>
                  <a:schemeClr val="lt2"/>
                </a:solidFill>
                <a:ea typeface="Questrial"/>
                <a:cs typeface="Questrial"/>
                <a:sym typeface="Questrial"/>
              </a:rPr>
              <a:t>Problématique: Exigences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39172" y="1268628"/>
            <a:ext cx="9020123" cy="4979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Clr>
                <a:srgbClr val="86D1D8"/>
              </a:buClr>
            </a:pPr>
            <a:r>
              <a:rPr lang="fr-CA" sz="28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Exigences souhaitables: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Script de génération de traces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 err="1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perfInsight</a:t>
            </a: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: recherche des traces générées</a:t>
            </a:r>
          </a:p>
          <a:p>
            <a:pPr lvl="1">
              <a:buClr>
                <a:srgbClr val="86D1D8"/>
              </a:buClr>
              <a:buSzPct val="25000"/>
            </a:pPr>
            <a:endParaRPr sz="2600" b="0" i="0" u="none" strike="noStrike" cap="none" dirty="0">
              <a:solidFill>
                <a:schemeClr val="lt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>
              <a:buClr>
                <a:srgbClr val="86D1D8"/>
              </a:buClr>
            </a:pPr>
            <a:r>
              <a:rPr lang="fr-CA" sz="28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Exigences optionnelles: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Émission du nom de la fonction appelante lors d’un événement de trace</a:t>
            </a:r>
          </a:p>
          <a:p>
            <a:pPr lvl="1">
              <a:buClr>
                <a:srgbClr val="86D1D8"/>
              </a:buClr>
              <a:buSzPct val="79999"/>
            </a:pPr>
            <a:r>
              <a:rPr lang="fr-CA" sz="2000" b="0" i="0" u="none" strike="noStrike" cap="none" dirty="0">
                <a:solidFill>
                  <a:schemeClr val="lt1"/>
                </a:solidFill>
                <a:latin typeface="+mn-lt"/>
                <a:ea typeface="Questrial"/>
                <a:cs typeface="Questrial"/>
                <a:sym typeface="Questrial"/>
              </a:rPr>
              <a:t>Indicateur de flux (flèches)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2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None/>
            </a:pPr>
            <a:endParaRPr sz="2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0000521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Architecture: </a:t>
            </a:r>
            <a:r>
              <a:rPr lang="en-US" dirty="0" err="1" smtClean="0"/>
              <a:t>Onager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6111" y="1711086"/>
            <a:ext cx="8946541" cy="4195481"/>
          </a:xfrm>
        </p:spPr>
        <p:txBody>
          <a:bodyPr/>
          <a:lstStyle/>
          <a:p>
            <a:r>
              <a:rPr lang="fr-CA" sz="2800" dirty="0" smtClean="0"/>
              <a:t>Évolution globale :</a:t>
            </a:r>
          </a:p>
          <a:p>
            <a:pPr lvl="1"/>
            <a:r>
              <a:rPr lang="fr-CA" sz="2000" dirty="0" smtClean="0"/>
              <a:t>1 fil d’exécution pour prototyper</a:t>
            </a:r>
          </a:p>
          <a:p>
            <a:pPr lvl="1"/>
            <a:r>
              <a:rPr lang="fr-CA" sz="2000" dirty="0" smtClean="0"/>
              <a:t>Plusieurs fils d’exécution prévus</a:t>
            </a:r>
          </a:p>
          <a:p>
            <a:pPr lvl="1"/>
            <a:r>
              <a:rPr lang="fr-CA" sz="2000" dirty="0" smtClean="0"/>
              <a:t>Retour à 1 fil d’exécution</a:t>
            </a:r>
          </a:p>
          <a:p>
            <a:pPr lvl="1"/>
            <a:endParaRPr lang="fr-CA" dirty="0"/>
          </a:p>
          <a:p>
            <a:r>
              <a:rPr lang="fr-CA" sz="2800" dirty="0" smtClean="0"/>
              <a:t>Évolution locale :</a:t>
            </a:r>
          </a:p>
          <a:p>
            <a:pPr lvl="1"/>
            <a:r>
              <a:rPr lang="fr-CA" sz="2000" dirty="0" smtClean="0"/>
              <a:t>Compréhension grandissante = Réutilisation de code grandissante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3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Architecture: </a:t>
            </a:r>
            <a:r>
              <a:rPr lang="fr-CA" dirty="0" err="1" smtClean="0"/>
              <a:t>Onager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76" y="2052638"/>
            <a:ext cx="6113824" cy="4195762"/>
          </a:xfrm>
        </p:spPr>
      </p:pic>
    </p:spTree>
    <p:extLst>
      <p:ext uri="{BB962C8B-B14F-4D97-AF65-F5344CB8AC3E}">
        <p14:creationId xmlns:p14="http://schemas.microsoft.com/office/powerpoint/2010/main" val="32388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Architecture: </a:t>
            </a:r>
            <a:r>
              <a:rPr lang="fr-CA" dirty="0" err="1" smtClean="0"/>
              <a:t>Catapult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18751" y="1642720"/>
            <a:ext cx="8946541" cy="4195481"/>
          </a:xfrm>
        </p:spPr>
        <p:txBody>
          <a:bodyPr/>
          <a:lstStyle/>
          <a:p>
            <a:r>
              <a:rPr lang="fr-CA" sz="2800" dirty="0" smtClean="0"/>
              <a:t>Utilisation de modèles </a:t>
            </a:r>
            <a:r>
              <a:rPr lang="fr-CA" sz="2800" dirty="0" err="1" smtClean="0"/>
              <a:t>Polymer</a:t>
            </a:r>
            <a:r>
              <a:rPr lang="fr-CA" sz="2800" dirty="0" smtClean="0"/>
              <a:t> :</a:t>
            </a:r>
          </a:p>
          <a:p>
            <a:endParaRPr lang="fr-CA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15" y="2576944"/>
            <a:ext cx="4644533" cy="34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663</Words>
  <Application>Microsoft Office PowerPoint</Application>
  <PresentationFormat>Widescreen</PresentationFormat>
  <Paragraphs>136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Noto Sans Symbols</vt:lpstr>
      <vt:lpstr>Questrial</vt:lpstr>
      <vt:lpstr>Wingdings 3</vt:lpstr>
      <vt:lpstr>Ion</vt:lpstr>
      <vt:lpstr>Projet 4: Google</vt:lpstr>
      <vt:lpstr>Introduction</vt:lpstr>
      <vt:lpstr>Présentation du plan</vt:lpstr>
      <vt:lpstr>Problématique: Rappel</vt:lpstr>
      <vt:lpstr>Problématique: Exigences</vt:lpstr>
      <vt:lpstr>Problématique: Exigences</vt:lpstr>
      <vt:lpstr>Architecture: Onager</vt:lpstr>
      <vt:lpstr>Architecture: Onager</vt:lpstr>
      <vt:lpstr>Architecture: Catapult</vt:lpstr>
      <vt:lpstr>Difficultés: Catapult</vt:lpstr>
      <vt:lpstr>Difficultés: Catapult</vt:lpstr>
      <vt:lpstr>Difficultés: Onager</vt:lpstr>
      <vt:lpstr>Difficultés: Formatage CSV à JSON</vt:lpstr>
      <vt:lpstr>Difficultés: parser JSON de Chrome Tracing</vt:lpstr>
      <vt:lpstr>Difficultés: Onager</vt:lpstr>
      <vt:lpstr>Difficultés: OnagerLoop</vt:lpstr>
      <vt:lpstr>Limites et améliorations possibles Onager</vt:lpstr>
      <vt:lpstr>Limites et améliorations possibles OnagerLoop</vt:lpstr>
      <vt:lpstr>Limites et améliorations possibles OnagerLoop</vt:lpstr>
      <vt:lpstr>Limites et améliorations:  Arguments perdus</vt:lpstr>
      <vt:lpstr>Limites et améliorations: Flamegraph</vt:lpstr>
      <vt:lpstr>Limites et améliorations: Flamegraph</vt:lpstr>
      <vt:lpstr>Limites et améliorations: flexibiliser Chrome Tracing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celebrom@gmail.com</dc:creator>
  <cp:lastModifiedBy>Celebrom</cp:lastModifiedBy>
  <cp:revision>74</cp:revision>
  <dcterms:created xsi:type="dcterms:W3CDTF">2016-02-15T19:33:55Z</dcterms:created>
  <dcterms:modified xsi:type="dcterms:W3CDTF">2016-04-14T18:32:19Z</dcterms:modified>
</cp:coreProperties>
</file>