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경섭" initials="이경" lastIdx="4" clrIdx="0">
    <p:extLst>
      <p:ext uri="{19B8F6BF-5375-455C-9EA6-DF929625EA0E}">
        <p15:presenceInfo xmlns:p15="http://schemas.microsoft.com/office/powerpoint/2012/main" userId="af9a4694ec4a72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9T11:19:53.985" idx="2">
    <p:pos x="2864" y="1844"/>
    <p:text>카메라와 캐릭터 거리</p:text>
    <p:extLst>
      <p:ext uri="{C676402C-5697-4E1C-873F-D02D1690AC5C}">
        <p15:threadingInfo xmlns:p15="http://schemas.microsoft.com/office/powerpoint/2012/main" timeZoneBias="-540"/>
      </p:ext>
    </p:extLst>
  </p:cm>
  <p:cm authorId="1" dt="2019-11-19T11:20:04.172" idx="3">
    <p:pos x="10" y="10"/>
    <p:text>달릴때 가속도의 존재(수치화)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9T11:24:04.826" idx="4">
    <p:pos x="2971" y="2359"/>
    <p:text>카툰렌더링의 방식 설명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D1AE-FFF9-4FB4-961E-A28517DFADC7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E66AF-DE8B-4134-8059-76119745F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3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E262-8494-4551-889D-9381B06529A6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1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095-90A1-4610-AF53-B27120010BF2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4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023-A5DE-47F0-BE85-D4C2497F0165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6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C8E6-A511-49BD-84CA-E0C6AC011857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ED45-065A-4926-9D06-2DA41D2E121F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167B-8171-4393-BD5F-4B223CAAA831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2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4104-067E-4636-8841-38665818061E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8CFE-462E-4796-A86E-8D81A2D55075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9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F91-E3D9-4F46-961A-1EDAE52DACD3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5D9337-1922-4094-BA8E-1FF46B96AA53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2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A16-2F72-4C32-9EDD-9F9EA8584503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8796B-1EC6-4499-BC92-D9B1D16AAFD5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088184-840D-4F9E-9578-0FF27DA53F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3E64-3611-4A0B-B037-8AF19B745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King of Playground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8B47E-4A45-4ABD-9FDB-0EC1EF3F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  <a:endParaRPr lang="en-US" altLang="ko-KR" dirty="0"/>
          </a:p>
          <a:p>
            <a:r>
              <a:rPr lang="en-US" altLang="ko-KR" dirty="0"/>
              <a:t>2014180005 </a:t>
            </a:r>
            <a:r>
              <a:rPr lang="ko-KR" altLang="en-US" dirty="0"/>
              <a:t>김기태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1D6A7-ACEB-4F02-A6BC-0CB74FCF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75BF-D6F8-4781-8131-A761823E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B2ACD-4EDE-41E8-9B0F-04B90E8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85" y="2586880"/>
            <a:ext cx="3891815" cy="2726266"/>
          </a:xfrm>
        </p:spPr>
        <p:txBody>
          <a:bodyPr/>
          <a:lstStyle/>
          <a:p>
            <a:r>
              <a:rPr lang="ko-KR" altLang="en-US" dirty="0"/>
              <a:t>캐릭터의 크기 </a:t>
            </a:r>
            <a:r>
              <a:rPr lang="en-US" altLang="ko-KR" dirty="0"/>
              <a:t>: 1m</a:t>
            </a:r>
          </a:p>
          <a:p>
            <a:r>
              <a:rPr lang="ko-KR" altLang="en-US" dirty="0"/>
              <a:t>캐릭터 기본 이동속도 </a:t>
            </a:r>
            <a:r>
              <a:rPr lang="en-US" altLang="ko-KR" dirty="0"/>
              <a:t>: 1m/s</a:t>
            </a:r>
          </a:p>
          <a:p>
            <a:r>
              <a:rPr lang="ko-KR" altLang="en-US" dirty="0"/>
              <a:t>캐릭터 달리기 이동속도 </a:t>
            </a:r>
            <a:r>
              <a:rPr lang="en-US" altLang="ko-KR" dirty="0"/>
              <a:t>: 2m/s</a:t>
            </a:r>
          </a:p>
          <a:p>
            <a:r>
              <a:rPr lang="ko-KR" altLang="en-US" dirty="0"/>
              <a:t>캐릭터 체력 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캐릭터 공격력 </a:t>
            </a:r>
            <a:r>
              <a:rPr lang="en-US" altLang="ko-KR" dirty="0"/>
              <a:t>: 20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C09FC-41A8-4B41-96FA-A2C91EAB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4D95-D602-46F0-9ED6-FF92B9C4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D24095-CF8D-41B2-8EB4-E5B4F503D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9" y="1846263"/>
            <a:ext cx="8939388" cy="4022725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3684D8-E578-43E4-9B07-B35EA45D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9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0300-373B-4C9F-A7E6-7693870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A49011-D858-4E6D-9F47-D8996541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38" y="1846264"/>
            <a:ext cx="597262" cy="19146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25EDF3-FF21-4014-90DE-67101AFB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1182"/>
            <a:ext cx="1757279" cy="1757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D2BDAC-FD02-42E9-AAC6-874AE5620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6054"/>
            <a:ext cx="1914889" cy="1914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792D6E-2BCF-493C-B067-1F8FDCC9F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9" y="3565840"/>
            <a:ext cx="1757279" cy="1920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D833C6-EE42-4423-8749-4398581FAED0}"/>
              </a:ext>
            </a:extLst>
          </p:cNvPr>
          <p:cNvSpPr txBox="1"/>
          <p:nvPr/>
        </p:nvSpPr>
        <p:spPr>
          <a:xfrm>
            <a:off x="2582779" y="2165684"/>
            <a:ext cx="282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장난감 칼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방어가 불가능한 공격을 쓸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횟수 </a:t>
            </a:r>
            <a:r>
              <a:rPr lang="en-US" altLang="ko-KR" dirty="0"/>
              <a:t>: 5</a:t>
            </a:r>
            <a:r>
              <a:rPr lang="ko-KR" altLang="en-US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2AC55-BE04-4F98-992D-2C3DB7072B29}"/>
              </a:ext>
            </a:extLst>
          </p:cNvPr>
          <p:cNvSpPr txBox="1"/>
          <p:nvPr/>
        </p:nvSpPr>
        <p:spPr>
          <a:xfrm>
            <a:off x="2582779" y="3813754"/>
            <a:ext cx="2823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과자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 </a:t>
            </a:r>
            <a:r>
              <a:rPr lang="ko-KR" altLang="en-US" dirty="0"/>
              <a:t>사용시 </a:t>
            </a:r>
            <a:r>
              <a:rPr lang="en-US" altLang="ko-KR" dirty="0"/>
              <a:t>50</a:t>
            </a:r>
            <a:r>
              <a:rPr lang="ko-KR" altLang="en-US" dirty="0"/>
              <a:t>의 체력을 회복한다</a:t>
            </a:r>
            <a:r>
              <a:rPr lang="en-US" altLang="ko-KR" dirty="0"/>
              <a:t>. </a:t>
            </a:r>
            <a:r>
              <a:rPr lang="ko-KR" altLang="en-US" dirty="0"/>
              <a:t>최대 체력을 넘기지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횟수 </a:t>
            </a:r>
            <a:r>
              <a:rPr lang="en-US" altLang="ko-KR" dirty="0"/>
              <a:t>: 1</a:t>
            </a:r>
            <a:r>
              <a:rPr lang="ko-KR" altLang="en-US" dirty="0"/>
              <a:t>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CF497-12C9-44A5-A698-9BA38555F2CE}"/>
              </a:ext>
            </a:extLst>
          </p:cNvPr>
          <p:cNvSpPr txBox="1"/>
          <p:nvPr/>
        </p:nvSpPr>
        <p:spPr>
          <a:xfrm>
            <a:off x="8197516" y="2133169"/>
            <a:ext cx="282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공기 망치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타격 시 </a:t>
            </a:r>
            <a:r>
              <a:rPr lang="en-US" altLang="ko-KR" dirty="0"/>
              <a:t>3</a:t>
            </a:r>
            <a:r>
              <a:rPr lang="ko-KR" altLang="en-US" dirty="0"/>
              <a:t>초간 기절상태에 빠진다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횟수 </a:t>
            </a:r>
            <a:r>
              <a:rPr lang="en-US" altLang="ko-KR" dirty="0"/>
              <a:t>: 2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C4836-4709-47F4-BF56-41424329FE99}"/>
              </a:ext>
            </a:extLst>
          </p:cNvPr>
          <p:cNvSpPr txBox="1"/>
          <p:nvPr/>
        </p:nvSpPr>
        <p:spPr>
          <a:xfrm>
            <a:off x="8197516" y="3619967"/>
            <a:ext cx="282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장난감 블록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사용시 캐릭터 뒤 바닥에 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밟으면 </a:t>
            </a:r>
            <a:r>
              <a:rPr lang="en-US" altLang="ko-KR" dirty="0"/>
              <a:t>10</a:t>
            </a:r>
            <a:r>
              <a:rPr lang="ko-KR" altLang="en-US" dirty="0"/>
              <a:t>초 동안 이동속도가 </a:t>
            </a:r>
            <a:r>
              <a:rPr lang="en-US" altLang="ko-KR" dirty="0"/>
              <a:t>50% </a:t>
            </a:r>
            <a:r>
              <a:rPr lang="ko-KR" altLang="en-US" dirty="0"/>
              <a:t>저하된다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횟수 </a:t>
            </a:r>
            <a:r>
              <a:rPr lang="en-US" altLang="ko-KR" dirty="0"/>
              <a:t>: 1</a:t>
            </a:r>
            <a:r>
              <a:rPr lang="ko-KR" altLang="en-US" dirty="0"/>
              <a:t>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C4B04-B0A2-4BAB-A9AC-19B6EAFA6E89}"/>
              </a:ext>
            </a:extLst>
          </p:cNvPr>
          <p:cNvSpPr txBox="1"/>
          <p:nvPr/>
        </p:nvSpPr>
        <p:spPr>
          <a:xfrm>
            <a:off x="3315904" y="5819933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무기는 사용횟수만큼 사용하면 파괴되어 소멸한다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D78863-0E28-4084-BB67-EB3AF042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942D-7177-4E9F-8652-37685E68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29EE52-CAC0-4C90-B898-4A4BAEF2269E}"/>
              </a:ext>
            </a:extLst>
          </p:cNvPr>
          <p:cNvGrpSpPr/>
          <p:nvPr/>
        </p:nvGrpSpPr>
        <p:grpSpPr>
          <a:xfrm>
            <a:off x="1604643" y="1991226"/>
            <a:ext cx="3098471" cy="2875547"/>
            <a:chOff x="1588603" y="3429000"/>
            <a:chExt cx="2277110" cy="21132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65354E-DFC4-4B22-A8AF-BB2E8A2A737D}"/>
                </a:ext>
              </a:extLst>
            </p:cNvPr>
            <p:cNvSpPr/>
            <p:nvPr/>
          </p:nvSpPr>
          <p:spPr>
            <a:xfrm>
              <a:off x="1588603" y="3429000"/>
              <a:ext cx="2277110" cy="2113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E8F216D-5837-43EB-9005-4E74D22C84BE}"/>
                </a:ext>
              </a:extLst>
            </p:cNvPr>
            <p:cNvSpPr/>
            <p:nvPr/>
          </p:nvSpPr>
          <p:spPr>
            <a:xfrm>
              <a:off x="2389338" y="4276725"/>
              <a:ext cx="680085" cy="47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깃발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55A8D5-0BFE-4FED-865E-8943161E4C5A}"/>
              </a:ext>
            </a:extLst>
          </p:cNvPr>
          <p:cNvGrpSpPr/>
          <p:nvPr/>
        </p:nvGrpSpPr>
        <p:grpSpPr>
          <a:xfrm>
            <a:off x="6172806" y="2250933"/>
            <a:ext cx="4982874" cy="2438215"/>
            <a:chOff x="4331970" y="2428558"/>
            <a:chExt cx="3528060" cy="1726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2C7DE0-1798-40BD-B438-435C70F791F8}"/>
                </a:ext>
              </a:extLst>
            </p:cNvPr>
            <p:cNvSpPr/>
            <p:nvPr/>
          </p:nvSpPr>
          <p:spPr>
            <a:xfrm>
              <a:off x="4331970" y="2428558"/>
              <a:ext cx="3528060" cy="1726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18948C-6A6F-488F-86A7-F2E85540C2FD}"/>
                </a:ext>
              </a:extLst>
            </p:cNvPr>
            <p:cNvSpPr/>
            <p:nvPr/>
          </p:nvSpPr>
          <p:spPr>
            <a:xfrm>
              <a:off x="5755322" y="3042176"/>
              <a:ext cx="681355" cy="499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깃발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FE46F-0434-4E7E-ADF6-1B5437E8F556}"/>
              </a:ext>
            </a:extLst>
          </p:cNvPr>
          <p:cNvSpPr/>
          <p:nvPr/>
        </p:nvSpPr>
        <p:spPr>
          <a:xfrm>
            <a:off x="6190648" y="2261937"/>
            <a:ext cx="595163" cy="2438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빨간팀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73AFD-A7C4-43D2-96F0-EDDCE4201137}"/>
              </a:ext>
            </a:extLst>
          </p:cNvPr>
          <p:cNvSpPr/>
          <p:nvPr/>
        </p:nvSpPr>
        <p:spPr>
          <a:xfrm>
            <a:off x="10558716" y="2241883"/>
            <a:ext cx="595163" cy="243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파란팀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5824A-B9BB-4C36-83A0-D22C659EF038}"/>
              </a:ext>
            </a:extLst>
          </p:cNvPr>
          <p:cNvSpPr txBox="1"/>
          <p:nvPr/>
        </p:nvSpPr>
        <p:spPr>
          <a:xfrm>
            <a:off x="1379621" y="4924927"/>
            <a:ext cx="368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놀이터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도망치기 좁은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깃발 순환이 많도록 유도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개인전</a:t>
            </a:r>
            <a:r>
              <a:rPr lang="en-US" altLang="ko-KR" dirty="0"/>
              <a:t> / </a:t>
            </a:r>
            <a:r>
              <a:rPr lang="ko-KR" altLang="en-US" dirty="0" err="1"/>
              <a:t>팀전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15M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8D34D-E3AC-4555-A1CC-34CCB85897C1}"/>
              </a:ext>
            </a:extLst>
          </p:cNvPr>
          <p:cNvSpPr txBox="1"/>
          <p:nvPr/>
        </p:nvSpPr>
        <p:spPr>
          <a:xfrm>
            <a:off x="6372899" y="4872788"/>
            <a:ext cx="478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유치원 앞마당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가로가 길고 세로가 좁은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팀끼리 보호와 협력을 용이하도록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팀전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가로 </a:t>
            </a:r>
            <a:r>
              <a:rPr lang="en-US" altLang="ko-KR" dirty="0"/>
              <a:t>25M, </a:t>
            </a:r>
            <a:r>
              <a:rPr lang="ko-KR" altLang="en-US" dirty="0"/>
              <a:t>세로 </a:t>
            </a:r>
            <a:r>
              <a:rPr lang="en-US" altLang="ko-KR" dirty="0"/>
              <a:t>10M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5A8049-657F-4048-9FF5-DEE9319F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6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5605-8858-4B17-8E73-79513828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 및 역할 분담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4ACAA52-AA8F-4F8B-A537-CA85266D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25701"/>
              </p:ext>
            </p:extLst>
          </p:nvPr>
        </p:nvGraphicFramePr>
        <p:xfrm>
          <a:off x="1096963" y="1846263"/>
          <a:ext cx="1005840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1639">
                  <a:extLst>
                    <a:ext uri="{9D8B030D-6E8A-4147-A177-3AD203B41FA5}">
                      <a16:colId xmlns:a16="http://schemas.microsoft.com/office/drawing/2014/main" val="1795540276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228608970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3957856003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1689348308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114322142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130466013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3415447640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198902221"/>
                    </a:ext>
                  </a:extLst>
                </a:gridCol>
                <a:gridCol w="918346">
                  <a:extLst>
                    <a:ext uri="{9D8B030D-6E8A-4147-A177-3AD203B41FA5}">
                      <a16:colId xmlns:a16="http://schemas.microsoft.com/office/drawing/2014/main" val="2129567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항목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클라이언트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6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캐릭터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7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6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 게임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5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</a:t>
                      </a:r>
                      <a:r>
                        <a:rPr lang="ko-KR" altLang="en-US" b="1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922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6701495-FAA0-4FDE-BCDB-A13C57A8C17C}"/>
              </a:ext>
            </a:extLst>
          </p:cNvPr>
          <p:cNvSpPr/>
          <p:nvPr/>
        </p:nvSpPr>
        <p:spPr>
          <a:xfrm>
            <a:off x="7141118" y="1077004"/>
            <a:ext cx="956345" cy="453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CA6AD-BF7F-42A8-BB03-999B08D22AF6}"/>
              </a:ext>
            </a:extLst>
          </p:cNvPr>
          <p:cNvSpPr/>
          <p:nvPr/>
        </p:nvSpPr>
        <p:spPr>
          <a:xfrm>
            <a:off x="9196693" y="1116470"/>
            <a:ext cx="956345" cy="4530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C65C3-3DB9-4328-9F8F-056123A94087}"/>
              </a:ext>
            </a:extLst>
          </p:cNvPr>
          <p:cNvSpPr txBox="1"/>
          <p:nvPr/>
        </p:nvSpPr>
        <p:spPr>
          <a:xfrm>
            <a:off x="8097773" y="1157807"/>
            <a:ext cx="1040235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김기태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87F5D-8C27-4004-AA21-CD130D99E335}"/>
              </a:ext>
            </a:extLst>
          </p:cNvPr>
          <p:cNvSpPr txBox="1"/>
          <p:nvPr/>
        </p:nvSpPr>
        <p:spPr>
          <a:xfrm>
            <a:off x="10115135" y="1155937"/>
            <a:ext cx="1040235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이경섭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2BCA03-573D-4851-A0E3-97C89EA5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4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BE7B7-E444-4036-94AB-CE26FFB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연구 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ADA251-DBF7-4178-9A55-25C1C6B68666}"/>
              </a:ext>
            </a:extLst>
          </p:cNvPr>
          <p:cNvSpPr/>
          <p:nvPr/>
        </p:nvSpPr>
        <p:spPr>
          <a:xfrm>
            <a:off x="1620252" y="1989220"/>
            <a:ext cx="38661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0FD40-3AEC-4D67-B92E-7A68EA8E1D62}"/>
              </a:ext>
            </a:extLst>
          </p:cNvPr>
          <p:cNvSpPr/>
          <p:nvPr/>
        </p:nvSpPr>
        <p:spPr>
          <a:xfrm>
            <a:off x="6984732" y="1989219"/>
            <a:ext cx="38661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B564F-F63D-4918-BDFD-225995C1E001}"/>
              </a:ext>
            </a:extLst>
          </p:cNvPr>
          <p:cNvSpPr/>
          <p:nvPr/>
        </p:nvSpPr>
        <p:spPr>
          <a:xfrm>
            <a:off x="1288180" y="2979017"/>
            <a:ext cx="4530291" cy="3015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쉐이더를</a:t>
            </a:r>
            <a:r>
              <a:rPr lang="ko-KR" altLang="en-US" sz="2400" dirty="0"/>
              <a:t> 활용한 버프 매핑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/>
              <a:t>카툰렌더링</a:t>
            </a:r>
            <a:r>
              <a:rPr lang="ko-KR" altLang="en-US" sz="2400" dirty="0"/>
              <a:t> 기법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/>
              <a:t>Assimp</a:t>
            </a:r>
            <a:r>
              <a:rPr lang="ko-KR" altLang="en-US" sz="2400" dirty="0"/>
              <a:t>를 이용한 모델 데이터 </a:t>
            </a:r>
            <a:r>
              <a:rPr lang="en-US" altLang="ko-KR" sz="2400" dirty="0"/>
              <a:t>Import/ </a:t>
            </a:r>
            <a:r>
              <a:rPr lang="ko-KR" altLang="en-US" sz="2400" dirty="0"/>
              <a:t>애니메이션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게임 컨텐츠 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7591AD-2954-4106-8738-FD9A0FCB2CE7}"/>
              </a:ext>
            </a:extLst>
          </p:cNvPr>
          <p:cNvSpPr/>
          <p:nvPr/>
        </p:nvSpPr>
        <p:spPr>
          <a:xfrm>
            <a:off x="6625389" y="2979016"/>
            <a:ext cx="4530291" cy="3015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맑은 고딕 (본문)"/>
              </a:rPr>
              <a:t>IOCP</a:t>
            </a:r>
          </a:p>
          <a:p>
            <a:pPr algn="ctr"/>
            <a:endParaRPr lang="en-US" altLang="ko-KR" sz="2400" dirty="0">
              <a:latin typeface="맑은 고딕 (본문)"/>
            </a:endParaRPr>
          </a:p>
          <a:p>
            <a:pPr algn="ctr"/>
            <a:r>
              <a:rPr lang="ko-KR" altLang="en-US" sz="2400" dirty="0">
                <a:latin typeface="맑은 고딕 (본문)"/>
              </a:rPr>
              <a:t>충돌체크</a:t>
            </a:r>
            <a:endParaRPr lang="en-US" altLang="ko-KR" sz="2400" dirty="0">
              <a:latin typeface="맑은 고딕 (본문)"/>
            </a:endParaRPr>
          </a:p>
          <a:p>
            <a:pPr algn="ctr"/>
            <a:endParaRPr lang="en-US" altLang="ko-KR" sz="2400" dirty="0">
              <a:latin typeface="맑은 고딕 (본문)"/>
            </a:endParaRPr>
          </a:p>
          <a:p>
            <a:pPr algn="ctr"/>
            <a:r>
              <a:rPr lang="ko-KR" altLang="en-US" sz="2400" dirty="0">
                <a:latin typeface="맑은 고딕 (본문)"/>
              </a:rPr>
              <a:t>네트워크 동기화</a:t>
            </a:r>
            <a:endParaRPr lang="en-US" altLang="ko-KR" sz="2400" dirty="0">
              <a:latin typeface="맑은 고딕 (본문)"/>
            </a:endParaRPr>
          </a:p>
          <a:p>
            <a:pPr algn="ctr"/>
            <a:endParaRPr lang="en-US" altLang="ko-KR" sz="2400" dirty="0">
              <a:latin typeface="맑은 고딕 (본문)"/>
            </a:endParaRPr>
          </a:p>
          <a:p>
            <a:pPr algn="ctr"/>
            <a:r>
              <a:rPr lang="ko-KR" altLang="en-US" sz="2400" dirty="0">
                <a:latin typeface="맑은 고딕 (본문)"/>
              </a:rPr>
              <a:t>게임 컨텐츠 제작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8D42DA-F484-490C-9560-0DF3916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9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E3099-1D02-4991-BE40-ADA072D7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599589-6074-4AD3-9610-A06EB158C0FE}"/>
              </a:ext>
            </a:extLst>
          </p:cNvPr>
          <p:cNvSpPr/>
          <p:nvPr/>
        </p:nvSpPr>
        <p:spPr>
          <a:xfrm>
            <a:off x="1620252" y="1989220"/>
            <a:ext cx="38661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E1FA0-B95F-4406-9632-1612D6221344}"/>
              </a:ext>
            </a:extLst>
          </p:cNvPr>
          <p:cNvSpPr/>
          <p:nvPr/>
        </p:nvSpPr>
        <p:spPr>
          <a:xfrm>
            <a:off x="6984732" y="1989219"/>
            <a:ext cx="38661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A7734-61C1-45B4-85CF-CA37AF9ECCD9}"/>
              </a:ext>
            </a:extLst>
          </p:cNvPr>
          <p:cNvSpPr/>
          <p:nvPr/>
        </p:nvSpPr>
        <p:spPr>
          <a:xfrm>
            <a:off x="1288180" y="2979017"/>
            <a:ext cx="4530291" cy="3015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DirectX12 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3D1C1-55AB-4B2B-8A53-24F1FE291297}"/>
              </a:ext>
            </a:extLst>
          </p:cNvPr>
          <p:cNvSpPr/>
          <p:nvPr/>
        </p:nvSpPr>
        <p:spPr>
          <a:xfrm>
            <a:off x="6625389" y="2979016"/>
            <a:ext cx="4530291" cy="3015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맑은 고딕 (본문)"/>
              </a:rPr>
              <a:t>네트워크 게임 프로그래밍</a:t>
            </a:r>
            <a:r>
              <a:rPr lang="en-US" altLang="ko-KR" sz="2400" dirty="0">
                <a:latin typeface="맑은 고딕 (본문)"/>
              </a:rPr>
              <a:t>(</a:t>
            </a:r>
            <a:r>
              <a:rPr lang="ko-KR" altLang="en-US" sz="2400" dirty="0">
                <a:latin typeface="맑은 고딕 (본문)"/>
              </a:rPr>
              <a:t>이수</a:t>
            </a:r>
            <a:r>
              <a:rPr lang="en-US" altLang="ko-KR" sz="2400" dirty="0">
                <a:latin typeface="맑은 고딕 (본문)"/>
              </a:rPr>
              <a:t>)</a:t>
            </a:r>
          </a:p>
          <a:p>
            <a:pPr algn="ctr"/>
            <a:endParaRPr lang="en-US" altLang="ko-KR" sz="2400" dirty="0">
              <a:latin typeface="맑은 고딕 (본문)"/>
            </a:endParaRPr>
          </a:p>
          <a:p>
            <a:pPr algn="ctr"/>
            <a:r>
              <a:rPr lang="ko-KR" altLang="en-US" sz="2400" dirty="0">
                <a:latin typeface="맑은 고딕 (본문)"/>
              </a:rPr>
              <a:t>서버 게임 프로그래밍</a:t>
            </a:r>
            <a:endParaRPr lang="en-US" altLang="ko-KR" sz="2400" dirty="0">
              <a:latin typeface="맑은 고딕 (본문)"/>
            </a:endParaRPr>
          </a:p>
          <a:p>
            <a:pPr algn="ctr"/>
            <a:r>
              <a:rPr lang="en-US" altLang="ko-KR" sz="2400" dirty="0">
                <a:latin typeface="맑은 고딕 (본문)"/>
              </a:rPr>
              <a:t>(</a:t>
            </a:r>
            <a:r>
              <a:rPr lang="ko-KR" altLang="en-US" sz="2400" dirty="0">
                <a:latin typeface="맑은 고딕 (본문)"/>
              </a:rPr>
              <a:t>이수 예정</a:t>
            </a:r>
            <a:r>
              <a:rPr lang="en-US" altLang="ko-KR" sz="2400" dirty="0">
                <a:latin typeface="맑은 고딕 (본문)"/>
              </a:rPr>
              <a:t>)</a:t>
            </a:r>
          </a:p>
          <a:p>
            <a:pPr algn="ctr"/>
            <a:endParaRPr lang="en-US" altLang="ko-KR" sz="2400" dirty="0">
              <a:latin typeface="맑은 고딕 (본문)"/>
            </a:endParaRPr>
          </a:p>
          <a:p>
            <a:pPr algn="ctr"/>
            <a:r>
              <a:rPr lang="en-US" altLang="ko-KR" sz="2400" dirty="0">
                <a:latin typeface="맑은 고딕 (본문)"/>
              </a:rPr>
              <a:t>3D </a:t>
            </a:r>
            <a:r>
              <a:rPr lang="ko-KR" altLang="en-US" sz="2400" dirty="0">
                <a:latin typeface="맑은 고딕 (본문)"/>
              </a:rPr>
              <a:t>모델링 </a:t>
            </a:r>
            <a:r>
              <a:rPr lang="en-US" altLang="ko-KR" sz="2400" dirty="0">
                <a:latin typeface="맑은 고딕 (본문)"/>
              </a:rPr>
              <a:t>1,2 (</a:t>
            </a:r>
            <a:r>
              <a:rPr lang="ko-KR" altLang="en-US" sz="2400" dirty="0">
                <a:latin typeface="맑은 고딕 (본문)"/>
              </a:rPr>
              <a:t>이수</a:t>
            </a:r>
            <a:r>
              <a:rPr lang="en-US" altLang="ko-KR" sz="2400" dirty="0">
                <a:latin typeface="맑은 고딕 (본문)"/>
              </a:rPr>
              <a:t>)</a:t>
            </a:r>
            <a:endParaRPr lang="ko-KR" altLang="en-US" sz="2400" dirty="0">
              <a:latin typeface="맑은 고딕 (본문)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0261B9-AAB9-4516-B594-EFB6DD48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35CEB-49DE-4F5D-839E-11F85B0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E9A14-0142-4193-B018-19028C35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36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4000" dirty="0" err="1"/>
              <a:t>게임컨셉</a:t>
            </a:r>
            <a:r>
              <a:rPr lang="ko-KR" altLang="en-US" sz="4000" dirty="0"/>
              <a:t> 및 개발 환경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게임 방법 및 특징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/>
              <a:t>역할분담 및 개발 일정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개인 연구 과제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개인별 준비 현황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47A67-94FA-4826-B7E5-2C050DCE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2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8209F-7DEC-43DA-8EEC-8492453B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7974D-17D8-4678-95AE-3C21B33F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컨셉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놀이터의 왕이 되기 위해 깃발을 빼앗아라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장르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3D </a:t>
            </a:r>
            <a:r>
              <a:rPr lang="ko-KR" altLang="en-US" sz="2400" dirty="0"/>
              <a:t>온라인 대전 액션 게임</a:t>
            </a:r>
            <a:endParaRPr lang="en-US" altLang="ko-KR" sz="18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시점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 err="1"/>
              <a:t>쿼터뷰</a:t>
            </a:r>
            <a:endParaRPr lang="en-US" altLang="ko-KR" sz="8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개발도구</a:t>
            </a:r>
            <a:endParaRPr lang="en-US" altLang="ko-KR" sz="2200" dirty="0"/>
          </a:p>
          <a:p>
            <a:r>
              <a:rPr lang="en-US" altLang="ko-KR" sz="2200" dirty="0"/>
              <a:t>	DirectX12, Visual Studio 2017, 3d Max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99D2B-EE9D-4E88-84AD-42D16484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D3C5-65EF-406D-BF1D-DAD043CD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전체 진행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BE432-4025-4D45-A927-E002B0B4EF4B}"/>
              </a:ext>
            </a:extLst>
          </p:cNvPr>
          <p:cNvSpPr/>
          <p:nvPr/>
        </p:nvSpPr>
        <p:spPr>
          <a:xfrm>
            <a:off x="1366938" y="3258184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로비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E0F620-E2C6-4316-A4D7-74426B2E4E27}"/>
              </a:ext>
            </a:extLst>
          </p:cNvPr>
          <p:cNvSpPr/>
          <p:nvPr/>
        </p:nvSpPr>
        <p:spPr>
          <a:xfrm>
            <a:off x="1358549" y="2080376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FA180A-47F4-4FD3-A007-CBE601F642C1}"/>
              </a:ext>
            </a:extLst>
          </p:cNvPr>
          <p:cNvSpPr/>
          <p:nvPr/>
        </p:nvSpPr>
        <p:spPr>
          <a:xfrm>
            <a:off x="1358549" y="4627881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5234EE-D75B-426A-8F5B-8283ECB9521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638843" y="2881154"/>
            <a:ext cx="656224" cy="55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F8CD3C-BD26-4100-B5D0-26B35AB5263D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5200067" y="2881154"/>
            <a:ext cx="562761" cy="5590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888287E-0253-4D2C-ACB4-7CEDA98B00CF}"/>
              </a:ext>
            </a:extLst>
          </p:cNvPr>
          <p:cNvSpPr/>
          <p:nvPr/>
        </p:nvSpPr>
        <p:spPr>
          <a:xfrm>
            <a:off x="3295067" y="2579211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</a:t>
            </a:r>
            <a:r>
              <a:rPr lang="ko-KR" altLang="en-US" sz="10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만들기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AA4861D-0668-4E69-8291-E6AF6386BA75}"/>
              </a:ext>
            </a:extLst>
          </p:cNvPr>
          <p:cNvSpPr/>
          <p:nvPr/>
        </p:nvSpPr>
        <p:spPr>
          <a:xfrm>
            <a:off x="3295067" y="3754755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입장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42031F-70F0-4505-A337-7B81BDD94CF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638843" y="3436937"/>
            <a:ext cx="656224" cy="61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4B928D-7EC3-4FA0-A475-D62513DDF04D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2002891" y="2573136"/>
            <a:ext cx="7486" cy="68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4929FB-25EA-4D56-B8F6-5E79FCDEDBC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002891" y="3615689"/>
            <a:ext cx="7486" cy="10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33D18D-98F1-4ABD-9352-A5CF17A92928}"/>
              </a:ext>
            </a:extLst>
          </p:cNvPr>
          <p:cNvSpPr/>
          <p:nvPr/>
        </p:nvSpPr>
        <p:spPr>
          <a:xfrm>
            <a:off x="5762828" y="3261440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방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9E56DDA-C2D1-4515-87A1-2203A3E1C92C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200067" y="3440193"/>
            <a:ext cx="562761" cy="6165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FE4964-0037-4DFE-8E58-786D542B31F4}"/>
              </a:ext>
            </a:extLst>
          </p:cNvPr>
          <p:cNvSpPr/>
          <p:nvPr/>
        </p:nvSpPr>
        <p:spPr>
          <a:xfrm>
            <a:off x="9690504" y="3261440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진행</a:t>
            </a:r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4EDC72CC-BB02-42CD-9CC9-30401C40372B}"/>
              </a:ext>
            </a:extLst>
          </p:cNvPr>
          <p:cNvSpPr/>
          <p:nvPr/>
        </p:nvSpPr>
        <p:spPr>
          <a:xfrm>
            <a:off x="7406308" y="3134993"/>
            <a:ext cx="191262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준비 완료</a:t>
            </a: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038F6023-F77F-41E5-A278-E1712A6F3EAA}"/>
              </a:ext>
            </a:extLst>
          </p:cNvPr>
          <p:cNvSpPr/>
          <p:nvPr/>
        </p:nvSpPr>
        <p:spPr>
          <a:xfrm>
            <a:off x="9403483" y="4572318"/>
            <a:ext cx="1845945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 종료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484669-A7BA-4630-BDBB-E463E13FE82A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7034733" y="3436936"/>
            <a:ext cx="371575" cy="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5D7E4C-6F84-4639-8B3E-6DB448D5FA93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9318928" y="3436936"/>
            <a:ext cx="371576" cy="32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75FEA0-D908-40B4-BDF7-70646705A694}"/>
              </a:ext>
            </a:extLst>
          </p:cNvPr>
          <p:cNvCxnSpPr>
            <a:cxnSpLocks/>
          </p:cNvCxnSpPr>
          <p:nvPr/>
        </p:nvCxnSpPr>
        <p:spPr>
          <a:xfrm flipH="1">
            <a:off x="10189108" y="3615689"/>
            <a:ext cx="1" cy="9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1412535-72D7-420E-9D83-9A71B9245622}"/>
              </a:ext>
            </a:extLst>
          </p:cNvPr>
          <p:cNvCxnSpPr>
            <a:cxnSpLocks/>
          </p:cNvCxnSpPr>
          <p:nvPr/>
        </p:nvCxnSpPr>
        <p:spPr>
          <a:xfrm flipV="1">
            <a:off x="10470468" y="3615689"/>
            <a:ext cx="0" cy="953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E2C521-704F-481B-AEC0-F1BFF05D765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095376" y="4874261"/>
            <a:ext cx="130810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CCE5047-011E-4C16-A422-F8B3E6707228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6398781" y="3618945"/>
            <a:ext cx="1696595" cy="12553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691E0F8-085D-4678-B136-B054F10CE42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247567" y="3183096"/>
            <a:ext cx="0" cy="571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06BD3D1-1010-40EA-A58E-176D193AF257}"/>
              </a:ext>
            </a:extLst>
          </p:cNvPr>
          <p:cNvCxnSpPr>
            <a:endCxn id="4" idx="3"/>
          </p:cNvCxnSpPr>
          <p:nvPr/>
        </p:nvCxnSpPr>
        <p:spPr>
          <a:xfrm flipH="1">
            <a:off x="2638843" y="3436935"/>
            <a:ext cx="1608724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969E049-F2F7-40D2-9920-90056C7E6161}"/>
              </a:ext>
            </a:extLst>
          </p:cNvPr>
          <p:cNvCxnSpPr>
            <a:cxnSpLocks/>
          </p:cNvCxnSpPr>
          <p:nvPr/>
        </p:nvCxnSpPr>
        <p:spPr>
          <a:xfrm>
            <a:off x="8904831" y="2033949"/>
            <a:ext cx="371576" cy="32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9DDE2EB-4B0E-47D3-BA3F-A94EB8618E5D}"/>
              </a:ext>
            </a:extLst>
          </p:cNvPr>
          <p:cNvCxnSpPr>
            <a:cxnSpLocks/>
          </p:cNvCxnSpPr>
          <p:nvPr/>
        </p:nvCxnSpPr>
        <p:spPr>
          <a:xfrm>
            <a:off x="8904831" y="2427253"/>
            <a:ext cx="371576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7F9C75-BAE0-4BA6-9355-B199AB5887CF}"/>
              </a:ext>
            </a:extLst>
          </p:cNvPr>
          <p:cNvSpPr txBox="1"/>
          <p:nvPr/>
        </p:nvSpPr>
        <p:spPr>
          <a:xfrm>
            <a:off x="9465584" y="1849283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6F82E6-164F-47C8-B861-6ED464B1A58E}"/>
              </a:ext>
            </a:extLst>
          </p:cNvPr>
          <p:cNvSpPr txBox="1"/>
          <p:nvPr/>
        </p:nvSpPr>
        <p:spPr>
          <a:xfrm>
            <a:off x="9465584" y="2230679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7D076E2-3E97-41C1-922E-1E7A445C7B20}"/>
              </a:ext>
            </a:extLst>
          </p:cNvPr>
          <p:cNvCxnSpPr>
            <a:stCxn id="44" idx="0"/>
          </p:cNvCxnSpPr>
          <p:nvPr/>
        </p:nvCxnSpPr>
        <p:spPr>
          <a:xfrm flipV="1">
            <a:off x="8362618" y="2726422"/>
            <a:ext cx="0" cy="4085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B79DDBC-71CB-4A45-8C8B-C9DD41B820B2}"/>
              </a:ext>
            </a:extLst>
          </p:cNvPr>
          <p:cNvCxnSpPr/>
          <p:nvPr/>
        </p:nvCxnSpPr>
        <p:spPr>
          <a:xfrm flipH="1">
            <a:off x="6398780" y="2726422"/>
            <a:ext cx="1963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E90CE-46EC-4DEB-B92A-CEF52FD5DF14}"/>
              </a:ext>
            </a:extLst>
          </p:cNvPr>
          <p:cNvCxnSpPr>
            <a:endCxn id="34" idx="0"/>
          </p:cNvCxnSpPr>
          <p:nvPr/>
        </p:nvCxnSpPr>
        <p:spPr>
          <a:xfrm>
            <a:off x="6398780" y="2726422"/>
            <a:ext cx="1" cy="53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7D1AD2-8AD9-4805-AB9A-A9BEB014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5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55C2-4185-465C-9119-0D67927F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내부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47FF90-15F2-4A08-947A-877E9715A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4600"/>
            <a:ext cx="604070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28147-F551-4AB1-8B26-3BCB4F18D673}"/>
              </a:ext>
            </a:extLst>
          </p:cNvPr>
          <p:cNvSpPr txBox="1"/>
          <p:nvPr/>
        </p:nvSpPr>
        <p:spPr>
          <a:xfrm>
            <a:off x="7539789" y="3096127"/>
            <a:ext cx="361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게임이 시작되면 플레이어는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가장자리에서 생성된다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깃발은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중앙에 생성된다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0AFD39-AAFC-416F-BC7C-6869049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6230-F1A4-4F99-9B7D-CE455C24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내부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6C41F3-B297-4DDE-A177-F05158C8D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4600"/>
            <a:ext cx="592916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97BEB-2327-4106-B0E0-11A40B1A6E2E}"/>
              </a:ext>
            </a:extLst>
          </p:cNvPr>
          <p:cNvSpPr txBox="1"/>
          <p:nvPr/>
        </p:nvSpPr>
        <p:spPr>
          <a:xfrm>
            <a:off x="7684168" y="2420252"/>
            <a:ext cx="3410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플레이어는 깃발을 향해 달려가서 깃발을 획득을 </a:t>
            </a:r>
            <a:r>
              <a:rPr lang="en-US" altLang="ko-KR" sz="2000" dirty="0"/>
              <a:t>1</a:t>
            </a:r>
            <a:r>
              <a:rPr lang="ko-KR" altLang="en-US" sz="2000" dirty="0"/>
              <a:t>차적 목표로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깃발은 가장 먼저 </a:t>
            </a:r>
            <a:r>
              <a:rPr lang="ko-KR" altLang="en-US" sz="2000" b="1" dirty="0"/>
              <a:t>타격한사람의 등에 메어진다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9AD5CA-FF2E-46C3-B50A-60601B25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54F7-56F0-48C1-8D00-ADBD365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내부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1DA05D-4D5F-474A-B3BD-3D2CD417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8347"/>
            <a:ext cx="623522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153B8-A01C-4C2A-BBBE-DB500665E2BD}"/>
              </a:ext>
            </a:extLst>
          </p:cNvPr>
          <p:cNvSpPr txBox="1"/>
          <p:nvPr/>
        </p:nvSpPr>
        <p:spPr>
          <a:xfrm>
            <a:off x="7748337" y="2277979"/>
            <a:ext cx="4010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플레이어는 깃발을 </a:t>
            </a:r>
            <a:r>
              <a:rPr lang="en-US" altLang="ko-KR" sz="2000" b="1" dirty="0"/>
              <a:t>30</a:t>
            </a:r>
            <a:r>
              <a:rPr lang="ko-KR" altLang="en-US" sz="2000" b="1" dirty="0"/>
              <a:t>초간 소유하면 게임에서 승리</a:t>
            </a:r>
            <a:r>
              <a:rPr lang="ko-KR" altLang="en-US" sz="2000" dirty="0"/>
              <a:t>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다른 플레이어들은 깃발을 소유한 플레이어를 공격하여 깃발을 소유한 사람의 </a:t>
            </a:r>
            <a:r>
              <a:rPr lang="ko-KR" altLang="en-US" sz="2000" b="1" dirty="0"/>
              <a:t>체력이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 되면 마지막으로 타격한 사람이 깃발을 가져간다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6EB3CB-AB09-47EF-B53F-278A932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C3904-DB07-45C0-B753-AC94AB1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B2B6BF-4A12-4CF3-8791-A7A90117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70" y="1942516"/>
            <a:ext cx="5734660" cy="4022725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CF8DBA-9FA2-449D-B651-04AD47277C6B}"/>
              </a:ext>
            </a:extLst>
          </p:cNvPr>
          <p:cNvSpPr/>
          <p:nvPr/>
        </p:nvSpPr>
        <p:spPr>
          <a:xfrm>
            <a:off x="3449053" y="5044031"/>
            <a:ext cx="3801979" cy="78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8D5F1-6D0B-4E22-AE35-55704EE9109F}"/>
              </a:ext>
            </a:extLst>
          </p:cNvPr>
          <p:cNvSpPr txBox="1"/>
          <p:nvPr/>
        </p:nvSpPr>
        <p:spPr>
          <a:xfrm>
            <a:off x="788166" y="5252396"/>
            <a:ext cx="2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 </a:t>
            </a:r>
            <a:r>
              <a:rPr lang="ko-KR" altLang="en-US" dirty="0" err="1"/>
              <a:t>체력바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FCCC1A-35CA-4F2B-8875-39D10D48D8D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66737" y="5437062"/>
            <a:ext cx="8823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17ED2D-37E8-475F-A408-BBF29476E538}"/>
              </a:ext>
            </a:extLst>
          </p:cNvPr>
          <p:cNvSpPr/>
          <p:nvPr/>
        </p:nvSpPr>
        <p:spPr>
          <a:xfrm>
            <a:off x="4989095" y="2887579"/>
            <a:ext cx="1411705" cy="142774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7193C-2DE6-46E8-AA3C-C6EEFD6F4E3B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70228" y="4504124"/>
            <a:ext cx="2386067" cy="100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F97825-7F1A-4D08-A322-0693971BB4A5}"/>
              </a:ext>
            </a:extLst>
          </p:cNvPr>
          <p:cNvSpPr txBox="1"/>
          <p:nvPr/>
        </p:nvSpPr>
        <p:spPr>
          <a:xfrm>
            <a:off x="788166" y="3105834"/>
            <a:ext cx="197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깃발을 등에 멘 플레이어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86B8965-BB87-4DDB-B637-4556BE540094}"/>
              </a:ext>
            </a:extLst>
          </p:cNvPr>
          <p:cNvSpPr/>
          <p:nvPr/>
        </p:nvSpPr>
        <p:spPr>
          <a:xfrm>
            <a:off x="5458523" y="3891194"/>
            <a:ext cx="1411705" cy="142774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26BA4-B814-4A10-82FC-DDB1E145D492}"/>
              </a:ext>
            </a:extLst>
          </p:cNvPr>
          <p:cNvSpPr txBox="1"/>
          <p:nvPr/>
        </p:nvSpPr>
        <p:spPr>
          <a:xfrm>
            <a:off x="9432758" y="4180958"/>
            <a:ext cx="197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무기를 들고 쫓는 플레이어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B7FAA6-3070-4BA1-8CFC-8BD7DB6F5961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603029" y="3428999"/>
            <a:ext cx="2386066" cy="172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174861-2AF1-4A8C-A1BD-524AB7E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9769C-1857-48E3-9FF9-653130E8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0C25-5691-42A2-B9FC-E47E72A2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1. </a:t>
            </a:r>
            <a:r>
              <a:rPr lang="ko-KR" altLang="ko-KR" dirty="0"/>
              <a:t>게임 대기방에서 방장이 </a:t>
            </a:r>
            <a:r>
              <a:rPr lang="ko-KR" altLang="ko-KR" dirty="0" err="1"/>
              <a:t>맵을</a:t>
            </a:r>
            <a:r>
              <a:rPr lang="ko-KR" altLang="ko-KR" dirty="0"/>
              <a:t> 선택하고 플레이어들이 모두 준비상태면 게임이 시작된다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2. </a:t>
            </a:r>
            <a:r>
              <a:rPr lang="ko-KR" altLang="ko-KR" dirty="0"/>
              <a:t>캐릭터는 </a:t>
            </a:r>
            <a:r>
              <a:rPr lang="ko-KR" altLang="ko-KR" b="1" dirty="0"/>
              <a:t>모두 같은 </a:t>
            </a:r>
            <a:r>
              <a:rPr lang="ko-KR" altLang="en-US" b="1" dirty="0"/>
              <a:t>능력치</a:t>
            </a:r>
            <a:r>
              <a:rPr lang="ko-KR" altLang="en-US" dirty="0"/>
              <a:t>를</a:t>
            </a:r>
            <a:r>
              <a:rPr lang="ko-KR" altLang="ko-KR" dirty="0"/>
              <a:t> 가지고 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0"/>
            <a:r>
              <a:rPr lang="en-US" altLang="ko-KR" dirty="0"/>
              <a:t>3. </a:t>
            </a:r>
            <a:r>
              <a:rPr lang="ko-KR" altLang="en-US" dirty="0"/>
              <a:t>캐릭터의 </a:t>
            </a:r>
            <a:r>
              <a:rPr lang="ko-KR" altLang="en-US" b="1" dirty="0"/>
              <a:t>체력이 </a:t>
            </a:r>
            <a:r>
              <a:rPr lang="en-US" altLang="ko-KR" b="1" dirty="0"/>
              <a:t>0</a:t>
            </a:r>
            <a:r>
              <a:rPr lang="ko-KR" altLang="en-US" b="1" dirty="0"/>
              <a:t>이 되면 제자리에서 기절</a:t>
            </a:r>
            <a:r>
              <a:rPr lang="ko-KR" altLang="en-US" dirty="0"/>
              <a:t>하고</a:t>
            </a:r>
            <a:r>
              <a:rPr lang="en-US" altLang="ko-KR" dirty="0"/>
              <a:t>, 10</a:t>
            </a:r>
            <a:r>
              <a:rPr lang="ko-KR" altLang="en-US" dirty="0"/>
              <a:t>초 뒤 다시 체력이 </a:t>
            </a:r>
            <a:r>
              <a:rPr lang="en-US" altLang="ko-KR" dirty="0"/>
              <a:t>100</a:t>
            </a:r>
            <a:r>
              <a:rPr lang="ko-KR" altLang="en-US" dirty="0"/>
              <a:t>이 되어서 활동이 가능해진다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ko-KR" dirty="0"/>
              <a:t>깃발의 순환이 자주 일어날 수 있도록 일반 대전게임과 다르게</a:t>
            </a:r>
            <a:r>
              <a:rPr lang="en-US" altLang="ko-KR" dirty="0"/>
              <a:t> </a:t>
            </a:r>
            <a:r>
              <a:rPr lang="en-US" altLang="ko-KR" b="1" dirty="0"/>
              <a:t>5</a:t>
            </a:r>
            <a:r>
              <a:rPr lang="ko-KR" altLang="ko-KR" b="1" dirty="0"/>
              <a:t>대만 맞아도 기절</a:t>
            </a:r>
            <a:r>
              <a:rPr lang="ko-KR" altLang="ko-KR" dirty="0"/>
              <a:t>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5. </a:t>
            </a:r>
            <a:r>
              <a:rPr lang="ko-KR" altLang="ko-KR" dirty="0" err="1"/>
              <a:t>맵에</a:t>
            </a:r>
            <a:r>
              <a:rPr lang="ko-KR" altLang="ko-KR" dirty="0"/>
              <a:t> 랜덤으로 생성되는 </a:t>
            </a:r>
            <a:r>
              <a:rPr lang="ko-KR" altLang="ko-KR" b="1" dirty="0"/>
              <a:t>무기를 사용</a:t>
            </a:r>
            <a:r>
              <a:rPr lang="ko-KR" altLang="ko-KR" dirty="0"/>
              <a:t>하여 싸울 수 있다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6. </a:t>
            </a:r>
            <a:r>
              <a:rPr lang="ko-KR" altLang="ko-KR" dirty="0"/>
              <a:t>무기는 필드 위에 </a:t>
            </a:r>
            <a:r>
              <a:rPr lang="ko-KR" altLang="ko-KR" b="1" dirty="0"/>
              <a:t>최대 </a:t>
            </a:r>
            <a:r>
              <a:rPr lang="en-US" altLang="ko-KR" b="1" dirty="0"/>
              <a:t>10</a:t>
            </a:r>
            <a:r>
              <a:rPr lang="ko-KR" altLang="ko-KR" b="1" dirty="0"/>
              <a:t>개</a:t>
            </a:r>
            <a:r>
              <a:rPr lang="ko-KR" altLang="ko-KR" dirty="0"/>
              <a:t>까지 존재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7. </a:t>
            </a:r>
            <a:r>
              <a:rPr lang="ko-KR" altLang="ko-KR" dirty="0"/>
              <a:t>깃발을 획득하면 이동속도가</a:t>
            </a:r>
            <a:r>
              <a:rPr lang="en-US" altLang="ko-KR" dirty="0"/>
              <a:t> 50%</a:t>
            </a:r>
            <a:r>
              <a:rPr lang="ko-KR" altLang="ko-KR" dirty="0"/>
              <a:t> 감소되는 </a:t>
            </a:r>
            <a:r>
              <a:rPr lang="ko-KR" altLang="ko-KR" dirty="0" err="1"/>
              <a:t>패널티를</a:t>
            </a:r>
            <a:r>
              <a:rPr lang="ko-KR" altLang="ko-KR" dirty="0"/>
              <a:t> 갖게 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8. </a:t>
            </a:r>
            <a:r>
              <a:rPr lang="ko-KR" altLang="ko-KR" b="1" dirty="0"/>
              <a:t>최대 </a:t>
            </a:r>
            <a:r>
              <a:rPr lang="en-US" altLang="ko-KR" b="1" dirty="0"/>
              <a:t>8</a:t>
            </a:r>
            <a:r>
              <a:rPr lang="ko-KR" altLang="ko-KR" b="1" dirty="0" err="1"/>
              <a:t>인이서</a:t>
            </a:r>
            <a:r>
              <a:rPr lang="ko-KR" altLang="ko-KR" b="1" dirty="0"/>
              <a:t> 플레이가 가능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개인전과 </a:t>
            </a:r>
            <a:r>
              <a:rPr lang="ko-KR" altLang="ko-KR" dirty="0" err="1"/>
              <a:t>팀전</a:t>
            </a:r>
            <a:r>
              <a:rPr lang="ko-KR" altLang="ko-KR" dirty="0"/>
              <a:t> 두가지 모드가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AD6A1-81A5-41DF-BBE8-6CAF752E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8184-840D-4F9E-9578-0FF27DA53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7200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549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 (본문)</vt:lpstr>
      <vt:lpstr>Calibri</vt:lpstr>
      <vt:lpstr>Calibri Light</vt:lpstr>
      <vt:lpstr>추억</vt:lpstr>
      <vt:lpstr>King of Playground</vt:lpstr>
      <vt:lpstr>목차</vt:lpstr>
      <vt:lpstr>게임 컨셉</vt:lpstr>
      <vt:lpstr>게임 전체 진행 방식</vt:lpstr>
      <vt:lpstr>게임 내부 진행</vt:lpstr>
      <vt:lpstr>게임 내부 진행</vt:lpstr>
      <vt:lpstr>게임 내부 진행</vt:lpstr>
      <vt:lpstr>예상 게임 진행</vt:lpstr>
      <vt:lpstr>게임의 특징</vt:lpstr>
      <vt:lpstr>캐릭터 정보</vt:lpstr>
      <vt:lpstr>조작법</vt:lpstr>
      <vt:lpstr>무기</vt:lpstr>
      <vt:lpstr>맵</vt:lpstr>
      <vt:lpstr>개발일정 및 역할 분담</vt:lpstr>
      <vt:lpstr>개인 연구 과제</vt:lpstr>
      <vt:lpstr>개인별 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of Playground</dc:title>
  <dc:creator>이 경섭</dc:creator>
  <cp:lastModifiedBy>이 경섭</cp:lastModifiedBy>
  <cp:revision>20</cp:revision>
  <dcterms:created xsi:type="dcterms:W3CDTF">2019-11-18T14:42:23Z</dcterms:created>
  <dcterms:modified xsi:type="dcterms:W3CDTF">2019-11-19T06:00:52Z</dcterms:modified>
</cp:coreProperties>
</file>