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58" r:id="rId6"/>
    <p:sldId id="260" r:id="rId7"/>
    <p:sldId id="275" r:id="rId8"/>
    <p:sldId id="261" r:id="rId9"/>
    <p:sldId id="262" r:id="rId10"/>
    <p:sldId id="269" r:id="rId11"/>
    <p:sldId id="271" r:id="rId12"/>
    <p:sldId id="273" r:id="rId13"/>
    <p:sldId id="259" r:id="rId14"/>
    <p:sldId id="268" r:id="rId15"/>
    <p:sldId id="264" r:id="rId16"/>
    <p:sldId id="265" r:id="rId17"/>
    <p:sldId id="266" r:id="rId18"/>
    <p:sldId id="267" r:id="rId19"/>
    <p:sldId id="274" r:id="rId20"/>
    <p:sldId id="270" r:id="rId21"/>
    <p:sldId id="272" r:id="rId22"/>
  </p:sldIdLst>
  <p:sldSz cx="9144000" cy="5143500" type="screen16x9"/>
  <p:notesSz cx="6858000" cy="9144000"/>
  <p:embeddedFontLst>
    <p:embeddedFont>
      <p:font typeface="나눔바른고딕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452"/>
    <a:srgbClr val="51A953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02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180" y="2010701"/>
            <a:ext cx="5565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+mj-lt"/>
                <a:ea typeface="나눔스퀘어 Bold" panose="020B0600000101010101" pitchFamily="50" charset="-127"/>
              </a:rPr>
              <a:t>King of Playground</a:t>
            </a:r>
            <a:endParaRPr lang="ko-KR" altLang="en-US" sz="4800" dirty="0">
              <a:solidFill>
                <a:srgbClr val="F45452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1224" y="1723383"/>
            <a:ext cx="416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</a:rPr>
              <a:t>2020</a:t>
            </a:r>
            <a:r>
              <a:rPr lang="ko-KR" altLang="en-US" sz="2400" dirty="0">
                <a:solidFill>
                  <a:srgbClr val="92D050"/>
                </a:solidFill>
              </a:rPr>
              <a:t>년도</a:t>
            </a:r>
            <a:r>
              <a:rPr lang="en-US" altLang="ko-KR" sz="2400" dirty="0">
                <a:solidFill>
                  <a:srgbClr val="92D050"/>
                </a:solidFill>
              </a:rPr>
              <a:t> </a:t>
            </a:r>
            <a:r>
              <a:rPr lang="ko-KR" altLang="en-US" sz="2400" dirty="0">
                <a:solidFill>
                  <a:srgbClr val="92D050"/>
                </a:solidFill>
              </a:rPr>
              <a:t>졸업작품 기획발표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6810" y="3435846"/>
            <a:ext cx="1887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2014180005 </a:t>
            </a:r>
            <a:r>
              <a:rPr lang="ko-KR" altLang="en-US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김기태</a:t>
            </a:r>
            <a:endParaRPr lang="en-US" altLang="ko-KR" sz="1500" dirty="0">
              <a:solidFill>
                <a:srgbClr val="8ECC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2014180031</a:t>
            </a:r>
            <a:r>
              <a:rPr lang="ko-KR" altLang="en-US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이경섭</a:t>
            </a:r>
            <a:endParaRPr lang="en-US" altLang="ko-KR" sz="1500" dirty="0">
              <a:solidFill>
                <a:srgbClr val="8ECC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141681-7854-4175-9E57-B5D1E1E20410}"/>
              </a:ext>
            </a:extLst>
          </p:cNvPr>
          <p:cNvSpPr/>
          <p:nvPr/>
        </p:nvSpPr>
        <p:spPr>
          <a:xfrm>
            <a:off x="488425" y="2522862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로비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C424D9-C158-42DE-8BF8-B6A0C4FA8554}"/>
              </a:ext>
            </a:extLst>
          </p:cNvPr>
          <p:cNvSpPr/>
          <p:nvPr/>
        </p:nvSpPr>
        <p:spPr>
          <a:xfrm>
            <a:off x="456675" y="1494875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실행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1BF208-3C10-419F-8245-787A76146F6D}"/>
              </a:ext>
            </a:extLst>
          </p:cNvPr>
          <p:cNvSpPr/>
          <p:nvPr/>
        </p:nvSpPr>
        <p:spPr>
          <a:xfrm>
            <a:off x="456674" y="3584104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AC2C5C-FF57-4264-B0A9-C41AE44ED80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760330" y="2142576"/>
            <a:ext cx="355700" cy="55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057E8A-9EBE-453D-9379-F21A8E26097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021030" y="2142576"/>
            <a:ext cx="248748" cy="5557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D4171EB-7D05-4D64-B0A0-3EB3F3E5EC34}"/>
              </a:ext>
            </a:extLst>
          </p:cNvPr>
          <p:cNvSpPr/>
          <p:nvPr/>
        </p:nvSpPr>
        <p:spPr>
          <a:xfrm>
            <a:off x="2116030" y="1840633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</a:t>
            </a:r>
            <a:r>
              <a:rPr lang="ko-KR" altLang="en-US" sz="10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만들기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9118DE7-5BA0-4270-A38A-AEB8C0CC9E13}"/>
              </a:ext>
            </a:extLst>
          </p:cNvPr>
          <p:cNvSpPr/>
          <p:nvPr/>
        </p:nvSpPr>
        <p:spPr>
          <a:xfrm>
            <a:off x="2116030" y="3016177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입장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F1C916-46C3-4896-83BA-A91C10992BE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760330" y="2701615"/>
            <a:ext cx="355700" cy="61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5F1999-3AE9-4192-BB34-9713E2A7903D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108503" y="1987635"/>
            <a:ext cx="15875" cy="5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A4DE50-9740-452E-8915-7797FB2D3A4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108502" y="2880367"/>
            <a:ext cx="15876" cy="70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A350D-ED44-4E9E-A9DA-1689D4ADCF72}"/>
              </a:ext>
            </a:extLst>
          </p:cNvPr>
          <p:cNvSpPr/>
          <p:nvPr/>
        </p:nvSpPr>
        <p:spPr>
          <a:xfrm>
            <a:off x="4269778" y="2519605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방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C45867-4137-44A4-AC66-DCAD1F23144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021030" y="2698358"/>
            <a:ext cx="248748" cy="6197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06B55-8BC7-419A-96B8-BA3B80B3D76F}"/>
              </a:ext>
            </a:extLst>
          </p:cNvPr>
          <p:cNvSpPr/>
          <p:nvPr/>
        </p:nvSpPr>
        <p:spPr>
          <a:xfrm>
            <a:off x="7570393" y="2512782"/>
            <a:ext cx="1034056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진행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75A8E90D-78CC-4876-9678-7A7E9096A8D9}"/>
              </a:ext>
            </a:extLst>
          </p:cNvPr>
          <p:cNvSpPr/>
          <p:nvPr/>
        </p:nvSpPr>
        <p:spPr>
          <a:xfrm>
            <a:off x="5833833" y="2389593"/>
            <a:ext cx="1490427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준비 완료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5CF6DF83-EBE0-49E9-9639-4411719A7251}"/>
              </a:ext>
            </a:extLst>
          </p:cNvPr>
          <p:cNvSpPr/>
          <p:nvPr/>
        </p:nvSpPr>
        <p:spPr>
          <a:xfrm>
            <a:off x="7122051" y="3402783"/>
            <a:ext cx="1635938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플레이 종료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B2A834-3BFB-42B9-B02C-08CE12C578C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541683" y="2691536"/>
            <a:ext cx="292150" cy="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B546F0-8300-40BB-A77C-9A9600F5AE9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7324260" y="2691535"/>
            <a:ext cx="24613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CFBBCF-FBBF-45AF-BA83-4A5B78F6CDC9}"/>
              </a:ext>
            </a:extLst>
          </p:cNvPr>
          <p:cNvCxnSpPr>
            <a:cxnSpLocks/>
          </p:cNvCxnSpPr>
          <p:nvPr/>
        </p:nvCxnSpPr>
        <p:spPr>
          <a:xfrm>
            <a:off x="7812360" y="2870287"/>
            <a:ext cx="0" cy="6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FFE8955-0096-4CB4-8672-6C4F1EA50DD7}"/>
              </a:ext>
            </a:extLst>
          </p:cNvPr>
          <p:cNvCxnSpPr>
            <a:cxnSpLocks/>
          </p:cNvCxnSpPr>
          <p:nvPr/>
        </p:nvCxnSpPr>
        <p:spPr>
          <a:xfrm flipV="1">
            <a:off x="8270111" y="2870287"/>
            <a:ext cx="0" cy="61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0A8BC-06FC-4609-BE0A-D0746C789B0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833833" y="3691136"/>
            <a:ext cx="1288218" cy="135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E78C0C-5107-40A0-981D-53CC135B4C4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905731" y="2877110"/>
            <a:ext cx="928102" cy="814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0CAF22E-34D5-45F8-A861-88139B8E9D4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68530" y="2444518"/>
            <a:ext cx="0" cy="571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D5E88F-0933-46C3-9DFA-0AD20CBD454D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1760330" y="2698358"/>
            <a:ext cx="2509448" cy="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512975-08C9-4B5C-912A-789C9A80A745}"/>
              </a:ext>
            </a:extLst>
          </p:cNvPr>
          <p:cNvCxnSpPr>
            <a:cxnSpLocks/>
          </p:cNvCxnSpPr>
          <p:nvPr/>
        </p:nvCxnSpPr>
        <p:spPr>
          <a:xfrm>
            <a:off x="7272687" y="1408076"/>
            <a:ext cx="371576" cy="32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F6B22A-799A-4978-B807-FBD6A71E346B}"/>
              </a:ext>
            </a:extLst>
          </p:cNvPr>
          <p:cNvCxnSpPr>
            <a:cxnSpLocks/>
          </p:cNvCxnSpPr>
          <p:nvPr/>
        </p:nvCxnSpPr>
        <p:spPr>
          <a:xfrm>
            <a:off x="7272687" y="1801380"/>
            <a:ext cx="371576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0BA84B-F4A1-4B37-9A13-410490585CDA}"/>
              </a:ext>
            </a:extLst>
          </p:cNvPr>
          <p:cNvSpPr txBox="1"/>
          <p:nvPr/>
        </p:nvSpPr>
        <p:spPr>
          <a:xfrm>
            <a:off x="7833440" y="1604806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C742A5-BFCC-4911-88D6-CB43856537D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579046" y="1984587"/>
            <a:ext cx="1" cy="405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62D523-83C0-4E76-BDCF-77231FAF81BB}"/>
              </a:ext>
            </a:extLst>
          </p:cNvPr>
          <p:cNvCxnSpPr>
            <a:cxnSpLocks/>
          </p:cNvCxnSpPr>
          <p:nvPr/>
        </p:nvCxnSpPr>
        <p:spPr>
          <a:xfrm flipH="1">
            <a:off x="4905730" y="1990575"/>
            <a:ext cx="1673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D20204-D7EF-401D-A648-22A1F2653DDE}"/>
              </a:ext>
            </a:extLst>
          </p:cNvPr>
          <p:cNvCxnSpPr>
            <a:endCxn id="12" idx="0"/>
          </p:cNvCxnSpPr>
          <p:nvPr/>
        </p:nvCxnSpPr>
        <p:spPr>
          <a:xfrm>
            <a:off x="4905730" y="1984587"/>
            <a:ext cx="1" cy="535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5BF8E7-238C-4141-B398-BB9A26E9C218}"/>
              </a:ext>
            </a:extLst>
          </p:cNvPr>
          <p:cNvSpPr txBox="1"/>
          <p:nvPr/>
        </p:nvSpPr>
        <p:spPr>
          <a:xfrm>
            <a:off x="7812360" y="1275606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F8C6C5-A3AF-4A46-8CC7-DBF199609D1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7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5477B8-6A96-42D0-B2F1-F65CAAC41DD6}"/>
              </a:ext>
            </a:extLst>
          </p:cNvPr>
          <p:cNvSpPr txBox="1"/>
          <p:nvPr/>
        </p:nvSpPr>
        <p:spPr>
          <a:xfrm>
            <a:off x="723331" y="113748"/>
            <a:ext cx="327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진행 방식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77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32973" y="1495488"/>
            <a:ext cx="1395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Visual Studio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8653" y="13762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환경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표지판, 녹색, 빨간색, 시계이(가) 표시된 사진&#10;&#10;자동 생성된 설명">
            <a:extLst>
              <a:ext uri="{FF2B5EF4-FFF2-40B4-BE49-F238E27FC236}">
                <a16:creationId xmlns:a16="http://schemas.microsoft.com/office/drawing/2014/main" id="{FE86846C-87A4-40BB-8437-29C03A0B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1" y="3154134"/>
            <a:ext cx="1096516" cy="1096516"/>
          </a:xfrm>
          <a:prstGeom prst="rect">
            <a:avLst/>
          </a:prstGeom>
        </p:spPr>
      </p:pic>
      <p:pic>
        <p:nvPicPr>
          <p:cNvPr id="5" name="그림 4" descr="그리기, 잔디이(가) 표시된 사진&#10;&#10;자동 생성된 설명">
            <a:extLst>
              <a:ext uri="{FF2B5EF4-FFF2-40B4-BE49-F238E27FC236}">
                <a16:creationId xmlns:a16="http://schemas.microsoft.com/office/drawing/2014/main" id="{66B866CB-444E-44B9-9B95-D0DFEF4C2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4554"/>
            <a:ext cx="1831132" cy="1017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899E6-DB88-49A6-9E04-06FC1FE4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54" y="2930400"/>
            <a:ext cx="1435224" cy="1435224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0400D33-8E1E-4102-B30E-6C25E8D4A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6" y="1119409"/>
            <a:ext cx="1287586" cy="1287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96FF6B-9EC0-430B-9CEC-1865C2EBBC22}"/>
              </a:ext>
            </a:extLst>
          </p:cNvPr>
          <p:cNvSpPr txBox="1"/>
          <p:nvPr/>
        </p:nvSpPr>
        <p:spPr>
          <a:xfrm>
            <a:off x="6696394" y="1495488"/>
            <a:ext cx="11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</a:rPr>
              <a:t>DirectX 12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F671A-570C-4F96-B7AF-4E8093C62EEB}"/>
              </a:ext>
            </a:extLst>
          </p:cNvPr>
          <p:cNvSpPr txBox="1"/>
          <p:nvPr/>
        </p:nvSpPr>
        <p:spPr>
          <a:xfrm>
            <a:off x="2503735" y="3478735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</a:rPr>
              <a:t>3DS MAX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24FC4-7AFD-42FC-94B5-4F8230E84979}"/>
              </a:ext>
            </a:extLst>
          </p:cNvPr>
          <p:cNvSpPr txBox="1"/>
          <p:nvPr/>
        </p:nvSpPr>
        <p:spPr>
          <a:xfrm>
            <a:off x="6685013" y="3478735"/>
            <a:ext cx="1177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3"/>
                </a:solidFill>
                <a:latin typeface="맑은 고딕" panose="020B0503020000020004" pitchFamily="50" charset="-127"/>
              </a:rPr>
              <a:t>Sourcetree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3C535-E828-4A81-A7DB-3A9A460AF778}"/>
              </a:ext>
            </a:extLst>
          </p:cNvPr>
          <p:cNvSpPr txBox="1"/>
          <p:nvPr/>
        </p:nvSpPr>
        <p:spPr>
          <a:xfrm>
            <a:off x="251520" y="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8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6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1AC51CB-B52F-4F23-9D80-1691AF6E7845}"/>
              </a:ext>
            </a:extLst>
          </p:cNvPr>
          <p:cNvSpPr txBox="1">
            <a:spLocks/>
          </p:cNvSpPr>
          <p:nvPr/>
        </p:nvSpPr>
        <p:spPr>
          <a:xfrm>
            <a:off x="2195736" y="3795886"/>
            <a:ext cx="4297490" cy="6369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오버워치 워크샵</a:t>
            </a:r>
            <a:r>
              <a:rPr lang="en-US" altLang="ko-KR" b="1"/>
              <a:t>, </a:t>
            </a:r>
            <a:r>
              <a:rPr lang="ko-KR" altLang="en-US" b="1"/>
              <a:t>겟엠프드 깃발 넣기 모드</a:t>
            </a:r>
            <a:endParaRPr lang="en-US" altLang="ko-KR"/>
          </a:p>
          <a:p>
            <a:pPr lvl="1"/>
            <a:r>
              <a:rPr lang="ko-KR" altLang="en-US"/>
              <a:t>여러 게임에서 모드로 존재할 정도로 아직도 많은 사람이 즐겨하는 게임 모드 중 하나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0AE0A-B384-42D7-8280-F6F1CCCD3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2"/>
          <a:stretch/>
        </p:blipFill>
        <p:spPr>
          <a:xfrm>
            <a:off x="539552" y="843558"/>
            <a:ext cx="3924107" cy="2608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831A2A-A2FF-4B53-A75D-9322B99058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69853"/>
            <a:ext cx="4189185" cy="2585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589EA-3227-43A5-9142-032C8D04C07D}"/>
              </a:ext>
            </a:extLst>
          </p:cNvPr>
          <p:cNvSpPr txBox="1"/>
          <p:nvPr/>
        </p:nvSpPr>
        <p:spPr>
          <a:xfrm>
            <a:off x="585271" y="106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유사게임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F2DEB-3A7B-4CDF-9FC3-A9A615B73B4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9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3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5EA1B-09B4-4967-9CD5-DFBEA0F8F1EF}"/>
              </a:ext>
            </a:extLst>
          </p:cNvPr>
          <p:cNvSpPr txBox="1"/>
          <p:nvPr/>
        </p:nvSpPr>
        <p:spPr>
          <a:xfrm>
            <a:off x="800480" y="1140396"/>
            <a:ext cx="66518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차별성</a:t>
            </a:r>
            <a:endParaRPr lang="en-US" altLang="ko-KR" sz="2800" b="1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짧고 </a:t>
            </a:r>
            <a:r>
              <a:rPr lang="ko-KR" altLang="en-US" dirty="0" err="1"/>
              <a:t>부담없는</a:t>
            </a:r>
            <a:r>
              <a:rPr lang="ko-KR" altLang="en-US" dirty="0"/>
              <a:t> 한판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팀전형식의 깃발 넣기가 아닌 서바이벌 형식의 개인전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22B4-6504-4DFD-A7DE-35352665BD1E}"/>
              </a:ext>
            </a:extLst>
          </p:cNvPr>
          <p:cNvSpPr txBox="1"/>
          <p:nvPr/>
        </p:nvSpPr>
        <p:spPr>
          <a:xfrm>
            <a:off x="3059832" y="3030513"/>
            <a:ext cx="55787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경쟁력</a:t>
            </a:r>
            <a:endParaRPr lang="en-US" altLang="ko-KR" sz="2800" b="1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 err="1"/>
              <a:t>플레이어간의</a:t>
            </a:r>
            <a:r>
              <a:rPr lang="ko-KR" altLang="en-US" dirty="0"/>
              <a:t> 심리전과 눈치싸움을 강조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컨셉에 어울리는 아기자기한 그래픽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3530F-54FE-4CB2-BCCE-86A050E0944D}"/>
              </a:ext>
            </a:extLst>
          </p:cNvPr>
          <p:cNvSpPr txBox="1"/>
          <p:nvPr/>
        </p:nvSpPr>
        <p:spPr>
          <a:xfrm>
            <a:off x="637083" y="123478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차별성 </a:t>
            </a:r>
            <a:r>
              <a:rPr lang="en-US" altLang="ko-KR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경쟁력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2FADB-C135-4136-A663-04293709F83B}"/>
              </a:ext>
            </a:extLst>
          </p:cNvPr>
          <p:cNvSpPr txBox="1"/>
          <p:nvPr/>
        </p:nvSpPr>
        <p:spPr>
          <a:xfrm>
            <a:off x="113042" y="7607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10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0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D7E596-E1BC-4ABA-9CD2-5B20B0218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78451"/>
              </p:ext>
            </p:extLst>
          </p:nvPr>
        </p:nvGraphicFramePr>
        <p:xfrm>
          <a:off x="323529" y="915566"/>
          <a:ext cx="8424937" cy="3694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273">
                  <a:extLst>
                    <a:ext uri="{9D8B030D-6E8A-4147-A177-3AD203B41FA5}">
                      <a16:colId xmlns:a16="http://schemas.microsoft.com/office/drawing/2014/main" val="1795540276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8608970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3957856003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689348308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14322142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30466013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3415447640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98902221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129567967"/>
                    </a:ext>
                  </a:extLst>
                </a:gridCol>
              </a:tblGrid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항목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66935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클라이언트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6746"/>
                  </a:ext>
                </a:extLst>
              </a:tr>
              <a:tr h="323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서버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60324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3249"/>
                  </a:ext>
                </a:extLst>
              </a:tr>
              <a:tr h="323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캐릭터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78886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6365"/>
                  </a:ext>
                </a:extLst>
              </a:tr>
              <a:tr h="2479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세부 게임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909"/>
                  </a:ext>
                </a:extLst>
              </a:tr>
              <a:tr h="247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12130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이펙트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54481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05851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서버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8912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UI</a:t>
                      </a:r>
                      <a:r>
                        <a:rPr lang="ko-KR" altLang="en-US" sz="1400" b="1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92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FBF4B7-A903-4566-8B54-6E1CEA57BD65}"/>
              </a:ext>
            </a:extLst>
          </p:cNvPr>
          <p:cNvSpPr/>
          <p:nvPr/>
        </p:nvSpPr>
        <p:spPr>
          <a:xfrm>
            <a:off x="5940152" y="326077"/>
            <a:ext cx="501127" cy="2544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CE190-6C3B-4121-9106-7277D99333AF}"/>
              </a:ext>
            </a:extLst>
          </p:cNvPr>
          <p:cNvSpPr/>
          <p:nvPr/>
        </p:nvSpPr>
        <p:spPr>
          <a:xfrm>
            <a:off x="7563679" y="318469"/>
            <a:ext cx="501127" cy="2544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205C4-C72C-4CCD-AEC7-7B99E88BB953}"/>
              </a:ext>
            </a:extLst>
          </p:cNvPr>
          <p:cNvSpPr txBox="1"/>
          <p:nvPr/>
        </p:nvSpPr>
        <p:spPr>
          <a:xfrm>
            <a:off x="6504690" y="325200"/>
            <a:ext cx="545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김기태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E95E7-BD9E-4D95-9786-3F9844F0AE3D}"/>
              </a:ext>
            </a:extLst>
          </p:cNvPr>
          <p:cNvSpPr txBox="1"/>
          <p:nvPr/>
        </p:nvSpPr>
        <p:spPr>
          <a:xfrm>
            <a:off x="8203380" y="325200"/>
            <a:ext cx="545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이경섭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E3055-41A0-4F99-829F-69D203F95A49}"/>
              </a:ext>
            </a:extLst>
          </p:cNvPr>
          <p:cNvSpPr txBox="1"/>
          <p:nvPr/>
        </p:nvSpPr>
        <p:spPr>
          <a:xfrm>
            <a:off x="629868" y="9788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일정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618B8-8D25-4184-80DA-849A521428D7}"/>
              </a:ext>
            </a:extLst>
          </p:cNvPr>
          <p:cNvSpPr txBox="1"/>
          <p:nvPr/>
        </p:nvSpPr>
        <p:spPr>
          <a:xfrm>
            <a:off x="115965" y="2608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11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91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4A229D-DB0D-4E52-9500-E6EF8F617732}"/>
              </a:ext>
            </a:extLst>
          </p:cNvPr>
          <p:cNvSpPr/>
          <p:nvPr/>
        </p:nvSpPr>
        <p:spPr>
          <a:xfrm>
            <a:off x="755576" y="1192936"/>
            <a:ext cx="3362092" cy="626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BD2BAD-00AC-4455-BF5B-FF101EBC8426}"/>
              </a:ext>
            </a:extLst>
          </p:cNvPr>
          <p:cNvSpPr/>
          <p:nvPr/>
        </p:nvSpPr>
        <p:spPr>
          <a:xfrm>
            <a:off x="5148809" y="1176581"/>
            <a:ext cx="3362092" cy="626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4FFD3-6DDD-41D0-BBA3-37D54BD3E4A4}"/>
              </a:ext>
            </a:extLst>
          </p:cNvPr>
          <p:cNvSpPr/>
          <p:nvPr/>
        </p:nvSpPr>
        <p:spPr>
          <a:xfrm>
            <a:off x="539552" y="2136966"/>
            <a:ext cx="3939646" cy="2451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쉐이더</a:t>
            </a:r>
            <a:r>
              <a:rPr lang="ko-KR" altLang="en-US" sz="2000" dirty="0"/>
              <a:t> 활용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범프</a:t>
            </a:r>
            <a:r>
              <a:rPr lang="ko-KR" altLang="en-US" sz="2000" dirty="0"/>
              <a:t> 매핑</a:t>
            </a:r>
            <a:r>
              <a:rPr lang="en-US" altLang="ko-KR" sz="2000" dirty="0"/>
              <a:t> 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음영조절과 외곽선 표현을 통한 </a:t>
            </a:r>
            <a:r>
              <a:rPr lang="ko-KR" altLang="en-US" sz="2000" dirty="0" err="1"/>
              <a:t>카툰렌더링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err="1"/>
              <a:t>Assimp</a:t>
            </a:r>
            <a:r>
              <a:rPr lang="ko-KR" altLang="en-US" sz="2000" dirty="0"/>
              <a:t>를 이용한 모델 데이터 </a:t>
            </a:r>
            <a:r>
              <a:rPr lang="en-US" altLang="ko-KR" sz="2000" dirty="0"/>
              <a:t>Import / </a:t>
            </a:r>
            <a:r>
              <a:rPr lang="ko-KR" altLang="en-US" sz="2000" dirty="0"/>
              <a:t>애니메이션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63A378-C5DF-400A-A1DD-27F9D6F54AA1}"/>
              </a:ext>
            </a:extLst>
          </p:cNvPr>
          <p:cNvSpPr/>
          <p:nvPr/>
        </p:nvSpPr>
        <p:spPr>
          <a:xfrm>
            <a:off x="4860032" y="2157468"/>
            <a:ext cx="3939646" cy="2451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(본문)"/>
              </a:rPr>
              <a:t>IOCP</a:t>
            </a:r>
          </a:p>
          <a:p>
            <a:pPr algn="ctr"/>
            <a:endParaRPr lang="en-US" altLang="ko-KR" sz="2000" dirty="0">
              <a:latin typeface="맑은 고딕 (본문)"/>
            </a:endParaRPr>
          </a:p>
          <a:p>
            <a:pPr algn="ctr"/>
            <a:r>
              <a:rPr lang="ko-KR" altLang="en-US" sz="2000" dirty="0">
                <a:latin typeface="맑은 고딕 (본문)"/>
              </a:rPr>
              <a:t>충돌체크</a:t>
            </a:r>
            <a:endParaRPr lang="en-US" altLang="ko-KR" sz="2000" dirty="0">
              <a:latin typeface="맑은 고딕 (본문)"/>
            </a:endParaRPr>
          </a:p>
          <a:p>
            <a:pPr algn="ctr"/>
            <a:endParaRPr lang="en-US" altLang="ko-KR" sz="2000" dirty="0">
              <a:latin typeface="맑은 고딕 (본문)"/>
            </a:endParaRPr>
          </a:p>
          <a:p>
            <a:pPr algn="ctr"/>
            <a:r>
              <a:rPr lang="ko-KR" altLang="en-US" sz="2000" dirty="0">
                <a:latin typeface="맑은 고딕 (본문)"/>
              </a:rPr>
              <a:t>네트워크 동기화</a:t>
            </a:r>
            <a:endParaRPr lang="en-US" altLang="ko-KR" sz="2000" dirty="0"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9FC25-7B56-43E0-A3F2-1AEA3D47533E}"/>
              </a:ext>
            </a:extLst>
          </p:cNvPr>
          <p:cNvSpPr txBox="1"/>
          <p:nvPr/>
        </p:nvSpPr>
        <p:spPr>
          <a:xfrm>
            <a:off x="654715" y="8032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연구 과제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D861-2EF9-4A50-AE46-92E5CB155B7C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12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41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EAD48C-62F9-44F6-9A74-190CEBBA2F43}"/>
              </a:ext>
            </a:extLst>
          </p:cNvPr>
          <p:cNvSpPr/>
          <p:nvPr/>
        </p:nvSpPr>
        <p:spPr>
          <a:xfrm>
            <a:off x="1079117" y="1615626"/>
            <a:ext cx="2786028" cy="553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6CA2E-3019-458B-9177-AE76995BF5D3}"/>
              </a:ext>
            </a:extLst>
          </p:cNvPr>
          <p:cNvSpPr/>
          <p:nvPr/>
        </p:nvSpPr>
        <p:spPr>
          <a:xfrm>
            <a:off x="5339226" y="1615625"/>
            <a:ext cx="2786028" cy="553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94D09-4B3F-4B7A-94DE-579DD4A1E813}"/>
              </a:ext>
            </a:extLst>
          </p:cNvPr>
          <p:cNvSpPr/>
          <p:nvPr/>
        </p:nvSpPr>
        <p:spPr>
          <a:xfrm>
            <a:off x="660294" y="2499742"/>
            <a:ext cx="3623675" cy="1809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‘DirectX12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3D</a:t>
            </a:r>
            <a:r>
              <a:rPr lang="ko-KR" altLang="en-US" sz="2000" dirty="0"/>
              <a:t> 게임 프로그래밍</a:t>
            </a:r>
            <a:r>
              <a:rPr lang="en-US" altLang="ko-KR" sz="2000" dirty="0"/>
              <a:t>’</a:t>
            </a:r>
            <a:r>
              <a:rPr lang="ko-KR" altLang="en-US" sz="2000" dirty="0"/>
              <a:t>를 이용한 프레임워크 구현</a:t>
            </a:r>
            <a:endParaRPr lang="en-US" altLang="ko-KR" sz="2000" dirty="0"/>
          </a:p>
          <a:p>
            <a:pPr algn="ctr"/>
            <a:r>
              <a:rPr lang="ko-KR" altLang="en-US" sz="2000" dirty="0"/>
              <a:t>게임 소프트웨어 공학</a:t>
            </a:r>
            <a:r>
              <a:rPr lang="en-US" altLang="ko-KR" sz="2000" dirty="0"/>
              <a:t>(</a:t>
            </a:r>
            <a:r>
              <a:rPr lang="ko-KR" altLang="en-US" sz="2000" dirty="0"/>
              <a:t>이수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D04F61-585D-41CB-A8A6-0950B2221C96}"/>
              </a:ext>
            </a:extLst>
          </p:cNvPr>
          <p:cNvSpPr/>
          <p:nvPr/>
        </p:nvSpPr>
        <p:spPr>
          <a:xfrm>
            <a:off x="4860032" y="2499742"/>
            <a:ext cx="3744416" cy="173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 (본문)"/>
              </a:rPr>
              <a:t>네트워크 게임 프로그래밍</a:t>
            </a:r>
            <a:r>
              <a:rPr lang="en-US" altLang="ko-KR" sz="2000" dirty="0">
                <a:latin typeface="맑은 고딕 (본문)"/>
              </a:rPr>
              <a:t>(</a:t>
            </a:r>
            <a:r>
              <a:rPr lang="ko-KR" altLang="en-US" sz="2000" dirty="0">
                <a:latin typeface="맑은 고딕 (본문)"/>
              </a:rPr>
              <a:t>이수</a:t>
            </a:r>
            <a:r>
              <a:rPr lang="en-US" altLang="ko-KR" sz="2000" dirty="0">
                <a:latin typeface="맑은 고딕 (본문)"/>
              </a:rPr>
              <a:t>)</a:t>
            </a:r>
          </a:p>
          <a:p>
            <a:pPr algn="ctr"/>
            <a:r>
              <a:rPr lang="ko-KR" altLang="en-US" sz="2000" dirty="0">
                <a:latin typeface="맑은 고딕 (본문)"/>
              </a:rPr>
              <a:t>서버 게임 프로그래밍</a:t>
            </a:r>
            <a:endParaRPr lang="en-US" altLang="ko-KR" sz="2000" dirty="0">
              <a:latin typeface="맑은 고딕 (본문)"/>
            </a:endParaRPr>
          </a:p>
          <a:p>
            <a:pPr algn="ctr"/>
            <a:r>
              <a:rPr lang="en-US" altLang="ko-KR" sz="2000" dirty="0">
                <a:latin typeface="맑은 고딕 (본문)"/>
              </a:rPr>
              <a:t>(</a:t>
            </a:r>
            <a:r>
              <a:rPr lang="ko-KR" altLang="en-US" sz="2000" dirty="0">
                <a:latin typeface="맑은 고딕 (본문)"/>
              </a:rPr>
              <a:t>이수 예정</a:t>
            </a:r>
            <a:r>
              <a:rPr lang="en-US" altLang="ko-KR" sz="2000" dirty="0">
                <a:latin typeface="맑은 고딕 (본문)"/>
              </a:rPr>
              <a:t>)</a:t>
            </a:r>
          </a:p>
          <a:p>
            <a:pPr algn="ctr"/>
            <a:r>
              <a:rPr lang="en-US" altLang="ko-KR" sz="2000" dirty="0">
                <a:latin typeface="맑은 고딕 (본문)"/>
              </a:rPr>
              <a:t>3D </a:t>
            </a:r>
            <a:r>
              <a:rPr lang="ko-KR" altLang="en-US" sz="2000" dirty="0">
                <a:latin typeface="맑은 고딕 (본문)"/>
              </a:rPr>
              <a:t>모델링 </a:t>
            </a:r>
            <a:r>
              <a:rPr lang="en-US" altLang="ko-KR" sz="2000" dirty="0">
                <a:latin typeface="맑은 고딕 (본문)"/>
              </a:rPr>
              <a:t>1,2 (</a:t>
            </a:r>
            <a:r>
              <a:rPr lang="ko-KR" altLang="en-US" sz="2000" dirty="0">
                <a:latin typeface="맑은 고딕 (본문)"/>
              </a:rPr>
              <a:t>이수</a:t>
            </a:r>
            <a:r>
              <a:rPr lang="en-US" altLang="ko-KR" sz="2000" dirty="0">
                <a:latin typeface="맑은 고딕 (본문)"/>
              </a:rPr>
              <a:t>)</a:t>
            </a:r>
            <a:endParaRPr lang="ko-KR" altLang="en-US" sz="2000" dirty="0"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028B5-8161-425D-AA48-25665A643EFD}"/>
              </a:ext>
            </a:extLst>
          </p:cNvPr>
          <p:cNvSpPr txBox="1"/>
          <p:nvPr/>
        </p:nvSpPr>
        <p:spPr>
          <a:xfrm>
            <a:off x="726723" y="12347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준비 현황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8D431-CBE7-474A-9283-84733ABF8661}"/>
              </a:ext>
            </a:extLst>
          </p:cNvPr>
          <p:cNvSpPr txBox="1"/>
          <p:nvPr/>
        </p:nvSpPr>
        <p:spPr>
          <a:xfrm>
            <a:off x="141895" y="76071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13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87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0764" y="2156251"/>
            <a:ext cx="2002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+mj-lt"/>
                <a:ea typeface="나눔스퀘어 Bold" panose="020B0600000101010101" pitchFamily="50" charset="-127"/>
              </a:rPr>
              <a:t>Q &amp; A</a:t>
            </a:r>
            <a:endParaRPr lang="ko-KR" altLang="en-US" sz="4800" dirty="0">
              <a:solidFill>
                <a:srgbClr val="F45452"/>
              </a:solidFill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1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419D5-72A7-4F3D-BFE7-5CCBFCC16EC1}"/>
              </a:ext>
            </a:extLst>
          </p:cNvPr>
          <p:cNvSpPr txBox="1"/>
          <p:nvPr/>
        </p:nvSpPr>
        <p:spPr>
          <a:xfrm>
            <a:off x="539552" y="1059582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8</a:t>
            </a:r>
            <a:r>
              <a:rPr lang="ko-KR" altLang="en-US" dirty="0"/>
              <a:t>명이서 플레이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제한시간은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될 시 기절하며</a:t>
            </a:r>
            <a:r>
              <a:rPr lang="en-US" altLang="ko-KR" dirty="0"/>
              <a:t>, </a:t>
            </a:r>
            <a:r>
              <a:rPr lang="ko-KR" altLang="en-US" dirty="0"/>
              <a:t>깃발을 들고있다면 마지막 타격을 한 플레이어가 깃발을 획득한다</a:t>
            </a:r>
            <a:r>
              <a:rPr lang="en-US" altLang="ko-KR" dirty="0"/>
              <a:t>. </a:t>
            </a:r>
            <a:r>
              <a:rPr lang="ko-KR" altLang="en-US" dirty="0"/>
              <a:t>기절상태는 </a:t>
            </a:r>
            <a:r>
              <a:rPr lang="en-US" altLang="ko-KR" dirty="0"/>
              <a:t>10</a:t>
            </a:r>
            <a:r>
              <a:rPr lang="ko-KR" altLang="en-US" dirty="0"/>
              <a:t>초 뒤에 회복된다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아이템은 </a:t>
            </a:r>
            <a:r>
              <a:rPr lang="ko-KR" altLang="en-US" dirty="0" err="1"/>
              <a:t>맵에</a:t>
            </a:r>
            <a:r>
              <a:rPr lang="ko-KR" altLang="en-US" dirty="0"/>
              <a:t> 최대 </a:t>
            </a:r>
            <a:r>
              <a:rPr lang="en-US" altLang="ko-KR" dirty="0"/>
              <a:t>10</a:t>
            </a:r>
            <a:r>
              <a:rPr lang="ko-KR" altLang="en-US" dirty="0"/>
              <a:t>개까지 정해진 지점에 </a:t>
            </a:r>
            <a:r>
              <a:rPr lang="ko-KR" altLang="en-US" dirty="0" err="1"/>
              <a:t>랜덤한</a:t>
            </a:r>
            <a:r>
              <a:rPr lang="ko-KR" altLang="en-US" dirty="0"/>
              <a:t> 아이템이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게임시작 </a:t>
            </a:r>
            <a:r>
              <a:rPr lang="en-US" altLang="ko-KR" dirty="0"/>
              <a:t>3</a:t>
            </a:r>
            <a:r>
              <a:rPr lang="ko-KR" altLang="en-US" dirty="0"/>
              <a:t>분 후부터는 서로 한대만 맞으면 기절하며</a:t>
            </a:r>
            <a:r>
              <a:rPr lang="en-US" altLang="ko-KR" dirty="0"/>
              <a:t>, </a:t>
            </a:r>
            <a:r>
              <a:rPr lang="ko-KR" altLang="en-US" dirty="0"/>
              <a:t>게임 전체 타이머가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E9393-158A-4B5E-AA01-B831B6471E94}"/>
              </a:ext>
            </a:extLst>
          </p:cNvPr>
          <p:cNvSpPr txBox="1"/>
          <p:nvPr/>
        </p:nvSpPr>
        <p:spPr>
          <a:xfrm>
            <a:off x="625860" y="123478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상세 보충 설명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44645-359E-4CAB-954B-E7D24F2E4AD0}"/>
              </a:ext>
            </a:extLst>
          </p:cNvPr>
          <p:cNvSpPr txBox="1"/>
          <p:nvPr/>
        </p:nvSpPr>
        <p:spPr>
          <a:xfrm>
            <a:off x="523523" y="73705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규칙</a:t>
            </a:r>
            <a:endParaRPr lang="ko-KR" altLang="en-US" sz="20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75FC-758C-4D91-8AF1-317B638494AA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14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4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F490E-E510-4290-9618-A70807A511F8}"/>
              </a:ext>
            </a:extLst>
          </p:cNvPr>
          <p:cNvSpPr txBox="1"/>
          <p:nvPr/>
        </p:nvSpPr>
        <p:spPr>
          <a:xfrm>
            <a:off x="539552" y="98757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맵 </a:t>
            </a:r>
            <a:r>
              <a:rPr lang="en-US" altLang="ko-KR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F45452"/>
                </a:solidFill>
                <a:latin typeface="맑은 고딕" panose="020B0503020000020004" pitchFamily="50" charset="-127"/>
              </a:rPr>
              <a:t>오브젝트 보충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E2C7-ACBE-4410-8F3A-214F5FD1288F}"/>
              </a:ext>
            </a:extLst>
          </p:cNvPr>
          <p:cNvSpPr txBox="1"/>
          <p:nvPr/>
        </p:nvSpPr>
        <p:spPr>
          <a:xfrm>
            <a:off x="697198" y="123478"/>
            <a:ext cx="381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상세 보충 설명</a:t>
            </a:r>
            <a:r>
              <a:rPr lang="en-US" altLang="ko-KR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(2)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7EEEF-2A99-432C-9D9D-E63FC222B208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15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70192-4DDC-48B6-AAE5-04419088A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2" y="2859782"/>
            <a:ext cx="996044" cy="1446809"/>
          </a:xfrm>
          <a:prstGeom prst="rect">
            <a:avLst/>
          </a:prstGeom>
        </p:spPr>
      </p:pic>
      <p:pic>
        <p:nvPicPr>
          <p:cNvPr id="6" name="그림 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12884EFE-EC65-4A04-96E5-D5E926747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2" y="1419622"/>
            <a:ext cx="1506404" cy="1255337"/>
          </a:xfrm>
          <a:prstGeom prst="rect">
            <a:avLst/>
          </a:prstGeom>
        </p:spPr>
      </p:pic>
      <p:pic>
        <p:nvPicPr>
          <p:cNvPr id="7" name="그림 6" descr="잔디, 실외, 앉아있는, 평야이(가) 표시된 사진&#10;&#10;자동 생성된 설명">
            <a:extLst>
              <a:ext uri="{FF2B5EF4-FFF2-40B4-BE49-F238E27FC236}">
                <a16:creationId xmlns:a16="http://schemas.microsoft.com/office/drawing/2014/main" id="{284ED9E1-8724-46DF-8953-9149B352E8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21138" r="16401" b="24800"/>
          <a:stretch/>
        </p:blipFill>
        <p:spPr>
          <a:xfrm>
            <a:off x="4572000" y="3056695"/>
            <a:ext cx="1852955" cy="1052981"/>
          </a:xfrm>
          <a:prstGeom prst="rect">
            <a:avLst/>
          </a:prstGeom>
        </p:spPr>
      </p:pic>
      <p:pic>
        <p:nvPicPr>
          <p:cNvPr id="8" name="그림 7" descr="벤치, 공원, 앉아있는, 목재의이(가) 표시된 사진&#10;&#10;자동 생성된 설명">
            <a:extLst>
              <a:ext uri="{FF2B5EF4-FFF2-40B4-BE49-F238E27FC236}">
                <a16:creationId xmlns:a16="http://schemas.microsoft.com/office/drawing/2014/main" id="{9205570A-3196-42D9-AE03-48745848FA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46" y="1356907"/>
            <a:ext cx="1351773" cy="10138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AB24AF-1CCC-431F-A635-3CC553AD31A2}"/>
              </a:ext>
            </a:extLst>
          </p:cNvPr>
          <p:cNvSpPr/>
          <p:nvPr/>
        </p:nvSpPr>
        <p:spPr>
          <a:xfrm>
            <a:off x="2159732" y="1471579"/>
            <a:ext cx="2196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화단</a:t>
            </a:r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2m</a:t>
            </a:r>
          </a:p>
          <a:p>
            <a:r>
              <a:rPr lang="ko-KR" altLang="en-US" dirty="0"/>
              <a:t>세로 </a:t>
            </a:r>
            <a:r>
              <a:rPr lang="en-US" altLang="ko-KR" dirty="0"/>
              <a:t>2m</a:t>
            </a:r>
          </a:p>
          <a:p>
            <a:r>
              <a:rPr lang="ko-KR" altLang="en-US" dirty="0"/>
              <a:t>이동경로 방해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9A0A3-D6CF-4DA2-BFAB-49C78D408BEA}"/>
              </a:ext>
            </a:extLst>
          </p:cNvPr>
          <p:cNvSpPr/>
          <p:nvPr/>
        </p:nvSpPr>
        <p:spPr>
          <a:xfrm>
            <a:off x="1835696" y="2980640"/>
            <a:ext cx="2196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아동용 흔들의자</a:t>
            </a:r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0.5m</a:t>
            </a:r>
          </a:p>
          <a:p>
            <a:r>
              <a:rPr lang="ko-KR" altLang="en-US" dirty="0"/>
              <a:t>세로 </a:t>
            </a:r>
            <a:r>
              <a:rPr lang="en-US" altLang="ko-KR" dirty="0"/>
              <a:t>1m</a:t>
            </a:r>
          </a:p>
          <a:p>
            <a:r>
              <a:rPr lang="ko-KR" altLang="en-US" dirty="0"/>
              <a:t>이동경로 방해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BC630F-F703-4BDA-82A4-A97146B347FC}"/>
              </a:ext>
            </a:extLst>
          </p:cNvPr>
          <p:cNvSpPr/>
          <p:nvPr/>
        </p:nvSpPr>
        <p:spPr>
          <a:xfrm>
            <a:off x="6063787" y="1356907"/>
            <a:ext cx="2196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공원 벤치</a:t>
            </a:r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1m</a:t>
            </a:r>
          </a:p>
          <a:p>
            <a:r>
              <a:rPr lang="ko-KR" altLang="en-US" dirty="0"/>
              <a:t>세로 </a:t>
            </a:r>
            <a:r>
              <a:rPr lang="en-US" altLang="ko-KR" dirty="0"/>
              <a:t>3m</a:t>
            </a:r>
          </a:p>
          <a:p>
            <a:r>
              <a:rPr lang="ko-KR" altLang="en-US" dirty="0"/>
              <a:t>이동경로 방해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28E5E2-91D9-49FE-985E-8F0DD8DD7CAE}"/>
              </a:ext>
            </a:extLst>
          </p:cNvPr>
          <p:cNvSpPr/>
          <p:nvPr/>
        </p:nvSpPr>
        <p:spPr>
          <a:xfrm>
            <a:off x="6588224" y="3047135"/>
            <a:ext cx="2196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모래사장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6m</a:t>
            </a:r>
          </a:p>
          <a:p>
            <a:r>
              <a:rPr lang="ko-KR" altLang="en-US" dirty="0"/>
              <a:t>이동속도 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71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84766" y="675759"/>
            <a:ext cx="1574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51A953"/>
                </a:solidFill>
                <a:latin typeface="+mj-lt"/>
                <a:ea typeface="나눔바른고딕" panose="020B0603020101020101" pitchFamily="50" charset="-127"/>
              </a:rPr>
              <a:t>Index</a:t>
            </a:r>
            <a:endParaRPr lang="ko-KR" altLang="en-US" sz="4400" b="1" spc="-150" dirty="0">
              <a:solidFill>
                <a:srgbClr val="51A953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3491" y="366700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연구목적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개인연구과제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2555" y="1689608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게임컨셉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개발환경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6706" y="21306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게임소개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9961" y="2571750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차별성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경쟁력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5088" y="3125983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준비현황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일정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00096" y="1469006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8732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컨셉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F9B0A-C59A-423C-8F02-63ABAD13296E}"/>
              </a:ext>
            </a:extLst>
          </p:cNvPr>
          <p:cNvSpPr txBox="1"/>
          <p:nvPr/>
        </p:nvSpPr>
        <p:spPr>
          <a:xfrm>
            <a:off x="1245538" y="1842633"/>
            <a:ext cx="420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45452"/>
                </a:solidFill>
                <a:latin typeface="맑은 고딕" panose="020B0503020000020004" pitchFamily="50" charset="-127"/>
              </a:rPr>
              <a:t>깃발을 빼앗아라</a:t>
            </a:r>
            <a:r>
              <a:rPr lang="en-US" altLang="ko-KR" sz="2800" dirty="0">
                <a:solidFill>
                  <a:srgbClr val="F45452"/>
                </a:solidFill>
                <a:latin typeface="맑은 고딕" panose="020B0503020000020004" pitchFamily="50" charset="-127"/>
              </a:rPr>
              <a:t>!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8561C-FE41-4452-A890-871A9616FCF4}"/>
              </a:ext>
            </a:extLst>
          </p:cNvPr>
          <p:cNvSpPr txBox="1"/>
          <p:nvPr/>
        </p:nvSpPr>
        <p:spPr>
          <a:xfrm>
            <a:off x="4797245" y="3219822"/>
            <a:ext cx="33843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2D050"/>
                </a:solidFill>
                <a:latin typeface="+mj-lt"/>
              </a:rPr>
              <a:t>도망가라</a:t>
            </a:r>
            <a:r>
              <a:rPr lang="en-US" altLang="ko-KR" sz="3200" dirty="0">
                <a:solidFill>
                  <a:srgbClr val="92D050"/>
                </a:solidFill>
                <a:latin typeface="+mj-lt"/>
              </a:rPr>
              <a:t>!</a:t>
            </a:r>
          </a:p>
          <a:p>
            <a:r>
              <a:rPr lang="en-US" altLang="ko-KR" sz="2000" dirty="0">
                <a:solidFill>
                  <a:srgbClr val="92D050"/>
                </a:solidFill>
                <a:latin typeface="+mj-lt"/>
              </a:rPr>
              <a:t>30</a:t>
            </a:r>
            <a:r>
              <a:rPr lang="ko-KR" altLang="en-US" sz="2000" dirty="0" err="1">
                <a:solidFill>
                  <a:srgbClr val="92D050"/>
                </a:solidFill>
                <a:latin typeface="+mj-lt"/>
              </a:rPr>
              <a:t>초동안</a:t>
            </a:r>
            <a:r>
              <a:rPr lang="ko-KR" altLang="en-US" sz="2000" dirty="0">
                <a:solidFill>
                  <a:srgbClr val="92D050"/>
                </a:solidFill>
                <a:latin typeface="+mj-lt"/>
              </a:rPr>
              <a:t> 버티면 승리</a:t>
            </a:r>
            <a:endParaRPr lang="ko-KR" altLang="en-US" sz="16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996D7-AF9B-4B90-9CC4-28D1BE3E0901}"/>
              </a:ext>
            </a:extLst>
          </p:cNvPr>
          <p:cNvSpPr txBox="1"/>
          <p:nvPr/>
        </p:nvSpPr>
        <p:spPr>
          <a:xfrm>
            <a:off x="1245538" y="1473301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</a:rPr>
              <a:t>놀이터의 제왕이 되기 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83EDC-86B8-4E8A-ACC0-C945FB1524FC}"/>
              </a:ext>
            </a:extLst>
          </p:cNvPr>
          <p:cNvSpPr txBox="1"/>
          <p:nvPr/>
        </p:nvSpPr>
        <p:spPr>
          <a:xfrm>
            <a:off x="4797245" y="29317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깃발을 </a:t>
            </a:r>
            <a:r>
              <a:rPr lang="ko-KR" altLang="en-US">
                <a:latin typeface="+mj-lt"/>
              </a:rPr>
              <a:t>노리는 아이들에게서 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60F74-E7E7-440C-A6F7-621559F5CA1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75081" y="1829217"/>
            <a:ext cx="37625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제한시간은 </a:t>
            </a:r>
            <a:r>
              <a:rPr lang="en-US" altLang="ko-KR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잠깐 기절한다</a:t>
            </a:r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아이템을 최대한 활용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21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소개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8F1F9B-9C5E-4DBF-8630-8C648454B0F9}"/>
              </a:ext>
            </a:extLst>
          </p:cNvPr>
          <p:cNvSpPr txBox="1"/>
          <p:nvPr/>
        </p:nvSpPr>
        <p:spPr>
          <a:xfrm>
            <a:off x="675216" y="9782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1" name="내용 개체 틀 4">
            <a:extLst>
              <a:ext uri="{FF2B5EF4-FFF2-40B4-BE49-F238E27FC236}">
                <a16:creationId xmlns:a16="http://schemas.microsoft.com/office/drawing/2014/main" id="{ED7BA69F-E756-4861-BF8F-2032CF22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7614"/>
            <a:ext cx="4208739" cy="2952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25B30D8-6F49-4931-8ACB-9C3ADD084472}"/>
              </a:ext>
            </a:extLst>
          </p:cNvPr>
          <p:cNvSpPr txBox="1"/>
          <p:nvPr/>
        </p:nvSpPr>
        <p:spPr>
          <a:xfrm>
            <a:off x="226054" y="76071"/>
            <a:ext cx="43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04A6D3-6862-41CF-9516-1C35C21450D6}"/>
              </a:ext>
            </a:extLst>
          </p:cNvPr>
          <p:cNvSpPr/>
          <p:nvPr/>
        </p:nvSpPr>
        <p:spPr>
          <a:xfrm>
            <a:off x="1776929" y="1995686"/>
            <a:ext cx="1058527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99371-C502-4F9A-8316-25623363F438}"/>
              </a:ext>
            </a:extLst>
          </p:cNvPr>
          <p:cNvSpPr/>
          <p:nvPr/>
        </p:nvSpPr>
        <p:spPr>
          <a:xfrm>
            <a:off x="1776929" y="1995686"/>
            <a:ext cx="562823" cy="1440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F235CA-3753-44AF-83A3-CBB7A490BD40}"/>
              </a:ext>
            </a:extLst>
          </p:cNvPr>
          <p:cNvSpPr/>
          <p:nvPr/>
        </p:nvSpPr>
        <p:spPr>
          <a:xfrm>
            <a:off x="851474" y="1549733"/>
            <a:ext cx="357651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3960C-B996-4CAD-B588-F9905645332F}"/>
              </a:ext>
            </a:extLst>
          </p:cNvPr>
          <p:cNvSpPr/>
          <p:nvPr/>
        </p:nvSpPr>
        <p:spPr>
          <a:xfrm>
            <a:off x="827584" y="1549733"/>
            <a:ext cx="2631538" cy="1440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88697F1-42CD-43F6-B502-AB5659557061}"/>
              </a:ext>
            </a:extLst>
          </p:cNvPr>
          <p:cNvSpPr/>
          <p:nvPr/>
        </p:nvSpPr>
        <p:spPr>
          <a:xfrm>
            <a:off x="1691680" y="1829217"/>
            <a:ext cx="1280369" cy="598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38ABF9-2357-48C6-8D63-3537EBD285E2}"/>
              </a:ext>
            </a:extLst>
          </p:cNvPr>
          <p:cNvSpPr/>
          <p:nvPr/>
        </p:nvSpPr>
        <p:spPr>
          <a:xfrm>
            <a:off x="2797043" y="1193163"/>
            <a:ext cx="1032495" cy="792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CE2B65-C02D-41B1-A27C-B1BB9C485E4F}"/>
              </a:ext>
            </a:extLst>
          </p:cNvPr>
          <p:cNvSpPr/>
          <p:nvPr/>
        </p:nvSpPr>
        <p:spPr>
          <a:xfrm>
            <a:off x="2195736" y="3554311"/>
            <a:ext cx="1032495" cy="792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E8706E8-FC46-4171-976B-DE1A79F5CE4E}"/>
              </a:ext>
            </a:extLst>
          </p:cNvPr>
          <p:cNvCxnSpPr>
            <a:stCxn id="13" idx="0"/>
          </p:cNvCxnSpPr>
          <p:nvPr/>
        </p:nvCxnSpPr>
        <p:spPr>
          <a:xfrm flipV="1">
            <a:off x="3313291" y="1172849"/>
            <a:ext cx="2626861" cy="2031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443E94-2958-47A4-A201-B669B1E033FE}"/>
              </a:ext>
            </a:extLst>
          </p:cNvPr>
          <p:cNvSpPr txBox="1"/>
          <p:nvPr/>
        </p:nvSpPr>
        <p:spPr>
          <a:xfrm>
            <a:off x="5901309" y="1057454"/>
            <a:ext cx="1301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제한시간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79ADC-1789-478C-BF18-A7EF85239911}"/>
              </a:ext>
            </a:extLst>
          </p:cNvPr>
          <p:cNvSpPr txBox="1"/>
          <p:nvPr/>
        </p:nvSpPr>
        <p:spPr>
          <a:xfrm>
            <a:off x="5580112" y="4371950"/>
            <a:ext cx="13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275E8C7-6547-4B87-A171-5D210A1C7627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4299399" y="-1035671"/>
            <a:ext cx="897355" cy="4832423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890877-0D8B-46B5-BCE3-6F7EE339A542}"/>
              </a:ext>
            </a:extLst>
          </p:cNvPr>
          <p:cNvSpPr txBox="1"/>
          <p:nvPr/>
        </p:nvSpPr>
        <p:spPr>
          <a:xfrm>
            <a:off x="7133569" y="785118"/>
            <a:ext cx="130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깃발 점령까지 </a:t>
            </a:r>
            <a:r>
              <a:rPr lang="ko-KR" altLang="en-US" sz="1400" dirty="0" err="1"/>
              <a:t>남은시간</a:t>
            </a:r>
            <a:endParaRPr lang="ko-KR" altLang="en-US" sz="14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B1C2B9-EECE-4314-82FC-DF879C17C066}"/>
              </a:ext>
            </a:extLst>
          </p:cNvPr>
          <p:cNvCxnSpPr>
            <a:cxnSpLocks/>
            <a:stCxn id="14" idx="4"/>
            <a:endCxn id="17" idx="1"/>
          </p:cNvCxnSpPr>
          <p:nvPr/>
        </p:nvCxnSpPr>
        <p:spPr>
          <a:xfrm rot="16200000" flipH="1">
            <a:off x="4040921" y="3017425"/>
            <a:ext cx="210254" cy="2868128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270E-FA78-4DD2-A912-6E73F0EEE485}"/>
              </a:ext>
            </a:extLst>
          </p:cNvPr>
          <p:cNvSpPr txBox="1"/>
          <p:nvPr/>
        </p:nvSpPr>
        <p:spPr>
          <a:xfrm>
            <a:off x="778821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소개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FB009-2BB7-4178-A170-08530043132A}"/>
              </a:ext>
            </a:extLst>
          </p:cNvPr>
          <p:cNvSpPr txBox="1"/>
          <p:nvPr/>
        </p:nvSpPr>
        <p:spPr>
          <a:xfrm>
            <a:off x="226054" y="7607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8A12F8D1-0B21-4ADF-A37F-919A845B7B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9582"/>
            <a:ext cx="6480720" cy="3503987"/>
          </a:xfrm>
          <a:prstGeom prst="rect">
            <a:avLst/>
          </a:prstGeom>
        </p:spPr>
      </p:pic>
      <p:pic>
        <p:nvPicPr>
          <p:cNvPr id="12" name="그림 11" descr="검은색, 플레이어, 건물, 하얀색이(가) 표시된 사진&#10;&#10;자동 생성된 설명">
            <a:extLst>
              <a:ext uri="{FF2B5EF4-FFF2-40B4-BE49-F238E27FC236}">
                <a16:creationId xmlns:a16="http://schemas.microsoft.com/office/drawing/2014/main" id="{5C202E40-A1E0-4C00-93C4-71A63F30E3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72" y="1851670"/>
            <a:ext cx="1020976" cy="1347614"/>
          </a:xfrm>
          <a:prstGeom prst="rect">
            <a:avLst/>
          </a:prstGeom>
        </p:spPr>
      </p:pic>
      <p:pic>
        <p:nvPicPr>
          <p:cNvPr id="13" name="그림 12" descr="검은색, 플레이어, 건물, 하얀색이(가) 표시된 사진&#10;&#10;자동 생성된 설명">
            <a:extLst>
              <a:ext uri="{FF2B5EF4-FFF2-40B4-BE49-F238E27FC236}">
                <a16:creationId xmlns:a16="http://schemas.microsoft.com/office/drawing/2014/main" id="{241BD616-4CCA-4ADF-9C7A-7E362295D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07654"/>
            <a:ext cx="936104" cy="1235589"/>
          </a:xfrm>
          <a:prstGeom prst="rect">
            <a:avLst/>
          </a:prstGeom>
        </p:spPr>
      </p:pic>
      <p:pic>
        <p:nvPicPr>
          <p:cNvPr id="15" name="그림 14" descr="사람, 검은색, 플레이어, 어두운이(가) 표시된 사진&#10;&#10;자동 생성된 설명">
            <a:extLst>
              <a:ext uri="{FF2B5EF4-FFF2-40B4-BE49-F238E27FC236}">
                <a16:creationId xmlns:a16="http://schemas.microsoft.com/office/drawing/2014/main" id="{371B4C0E-5F24-469F-A341-7D52F503D1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67"/>
          <a:stretch/>
        </p:blipFill>
        <p:spPr>
          <a:xfrm>
            <a:off x="5109966" y="3215955"/>
            <a:ext cx="2020412" cy="13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26723" y="137626"/>
            <a:ext cx="265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캐릭터 정보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054" y="7607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4BA42AF-B6C9-4BB1-B876-ADDB706D1745}"/>
              </a:ext>
            </a:extLst>
          </p:cNvPr>
          <p:cNvSpPr txBox="1">
            <a:spLocks/>
          </p:cNvSpPr>
          <p:nvPr/>
        </p:nvSpPr>
        <p:spPr>
          <a:xfrm>
            <a:off x="3779912" y="1419622"/>
            <a:ext cx="4464496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캐릭터 가로 세로 </a:t>
            </a:r>
            <a:r>
              <a:rPr lang="en-US" altLang="ko-KR" sz="2000" dirty="0"/>
              <a:t>: 0.5m</a:t>
            </a:r>
          </a:p>
          <a:p>
            <a:pPr marL="0" indent="0">
              <a:buNone/>
            </a:pPr>
            <a:r>
              <a:rPr lang="ko-KR" altLang="en-US" sz="2000" dirty="0"/>
              <a:t>캐릭터의 크기 </a:t>
            </a:r>
            <a:r>
              <a:rPr lang="en-US" altLang="ko-KR" sz="2000" dirty="0"/>
              <a:t>: 1m</a:t>
            </a:r>
          </a:p>
          <a:p>
            <a:pPr marL="0" indent="0">
              <a:buNone/>
            </a:pPr>
            <a:r>
              <a:rPr lang="ko-KR" altLang="en-US" sz="2000" dirty="0"/>
              <a:t>기본 이동속도 </a:t>
            </a:r>
            <a:r>
              <a:rPr lang="en-US" altLang="ko-KR" sz="2000" dirty="0"/>
              <a:t>: 1.5m/s</a:t>
            </a:r>
          </a:p>
          <a:p>
            <a:pPr marL="0" indent="0">
              <a:buNone/>
            </a:pPr>
            <a:r>
              <a:rPr lang="ko-KR" altLang="en-US" sz="2000" dirty="0"/>
              <a:t>달리기 이동속도 </a:t>
            </a:r>
            <a:r>
              <a:rPr lang="en-US" altLang="ko-KR" sz="2000" dirty="0"/>
              <a:t>: 3m/s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체력 </a:t>
            </a:r>
            <a:r>
              <a:rPr lang="en-US" altLang="ko-KR" sz="2000" dirty="0"/>
              <a:t>: 100</a:t>
            </a:r>
          </a:p>
          <a:p>
            <a:pPr marL="0" indent="0">
              <a:buNone/>
            </a:pPr>
            <a:r>
              <a:rPr lang="ko-KR" altLang="en-US" sz="2000" dirty="0"/>
              <a:t>공격력 </a:t>
            </a:r>
            <a:r>
              <a:rPr lang="en-US" altLang="ko-KR" sz="2000" dirty="0"/>
              <a:t>: 20</a:t>
            </a:r>
          </a:p>
        </p:txBody>
      </p:sp>
      <p:pic>
        <p:nvPicPr>
          <p:cNvPr id="4" name="그림 3" descr="게임, 물, 쥐고있는, 남자이(가) 표시된 사진&#10;&#10;자동 생성된 설명">
            <a:extLst>
              <a:ext uri="{FF2B5EF4-FFF2-40B4-BE49-F238E27FC236}">
                <a16:creationId xmlns:a16="http://schemas.microsoft.com/office/drawing/2014/main" id="{C1060B43-90E0-4AAD-874A-545B9DE83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8" y="1425717"/>
            <a:ext cx="1927666" cy="26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5BA8D2A0-3A16-4422-B633-4A25199B6C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2301"/>
          <a:stretch/>
        </p:blipFill>
        <p:spPr>
          <a:xfrm>
            <a:off x="2072697" y="1125845"/>
            <a:ext cx="4927082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5152" y="106463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맵 구성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F2895-C930-4E28-833D-9DC78CEAC408}"/>
              </a:ext>
            </a:extLst>
          </p:cNvPr>
          <p:cNvSpPr txBox="1"/>
          <p:nvPr/>
        </p:nvSpPr>
        <p:spPr>
          <a:xfrm>
            <a:off x="3347864" y="41909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가로세로 </a:t>
            </a:r>
            <a:r>
              <a:rPr lang="en-US" altLang="ko-KR" dirty="0"/>
              <a:t>15</a:t>
            </a:r>
            <a:r>
              <a:rPr lang="ko-KR" altLang="en-US" dirty="0"/>
              <a:t>미터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F1F911-1F2C-4004-A767-EE0A7D4A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8" y="3000473"/>
            <a:ext cx="996044" cy="1446809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23E1C3-8A4B-4797-B985-EF9C8E40C826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 flipV="1">
            <a:off x="1102910" y="3291830"/>
            <a:ext cx="1812906" cy="1155452"/>
          </a:xfrm>
          <a:prstGeom prst="bentConnector4">
            <a:avLst>
              <a:gd name="adj1" fmla="val 36265"/>
              <a:gd name="adj2" fmla="val 1197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F40A4-9D79-4E39-A5D2-A9F6C1DDBB42}"/>
              </a:ext>
            </a:extLst>
          </p:cNvPr>
          <p:cNvSpPr txBox="1"/>
          <p:nvPr/>
        </p:nvSpPr>
        <p:spPr>
          <a:xfrm>
            <a:off x="216436" y="76071"/>
            <a:ext cx="452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4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BB7C0B6-F282-4F67-B41C-A7B812DFA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36" y="1227963"/>
            <a:ext cx="1506404" cy="1255337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01C2FDC-D700-46A5-940B-ECBF1AB846EA}"/>
              </a:ext>
            </a:extLst>
          </p:cNvPr>
          <p:cNvCxnSpPr>
            <a:cxnSpLocks/>
          </p:cNvCxnSpPr>
          <p:nvPr/>
        </p:nvCxnSpPr>
        <p:spPr>
          <a:xfrm flipV="1">
            <a:off x="5724128" y="1855632"/>
            <a:ext cx="1224136" cy="6276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 descr="잔디, 실외, 앉아있는, 평야이(가) 표시된 사진&#10;&#10;자동 생성된 설명">
            <a:extLst>
              <a:ext uri="{FF2B5EF4-FFF2-40B4-BE49-F238E27FC236}">
                <a16:creationId xmlns:a16="http://schemas.microsoft.com/office/drawing/2014/main" id="{E3934F93-5093-4274-837A-3674C4FC4C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21138" r="16401" b="24800"/>
          <a:stretch/>
        </p:blipFill>
        <p:spPr>
          <a:xfrm>
            <a:off x="6948264" y="3507321"/>
            <a:ext cx="1852955" cy="1052981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B088DC5-6F6B-429B-B33C-8985A8E4801D}"/>
              </a:ext>
            </a:extLst>
          </p:cNvPr>
          <p:cNvCxnSpPr>
            <a:cxnSpLocks/>
          </p:cNvCxnSpPr>
          <p:nvPr/>
        </p:nvCxnSpPr>
        <p:spPr>
          <a:xfrm>
            <a:off x="5076056" y="2859782"/>
            <a:ext cx="1872208" cy="13311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그림 23" descr="벤치, 공원, 앉아있는, 목재의이(가) 표시된 사진&#10;&#10;자동 생성된 설명">
            <a:extLst>
              <a:ext uri="{FF2B5EF4-FFF2-40B4-BE49-F238E27FC236}">
                <a16:creationId xmlns:a16="http://schemas.microsoft.com/office/drawing/2014/main" id="{BD889898-B8AF-4EED-81B9-BD8E93B15F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" y="1101602"/>
            <a:ext cx="1351773" cy="1013830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DC244E-BE7E-47CD-B751-768D2BA63B47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1711966" y="1608518"/>
            <a:ext cx="1563890" cy="5609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1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12EA5EF5-0B0F-4CDB-8F23-AAD3816F1E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95" y="1069762"/>
            <a:ext cx="483265" cy="1549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08F1CD-E56D-4B14-A2B4-2F8454AFB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07" y="3034731"/>
            <a:ext cx="1421873" cy="1421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29A580-4B9E-4834-A447-4DD61F406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15566"/>
            <a:ext cx="1549401" cy="1549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89A5DE-9B1B-4D0C-9F38-6307BF7B8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3" y="2859782"/>
            <a:ext cx="1421874" cy="1554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98B21-BD61-47A2-B041-1AED7CA395D6}"/>
              </a:ext>
            </a:extLst>
          </p:cNvPr>
          <p:cNvSpPr txBox="1"/>
          <p:nvPr/>
        </p:nvSpPr>
        <p:spPr>
          <a:xfrm>
            <a:off x="1621954" y="1347614"/>
            <a:ext cx="2009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장난감 칼</a:t>
            </a:r>
            <a:endParaRPr lang="en-US" altLang="ko-KR" sz="2000" b="1" dirty="0"/>
          </a:p>
          <a:p>
            <a:r>
              <a:rPr lang="ko-KR" altLang="en-US" sz="2000" dirty="0"/>
              <a:t>방어 불가 공격</a:t>
            </a:r>
            <a:endParaRPr lang="en-US" altLang="ko-KR" sz="2000" dirty="0"/>
          </a:p>
          <a:p>
            <a:r>
              <a:rPr lang="ko-KR" altLang="en-US" sz="2000" dirty="0"/>
              <a:t>사용 횟수 </a:t>
            </a:r>
            <a:r>
              <a:rPr lang="en-US" altLang="ko-KR" sz="2000" dirty="0"/>
              <a:t>: 5</a:t>
            </a:r>
            <a:r>
              <a:rPr lang="ko-KR" altLang="en-US" sz="2000" dirty="0"/>
              <a:t>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714ED-099C-422B-A756-EBCC1CB8E3AD}"/>
              </a:ext>
            </a:extLst>
          </p:cNvPr>
          <p:cNvSpPr txBox="1"/>
          <p:nvPr/>
        </p:nvSpPr>
        <p:spPr>
          <a:xfrm>
            <a:off x="1838908" y="3238536"/>
            <a:ext cx="2009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과자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체력회복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139D-377F-4C83-890F-FF1DA12A2F46}"/>
              </a:ext>
            </a:extLst>
          </p:cNvPr>
          <p:cNvSpPr txBox="1"/>
          <p:nvPr/>
        </p:nvSpPr>
        <p:spPr>
          <a:xfrm>
            <a:off x="6300191" y="1257733"/>
            <a:ext cx="2290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공기 망치</a:t>
            </a:r>
            <a:endParaRPr lang="en-US" altLang="ko-KR" sz="2000" b="1" dirty="0"/>
          </a:p>
          <a:p>
            <a:r>
              <a:rPr lang="ko-KR" altLang="en-US" sz="2000" dirty="0"/>
              <a:t>때리면 </a:t>
            </a:r>
            <a:r>
              <a:rPr lang="en-US" altLang="ko-KR" sz="2000" dirty="0"/>
              <a:t>3</a:t>
            </a:r>
            <a:r>
              <a:rPr lang="ko-KR" altLang="en-US" sz="2000" dirty="0"/>
              <a:t>초간 기절</a:t>
            </a:r>
            <a:endParaRPr lang="en-US" altLang="ko-KR" sz="2000" dirty="0"/>
          </a:p>
          <a:p>
            <a:r>
              <a:rPr lang="ko-KR" altLang="en-US" sz="2000" dirty="0"/>
              <a:t>사용 횟수 </a:t>
            </a:r>
            <a:r>
              <a:rPr lang="en-US" altLang="ko-KR" sz="2000" dirty="0"/>
              <a:t>: 2</a:t>
            </a:r>
            <a:r>
              <a:rPr lang="ko-KR" altLang="en-US" sz="2000" dirty="0"/>
              <a:t>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7674-9AC4-4165-8B18-85A2BFB3944F}"/>
              </a:ext>
            </a:extLst>
          </p:cNvPr>
          <p:cNvSpPr txBox="1"/>
          <p:nvPr/>
        </p:nvSpPr>
        <p:spPr>
          <a:xfrm>
            <a:off x="6169495" y="3129020"/>
            <a:ext cx="2074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장난감 블록</a:t>
            </a:r>
            <a:endParaRPr lang="en-US" altLang="ko-KR" sz="2000" b="1" dirty="0"/>
          </a:p>
          <a:p>
            <a:r>
              <a:rPr lang="ko-KR" altLang="en-US" sz="2000" dirty="0"/>
              <a:t>밟으면 </a:t>
            </a:r>
            <a:r>
              <a:rPr lang="ko-KR" altLang="en-US" sz="2000" dirty="0" err="1"/>
              <a:t>느려지는</a:t>
            </a:r>
            <a:r>
              <a:rPr lang="ko-KR" altLang="en-US" sz="2000" dirty="0"/>
              <a:t> 블록을 뿌린다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29817-FF58-4FF1-AD6D-F7A14EEE1FAB}"/>
              </a:ext>
            </a:extLst>
          </p:cNvPr>
          <p:cNvSpPr txBox="1"/>
          <p:nvPr/>
        </p:nvSpPr>
        <p:spPr>
          <a:xfrm>
            <a:off x="816104" y="1064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아이템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52EFA-A59A-4F64-9357-C4CD1973B896}"/>
              </a:ext>
            </a:extLst>
          </p:cNvPr>
          <p:cNvSpPr txBox="1"/>
          <p:nvPr/>
        </p:nvSpPr>
        <p:spPr>
          <a:xfrm>
            <a:off x="225251" y="76071"/>
            <a:ext cx="43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2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키보드, 컴퓨터, 전자기기, 실내이(가) 표시된 사진&#10;&#10;자동 생성된 설명">
            <a:extLst>
              <a:ext uri="{FF2B5EF4-FFF2-40B4-BE49-F238E27FC236}">
                <a16:creationId xmlns:a16="http://schemas.microsoft.com/office/drawing/2014/main" id="{F7A53559-0756-476E-AFC5-AE1EC46C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7707585" cy="3467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26DEE-1CA1-48A5-9723-84765FC59E6C}"/>
              </a:ext>
            </a:extLst>
          </p:cNvPr>
          <p:cNvSpPr txBox="1"/>
          <p:nvPr/>
        </p:nvSpPr>
        <p:spPr>
          <a:xfrm>
            <a:off x="816104" y="1064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조작법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5E49-1B47-4DAF-BABC-82BFD5152D33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74282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445</Words>
  <Application>Microsoft Office PowerPoint</Application>
  <PresentationFormat>화면 슬라이드 쇼(16:9)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 (본문)</vt:lpstr>
      <vt:lpstr>맑은 고딕</vt:lpstr>
      <vt:lpstr>나눔바른고딕</vt:lpstr>
      <vt:lpstr>Arial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기태 김</cp:lastModifiedBy>
  <cp:revision>31</cp:revision>
  <dcterms:created xsi:type="dcterms:W3CDTF">2016-07-29T12:19:15Z</dcterms:created>
  <dcterms:modified xsi:type="dcterms:W3CDTF">2019-12-10T15:51:06Z</dcterms:modified>
</cp:coreProperties>
</file>