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66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74" d="100"/>
          <a:sy n="74" d="100"/>
        </p:scale>
        <p:origin x="44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565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6062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2E">
              <a:alpha val="75000"/>
            </a:srgbClr>
          </a:solidFill>
          <a:ln/>
        </p:spPr>
        <p:txBody>
          <a:bodyPr/>
          <a:lstStyle/>
          <a:p>
            <a:endParaRPr lang="en-IN"/>
          </a:p>
        </p:txBody>
      </p:sp>
      <p:pic>
        <p:nvPicPr>
          <p:cNvPr id="4" name="Image 0" descr="A yellow folder with papers and icons&#10;&#10;Description automatically generated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7548995" y="788046"/>
            <a:ext cx="5018810" cy="100203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7890"/>
              </a:lnSpc>
              <a:buNone/>
            </a:pPr>
            <a:r>
              <a:rPr lang="en-US" sz="6312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File Manager</a:t>
            </a:r>
            <a:endParaRPr lang="en-US" sz="6312" dirty="0"/>
          </a:p>
        </p:txBody>
      </p:sp>
      <p:sp>
        <p:nvSpPr>
          <p:cNvPr id="7" name="Text 3"/>
          <p:cNvSpPr/>
          <p:nvPr/>
        </p:nvSpPr>
        <p:spPr>
          <a:xfrm>
            <a:off x="7804324" y="2376826"/>
            <a:ext cx="5018810" cy="252499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3110"/>
              </a:lnSpc>
            </a:pPr>
            <a:r>
              <a:rPr lang="en-GB" sz="1800" b="1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Name: </a:t>
            </a:r>
            <a:r>
              <a:rPr lang="en-GB" sz="200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Yash Kumar Singh </a:t>
            </a:r>
            <a:endParaRPr lang="en-GB" sz="1944" b="1" dirty="0">
              <a:solidFill>
                <a:srgbClr val="D6E5EF"/>
              </a:solidFill>
              <a:latin typeface="Source Sans Pro" pitchFamily="34" charset="0"/>
              <a:ea typeface="Source Sans Pro" pitchFamily="34" charset="-122"/>
              <a:cs typeface="Source Sans Pro" pitchFamily="34" charset="-120"/>
            </a:endParaRPr>
          </a:p>
          <a:p>
            <a:pPr marL="0" indent="0">
              <a:lnSpc>
                <a:spcPts val="3110"/>
              </a:lnSpc>
              <a:buNone/>
            </a:pPr>
            <a:r>
              <a:rPr lang="en-GB" sz="1944" b="1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Project Title: </a:t>
            </a:r>
            <a:r>
              <a:rPr lang="en-GB" sz="220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File Manager </a:t>
            </a:r>
          </a:p>
          <a:p>
            <a:pPr marL="0" indent="0">
              <a:lnSpc>
                <a:spcPts val="3110"/>
              </a:lnSpc>
              <a:buNone/>
            </a:pPr>
            <a:r>
              <a:rPr lang="en-GB" sz="1944" b="1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GitHub Username: </a:t>
            </a:r>
            <a:r>
              <a:rPr lang="en-GB" sz="220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Celestial-0 </a:t>
            </a:r>
          </a:p>
          <a:p>
            <a:pPr marL="0" indent="0">
              <a:lnSpc>
                <a:spcPts val="3110"/>
              </a:lnSpc>
              <a:buNone/>
            </a:pPr>
            <a:r>
              <a:rPr lang="en-GB" sz="1944" b="1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edX Username: </a:t>
            </a:r>
            <a:r>
              <a:rPr lang="en-GB" sz="220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Celestial_0 </a:t>
            </a:r>
          </a:p>
          <a:p>
            <a:pPr marL="0" indent="0">
              <a:lnSpc>
                <a:spcPts val="3110"/>
              </a:lnSpc>
              <a:buNone/>
            </a:pPr>
            <a:r>
              <a:rPr lang="en-GB" sz="1944" b="1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City and Country: </a:t>
            </a:r>
            <a:r>
              <a:rPr lang="en-GB" sz="2200" dirty="0" err="1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Pratapgarh</a:t>
            </a:r>
            <a:r>
              <a:rPr lang="en-GB" sz="220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, UP, India </a:t>
            </a:r>
          </a:p>
          <a:p>
            <a:pPr marL="0" indent="0">
              <a:lnSpc>
                <a:spcPts val="3110"/>
              </a:lnSpc>
              <a:buNone/>
            </a:pPr>
            <a:r>
              <a:rPr lang="en-GB" sz="1944" b="1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Date of Recording: 26-06-2024</a:t>
            </a:r>
            <a:endParaRPr lang="en-US" sz="1944" dirty="0"/>
          </a:p>
        </p:txBody>
      </p:sp>
      <p:pic>
        <p:nvPicPr>
          <p:cNvPr id="10" name="Image 1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93013" y="7103422"/>
            <a:ext cx="379690" cy="379690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8903672" y="7077347"/>
            <a:ext cx="2820114" cy="43195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402"/>
              </a:lnSpc>
              <a:buNone/>
            </a:pPr>
            <a:r>
              <a:rPr lang="en-US" sz="2430" b="1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by Yash Kumar Singh</a:t>
            </a:r>
            <a:endParaRPr lang="en-US" sz="2430" dirty="0"/>
          </a:p>
        </p:txBody>
      </p:sp>
      <p:sp>
        <p:nvSpPr>
          <p:cNvPr id="13" name="Text 3">
            <a:extLst>
              <a:ext uri="{FF2B5EF4-FFF2-40B4-BE49-F238E27FC236}">
                <a16:creationId xmlns:a16="http://schemas.microsoft.com/office/drawing/2014/main" id="{8B75885E-C488-ADE8-6679-76AF03488B2E}"/>
              </a:ext>
            </a:extLst>
          </p:cNvPr>
          <p:cNvSpPr/>
          <p:nvPr/>
        </p:nvSpPr>
        <p:spPr>
          <a:xfrm>
            <a:off x="7885770" y="5488567"/>
            <a:ext cx="4855917" cy="100203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3110"/>
              </a:lnSpc>
            </a:pPr>
            <a:r>
              <a:rPr lang="en-GB" sz="1800" b="1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PROJECT REPO :</a:t>
            </a:r>
          </a:p>
          <a:p>
            <a:pPr>
              <a:lnSpc>
                <a:spcPts val="3110"/>
              </a:lnSpc>
            </a:pPr>
            <a:r>
              <a:rPr lang="en-GB" sz="1800" b="1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https://github.com/Celestial-0/FILE-MANAGER</a:t>
            </a:r>
            <a:endParaRPr lang="en-US" sz="1944" dirty="0"/>
          </a:p>
        </p:txBody>
      </p:sp>
    </p:spTree>
    <p:extLst>
      <p:ext uri="{BB962C8B-B14F-4D97-AF65-F5344CB8AC3E}">
        <p14:creationId xmlns:p14="http://schemas.microsoft.com/office/powerpoint/2010/main" val="33262286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2E">
              <a:alpha val="75000"/>
            </a:srgbClr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4" name="Text 1"/>
          <p:cNvSpPr/>
          <p:nvPr/>
        </p:nvSpPr>
        <p:spPr>
          <a:xfrm>
            <a:off x="2348389" y="2032040"/>
            <a:ext cx="5751552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FFFFFF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Intuitive User Interface</a:t>
            </a:r>
            <a:endParaRPr lang="en-US" sz="4374" dirty="0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8389" y="3170753"/>
            <a:ext cx="555427" cy="555427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2348389" y="3948351"/>
            <a:ext cx="2233374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2B42D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Simple Navigation</a:t>
            </a:r>
            <a:endParaRPr lang="en-US" sz="2187" dirty="0"/>
          </a:p>
        </p:txBody>
      </p:sp>
      <p:sp>
        <p:nvSpPr>
          <p:cNvPr id="7" name="Text 3"/>
          <p:cNvSpPr/>
          <p:nvPr/>
        </p:nvSpPr>
        <p:spPr>
          <a:xfrm>
            <a:off x="2348389" y="4775954"/>
            <a:ext cx="2233374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Easily browse and manage files and folders with a clean, intuitive directory tree.</a:t>
            </a:r>
            <a:endParaRPr lang="en-US" sz="1750" dirty="0"/>
          </a:p>
        </p:txBody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15019" y="3170753"/>
            <a:ext cx="555427" cy="555427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4915019" y="3948351"/>
            <a:ext cx="2233493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D7425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Customizable Options</a:t>
            </a:r>
            <a:endParaRPr lang="en-US" sz="2187" dirty="0"/>
          </a:p>
        </p:txBody>
      </p:sp>
      <p:sp>
        <p:nvSpPr>
          <p:cNvPr id="10" name="Text 5"/>
          <p:cNvSpPr/>
          <p:nvPr/>
        </p:nvSpPr>
        <p:spPr>
          <a:xfrm>
            <a:off x="4915019" y="4775954"/>
            <a:ext cx="2233493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Tailor the application's behavior and appearance to suit your personal preferences.</a:t>
            </a:r>
            <a:endParaRPr lang="en-US" sz="1750" dirty="0"/>
          </a:p>
        </p:txBody>
      </p:sp>
      <p:pic>
        <p:nvPicPr>
          <p:cNvPr id="11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81768" y="3170753"/>
            <a:ext cx="555427" cy="555427"/>
          </a:xfrm>
          <a:prstGeom prst="rect">
            <a:avLst/>
          </a:prstGeom>
        </p:spPr>
      </p:pic>
      <p:sp>
        <p:nvSpPr>
          <p:cNvPr id="12" name="Text 6"/>
          <p:cNvSpPr/>
          <p:nvPr/>
        </p:nvSpPr>
        <p:spPr>
          <a:xfrm>
            <a:off x="7481768" y="3948351"/>
            <a:ext cx="2233374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DD785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Informative Dashboard</a:t>
            </a:r>
            <a:endParaRPr lang="en-US" sz="2187" dirty="0"/>
          </a:p>
        </p:txBody>
      </p:sp>
      <p:sp>
        <p:nvSpPr>
          <p:cNvPr id="13" name="Text 7"/>
          <p:cNvSpPr/>
          <p:nvPr/>
        </p:nvSpPr>
        <p:spPr>
          <a:xfrm>
            <a:off x="7481768" y="4775954"/>
            <a:ext cx="2233374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Gain at-a-glance insights into your file storage with real-time data and visualizations.</a:t>
            </a:r>
            <a:endParaRPr lang="en-US" sz="1750" dirty="0"/>
          </a:p>
        </p:txBody>
      </p:sp>
      <p:pic>
        <p:nvPicPr>
          <p:cNvPr id="14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48399" y="3170753"/>
            <a:ext cx="555427" cy="555427"/>
          </a:xfrm>
          <a:prstGeom prst="rect">
            <a:avLst/>
          </a:prstGeom>
        </p:spPr>
      </p:pic>
      <p:sp>
        <p:nvSpPr>
          <p:cNvPr id="15" name="Text 8"/>
          <p:cNvSpPr/>
          <p:nvPr/>
        </p:nvSpPr>
        <p:spPr>
          <a:xfrm>
            <a:off x="10048399" y="3948351"/>
            <a:ext cx="2233493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48A8E2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Automated Workflows</a:t>
            </a:r>
            <a:endParaRPr lang="en-US" sz="2187" dirty="0"/>
          </a:p>
        </p:txBody>
      </p:sp>
      <p:sp>
        <p:nvSpPr>
          <p:cNvPr id="16" name="Text 9"/>
          <p:cNvSpPr/>
          <p:nvPr/>
        </p:nvSpPr>
        <p:spPr>
          <a:xfrm>
            <a:off x="10048399" y="4775954"/>
            <a:ext cx="2233493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Streamline repetitive tasks with powerful automation tools to save time and effort.</a:t>
            </a:r>
            <a:endParaRPr lang="en-US" sz="17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2E">
              <a:alpha val="75000"/>
            </a:srgbClr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5" name="Text 1"/>
          <p:cNvSpPr/>
          <p:nvPr/>
        </p:nvSpPr>
        <p:spPr>
          <a:xfrm>
            <a:off x="407988" y="6821560"/>
            <a:ext cx="9251092" cy="101539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7545"/>
              </a:lnSpc>
              <a:buNone/>
            </a:pPr>
            <a:r>
              <a:rPr lang="en-US" sz="6036" b="1" dirty="0">
                <a:solidFill>
                  <a:srgbClr val="FFFFFF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File Manager Application</a:t>
            </a:r>
            <a:endParaRPr lang="en-US" sz="6036" dirty="0"/>
          </a:p>
        </p:txBody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32155" y="7231380"/>
            <a:ext cx="340162" cy="340162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11004698" y="7134826"/>
            <a:ext cx="2666259" cy="3888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62"/>
              </a:lnSpc>
              <a:buNone/>
            </a:pPr>
            <a:r>
              <a:rPr lang="en-US" sz="2187" b="1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by Yash Kumar Singh</a:t>
            </a:r>
            <a:endParaRPr lang="en-US" sz="2187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9C83776-8124-552A-B79A-E7F97B6BA1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11004698" cy="657332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9FEC623-7A07-1E73-9AFA-240CF0328AF0}"/>
              </a:ext>
            </a:extLst>
          </p:cNvPr>
          <p:cNvSpPr txBox="1"/>
          <p:nvPr/>
        </p:nvSpPr>
        <p:spPr>
          <a:xfrm>
            <a:off x="11533909" y="658058"/>
            <a:ext cx="2473036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000" dirty="0">
                <a:solidFill>
                  <a:srgbClr val="FFFFFF"/>
                </a:solidFill>
                <a:latin typeface="PT Sans" panose="020B0503020203020204" pitchFamily="34" charset="0"/>
                <a:ea typeface="PT Sans" pitchFamily="34" charset="-122"/>
                <a:cs typeface="PT Sans" pitchFamily="34" charset="-120"/>
              </a:rPr>
              <a:t>Streamline your digital file organization with a powerful file management tool.</a:t>
            </a:r>
          </a:p>
          <a:p>
            <a:pPr marL="342900" indent="-342900">
              <a:buFontTx/>
              <a:buChar char="-"/>
            </a:pPr>
            <a:endParaRPr lang="en-US" sz="2000" dirty="0">
              <a:solidFill>
                <a:srgbClr val="FFFFFF"/>
              </a:solidFill>
              <a:latin typeface="PT Sans" panose="020B0503020203020204" pitchFamily="34" charset="0"/>
              <a:ea typeface="PT Sans" pitchFamily="34" charset="-122"/>
              <a:cs typeface="PT Sans" pitchFamily="34" charset="-120"/>
            </a:endParaRPr>
          </a:p>
          <a:p>
            <a:pPr marL="342900" indent="-342900">
              <a:buFontTx/>
              <a:buChar char="-"/>
            </a:pPr>
            <a:r>
              <a:rPr lang="en-US" sz="2000" dirty="0">
                <a:solidFill>
                  <a:srgbClr val="FFFFFF"/>
                </a:solidFill>
                <a:latin typeface="PT Sans" panose="020B0503020203020204" pitchFamily="34" charset="0"/>
                <a:ea typeface="PT Sans" pitchFamily="34" charset="-122"/>
                <a:cs typeface="PT Sans" pitchFamily="34" charset="-120"/>
              </a:rPr>
              <a:t>Easily navigate, backup, and sort files with a user-friendly interface.</a:t>
            </a:r>
          </a:p>
          <a:p>
            <a:pPr marL="342900" indent="-342900">
              <a:buFontTx/>
              <a:buChar char="-"/>
            </a:pPr>
            <a:endParaRPr lang="en-US" sz="2000" dirty="0">
              <a:solidFill>
                <a:srgbClr val="FFFFFF"/>
              </a:solidFill>
              <a:latin typeface="PT Sans" panose="020B0503020203020204" pitchFamily="34" charset="0"/>
              <a:ea typeface="PT Sans" pitchFamily="34" charset="-122"/>
              <a:cs typeface="PT Sans" pitchFamily="34" charset="-120"/>
            </a:endParaRPr>
          </a:p>
          <a:p>
            <a:pPr marL="342900" indent="-342900">
              <a:buFontTx/>
              <a:buChar char="-"/>
            </a:pPr>
            <a:r>
              <a:rPr lang="en-US" sz="2000" dirty="0">
                <a:solidFill>
                  <a:srgbClr val="FFFFFF"/>
                </a:solidFill>
                <a:latin typeface="PT Sans" panose="020B0503020203020204" pitchFamily="34" charset="0"/>
                <a:ea typeface="PT Sans" pitchFamily="34" charset="-122"/>
                <a:cs typeface="PT Sans" pitchFamily="34" charset="-120"/>
              </a:rPr>
              <a:t>Organize files into customizable folders and categories.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2E">
              <a:alpha val="75000"/>
            </a:srgbClr>
          </a:solidFill>
          <a:ln/>
        </p:spPr>
        <p:txBody>
          <a:bodyPr/>
          <a:lstStyle/>
          <a:p>
            <a:endParaRPr lang="en-IN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2E">
              <a:alpha val="80000"/>
            </a:srgbClr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6" name="Text 2"/>
          <p:cNvSpPr/>
          <p:nvPr/>
        </p:nvSpPr>
        <p:spPr>
          <a:xfrm>
            <a:off x="2348389" y="2173724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FFFFFF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Introduction</a:t>
            </a:r>
            <a:endParaRPr lang="en-US" sz="4374" dirty="0"/>
          </a:p>
        </p:txBody>
      </p:sp>
      <p:sp>
        <p:nvSpPr>
          <p:cNvPr id="7" name="Shape 3"/>
          <p:cNvSpPr/>
          <p:nvPr/>
        </p:nvSpPr>
        <p:spPr>
          <a:xfrm>
            <a:off x="2348389" y="3374946"/>
            <a:ext cx="499943" cy="499943"/>
          </a:xfrm>
          <a:prstGeom prst="roundRect">
            <a:avLst>
              <a:gd name="adj" fmla="val 80001"/>
            </a:avLst>
          </a:prstGeom>
          <a:solidFill>
            <a:srgbClr val="00002E"/>
          </a:solidFill>
          <a:ln w="22860">
            <a:solidFill>
              <a:srgbClr val="FFFFFF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8" name="Text 4"/>
          <p:cNvSpPr/>
          <p:nvPr/>
        </p:nvSpPr>
        <p:spPr>
          <a:xfrm>
            <a:off x="2498288" y="3416618"/>
            <a:ext cx="20002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F2B42D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1</a:t>
            </a:r>
            <a:endParaRPr lang="en-US" sz="2624" dirty="0"/>
          </a:p>
        </p:txBody>
      </p:sp>
      <p:sp>
        <p:nvSpPr>
          <p:cNvPr id="9" name="Text 5"/>
          <p:cNvSpPr/>
          <p:nvPr/>
        </p:nvSpPr>
        <p:spPr>
          <a:xfrm>
            <a:off x="3070503" y="3451265"/>
            <a:ext cx="2440900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2B42D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Comprehensive File Control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3070503" y="4278868"/>
            <a:ext cx="2440900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Manage your files and folders with advanced features for organizing, securing, and accessing your digital content.</a:t>
            </a:r>
            <a:endParaRPr lang="en-US" sz="1750" dirty="0"/>
          </a:p>
        </p:txBody>
      </p:sp>
      <p:sp>
        <p:nvSpPr>
          <p:cNvPr id="11" name="Shape 7"/>
          <p:cNvSpPr/>
          <p:nvPr/>
        </p:nvSpPr>
        <p:spPr>
          <a:xfrm>
            <a:off x="5733574" y="3374946"/>
            <a:ext cx="499943" cy="499943"/>
          </a:xfrm>
          <a:prstGeom prst="roundRect">
            <a:avLst>
              <a:gd name="adj" fmla="val 80001"/>
            </a:avLst>
          </a:prstGeom>
          <a:solidFill>
            <a:srgbClr val="00002E"/>
          </a:solidFill>
          <a:ln w="22860">
            <a:solidFill>
              <a:srgbClr val="FFFFFF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12" name="Text 8"/>
          <p:cNvSpPr/>
          <p:nvPr/>
        </p:nvSpPr>
        <p:spPr>
          <a:xfrm>
            <a:off x="5883473" y="3416618"/>
            <a:ext cx="20002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D7425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2</a:t>
            </a:r>
            <a:endParaRPr lang="en-US" sz="2624" dirty="0"/>
          </a:p>
        </p:txBody>
      </p:sp>
      <p:sp>
        <p:nvSpPr>
          <p:cNvPr id="13" name="Text 9"/>
          <p:cNvSpPr/>
          <p:nvPr/>
        </p:nvSpPr>
        <p:spPr>
          <a:xfrm>
            <a:off x="6455688" y="3451265"/>
            <a:ext cx="2440900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D7425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Automated Workflows</a:t>
            </a:r>
            <a:endParaRPr lang="en-US" sz="2187" dirty="0"/>
          </a:p>
        </p:txBody>
      </p:sp>
      <p:sp>
        <p:nvSpPr>
          <p:cNvPr id="14" name="Text 10"/>
          <p:cNvSpPr/>
          <p:nvPr/>
        </p:nvSpPr>
        <p:spPr>
          <a:xfrm>
            <a:off x="6455688" y="4278868"/>
            <a:ext cx="2440900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Save time with customizable actions to sort, backup, and optimize your file system.</a:t>
            </a:r>
            <a:endParaRPr lang="en-US" sz="1750" dirty="0"/>
          </a:p>
        </p:txBody>
      </p:sp>
      <p:sp>
        <p:nvSpPr>
          <p:cNvPr id="15" name="Shape 11"/>
          <p:cNvSpPr/>
          <p:nvPr/>
        </p:nvSpPr>
        <p:spPr>
          <a:xfrm>
            <a:off x="9118759" y="3374946"/>
            <a:ext cx="499943" cy="499943"/>
          </a:xfrm>
          <a:prstGeom prst="roundRect">
            <a:avLst>
              <a:gd name="adj" fmla="val 80001"/>
            </a:avLst>
          </a:prstGeom>
          <a:solidFill>
            <a:srgbClr val="00002E"/>
          </a:solidFill>
          <a:ln w="22860">
            <a:solidFill>
              <a:srgbClr val="FFFFFF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16" name="Text 12"/>
          <p:cNvSpPr/>
          <p:nvPr/>
        </p:nvSpPr>
        <p:spPr>
          <a:xfrm>
            <a:off x="9268658" y="3416618"/>
            <a:ext cx="20002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DD785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3</a:t>
            </a:r>
            <a:endParaRPr lang="en-US" sz="2624" dirty="0"/>
          </a:p>
        </p:txBody>
      </p:sp>
      <p:sp>
        <p:nvSpPr>
          <p:cNvPr id="17" name="Text 13"/>
          <p:cNvSpPr/>
          <p:nvPr/>
        </p:nvSpPr>
        <p:spPr>
          <a:xfrm>
            <a:off x="9840873" y="3451265"/>
            <a:ext cx="244090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DD785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Visual Analytics</a:t>
            </a:r>
            <a:endParaRPr lang="en-US" sz="2187" dirty="0"/>
          </a:p>
        </p:txBody>
      </p:sp>
      <p:sp>
        <p:nvSpPr>
          <p:cNvPr id="18" name="Text 14"/>
          <p:cNvSpPr/>
          <p:nvPr/>
        </p:nvSpPr>
        <p:spPr>
          <a:xfrm>
            <a:off x="9840873" y="3931682"/>
            <a:ext cx="2440900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Gain insights into your file usage and storage with detailed summaries and visualizations.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2E">
              <a:alpha val="75000"/>
            </a:srgbClr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4" name="Text 1"/>
          <p:cNvSpPr/>
          <p:nvPr/>
        </p:nvSpPr>
        <p:spPr>
          <a:xfrm>
            <a:off x="2348389" y="2394466"/>
            <a:ext cx="6709648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FFFFFF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Source Directory Selection</a:t>
            </a:r>
            <a:endParaRPr lang="en-US" sz="4374" dirty="0"/>
          </a:p>
        </p:txBody>
      </p:sp>
      <p:sp>
        <p:nvSpPr>
          <p:cNvPr id="5" name="Text 2"/>
          <p:cNvSpPr/>
          <p:nvPr/>
        </p:nvSpPr>
        <p:spPr>
          <a:xfrm>
            <a:off x="2348389" y="3644265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FFFFF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Browse Directories</a:t>
            </a:r>
            <a:endParaRPr lang="en-US" sz="2187" dirty="0"/>
          </a:p>
        </p:txBody>
      </p:sp>
      <p:sp>
        <p:nvSpPr>
          <p:cNvPr id="6" name="Text 3"/>
          <p:cNvSpPr/>
          <p:nvPr/>
        </p:nvSpPr>
        <p:spPr>
          <a:xfrm>
            <a:off x="2348389" y="4213622"/>
            <a:ext cx="2949416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Easily navigate your file system to choose the desired source directory for organization.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5847398" y="3644265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FFFFF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Recent Locations</a:t>
            </a:r>
            <a:endParaRPr lang="en-US" sz="2187" dirty="0"/>
          </a:p>
        </p:txBody>
      </p:sp>
      <p:sp>
        <p:nvSpPr>
          <p:cNvPr id="8" name="Text 5"/>
          <p:cNvSpPr/>
          <p:nvPr/>
        </p:nvSpPr>
        <p:spPr>
          <a:xfrm>
            <a:off x="5847398" y="4213622"/>
            <a:ext cx="2949416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Quick access to previously used source directories for efficient repeat tasks.</a:t>
            </a:r>
            <a:endParaRPr lang="en-US" sz="1750" dirty="0"/>
          </a:p>
        </p:txBody>
      </p:sp>
      <p:sp>
        <p:nvSpPr>
          <p:cNvPr id="9" name="Text 6"/>
          <p:cNvSpPr/>
          <p:nvPr/>
        </p:nvSpPr>
        <p:spPr>
          <a:xfrm>
            <a:off x="9346406" y="3644265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FFFFF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Custom Paths</a:t>
            </a:r>
            <a:endParaRPr lang="en-US" sz="2187" dirty="0"/>
          </a:p>
        </p:txBody>
      </p:sp>
      <p:sp>
        <p:nvSpPr>
          <p:cNvPr id="10" name="Text 7"/>
          <p:cNvSpPr/>
          <p:nvPr/>
        </p:nvSpPr>
        <p:spPr>
          <a:xfrm>
            <a:off x="9346406" y="4213622"/>
            <a:ext cx="2949416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Ability to enter specific file paths to manage remote or cloud-based content.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2E">
              <a:alpha val="75000"/>
            </a:srgbClr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4" name="Text 1"/>
          <p:cNvSpPr/>
          <p:nvPr/>
        </p:nvSpPr>
        <p:spPr>
          <a:xfrm>
            <a:off x="2348389" y="1575316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FFFFFF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Folder Options</a:t>
            </a:r>
            <a:endParaRPr lang="en-US" sz="4374" dirty="0"/>
          </a:p>
        </p:txBody>
      </p:sp>
      <p:sp>
        <p:nvSpPr>
          <p:cNvPr id="5" name="Shape 2"/>
          <p:cNvSpPr/>
          <p:nvPr/>
        </p:nvSpPr>
        <p:spPr>
          <a:xfrm>
            <a:off x="2348389" y="2714030"/>
            <a:ext cx="4855726" cy="2036683"/>
          </a:xfrm>
          <a:prstGeom prst="roundRect">
            <a:avLst>
              <a:gd name="adj" fmla="val 19638"/>
            </a:avLst>
          </a:prstGeom>
          <a:solidFill>
            <a:srgbClr val="00002E"/>
          </a:solidFill>
          <a:ln w="22860">
            <a:solidFill>
              <a:srgbClr val="FFFFFF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6" name="Text 3"/>
          <p:cNvSpPr/>
          <p:nvPr/>
        </p:nvSpPr>
        <p:spPr>
          <a:xfrm>
            <a:off x="2593419" y="2959060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2B42D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Predefined Folders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593419" y="3439478"/>
            <a:ext cx="4365665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Choose from a set of common organizational folders like "Documents", "Photos", "Music", and more.</a:t>
            </a:r>
            <a:endParaRPr lang="en-US" sz="1750" dirty="0"/>
          </a:p>
        </p:txBody>
      </p:sp>
      <p:sp>
        <p:nvSpPr>
          <p:cNvPr id="8" name="Shape 5"/>
          <p:cNvSpPr/>
          <p:nvPr/>
        </p:nvSpPr>
        <p:spPr>
          <a:xfrm>
            <a:off x="7426285" y="2714030"/>
            <a:ext cx="4855726" cy="2036683"/>
          </a:xfrm>
          <a:prstGeom prst="roundRect">
            <a:avLst>
              <a:gd name="adj" fmla="val 19638"/>
            </a:avLst>
          </a:prstGeom>
          <a:solidFill>
            <a:srgbClr val="00002E"/>
          </a:solidFill>
          <a:ln w="22860">
            <a:solidFill>
              <a:srgbClr val="FFFFFF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9" name="Text 6"/>
          <p:cNvSpPr/>
          <p:nvPr/>
        </p:nvSpPr>
        <p:spPr>
          <a:xfrm>
            <a:off x="7671316" y="2959060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D7425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Custom Folders</a:t>
            </a:r>
            <a:endParaRPr lang="en-US" sz="2187" dirty="0"/>
          </a:p>
        </p:txBody>
      </p:sp>
      <p:sp>
        <p:nvSpPr>
          <p:cNvPr id="10" name="Text 7"/>
          <p:cNvSpPr/>
          <p:nvPr/>
        </p:nvSpPr>
        <p:spPr>
          <a:xfrm>
            <a:off x="7671316" y="3439478"/>
            <a:ext cx="4365665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Create your own specialized folders to match your unique file organization needs.</a:t>
            </a:r>
            <a:endParaRPr lang="en-US" sz="1750" dirty="0"/>
          </a:p>
        </p:txBody>
      </p:sp>
      <p:sp>
        <p:nvSpPr>
          <p:cNvPr id="11" name="Shape 8"/>
          <p:cNvSpPr/>
          <p:nvPr/>
        </p:nvSpPr>
        <p:spPr>
          <a:xfrm>
            <a:off x="2348389" y="4972883"/>
            <a:ext cx="4855726" cy="1681282"/>
          </a:xfrm>
          <a:prstGeom prst="roundRect">
            <a:avLst>
              <a:gd name="adj" fmla="val 23789"/>
            </a:avLst>
          </a:prstGeom>
          <a:solidFill>
            <a:srgbClr val="00002E"/>
          </a:solidFill>
          <a:ln w="22860">
            <a:solidFill>
              <a:srgbClr val="FFFFFF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12" name="Text 9"/>
          <p:cNvSpPr/>
          <p:nvPr/>
        </p:nvSpPr>
        <p:spPr>
          <a:xfrm>
            <a:off x="2593419" y="5217914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DD785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Naming Conventions</a:t>
            </a:r>
            <a:endParaRPr lang="en-US" sz="2187" dirty="0"/>
          </a:p>
        </p:txBody>
      </p:sp>
      <p:sp>
        <p:nvSpPr>
          <p:cNvPr id="13" name="Text 10"/>
          <p:cNvSpPr/>
          <p:nvPr/>
        </p:nvSpPr>
        <p:spPr>
          <a:xfrm>
            <a:off x="2593419" y="5698331"/>
            <a:ext cx="4365665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Apply intelligent naming patterns to new folders for consistent and clear file storage.</a:t>
            </a:r>
            <a:endParaRPr lang="en-US" sz="1750" dirty="0"/>
          </a:p>
        </p:txBody>
      </p:sp>
      <p:sp>
        <p:nvSpPr>
          <p:cNvPr id="14" name="Shape 11"/>
          <p:cNvSpPr/>
          <p:nvPr/>
        </p:nvSpPr>
        <p:spPr>
          <a:xfrm>
            <a:off x="7426285" y="4972883"/>
            <a:ext cx="4855726" cy="1681282"/>
          </a:xfrm>
          <a:prstGeom prst="roundRect">
            <a:avLst>
              <a:gd name="adj" fmla="val 23789"/>
            </a:avLst>
          </a:prstGeom>
          <a:solidFill>
            <a:srgbClr val="00002E"/>
          </a:solidFill>
          <a:ln w="22860">
            <a:solidFill>
              <a:srgbClr val="FFFFFF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15" name="Text 12"/>
          <p:cNvSpPr/>
          <p:nvPr/>
        </p:nvSpPr>
        <p:spPr>
          <a:xfrm>
            <a:off x="7671316" y="5217914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48A8E2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Folder Hierarchy</a:t>
            </a:r>
            <a:endParaRPr lang="en-US" sz="2187" dirty="0"/>
          </a:p>
        </p:txBody>
      </p:sp>
      <p:sp>
        <p:nvSpPr>
          <p:cNvPr id="16" name="Text 13"/>
          <p:cNvSpPr/>
          <p:nvPr/>
        </p:nvSpPr>
        <p:spPr>
          <a:xfrm>
            <a:off x="7671316" y="5698331"/>
            <a:ext cx="4365665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Organize files into a nested folder structure for advanced organization and searchability.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2E">
              <a:alpha val="75000"/>
            </a:srgbClr>
          </a:solidFill>
          <a:ln/>
        </p:spPr>
        <p:txBody>
          <a:bodyPr/>
          <a:lstStyle/>
          <a:p>
            <a:endParaRPr lang="en-IN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4630400" cy="2428875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2971800" y="2963585"/>
            <a:ext cx="4857750" cy="60721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781"/>
              </a:lnSpc>
              <a:buNone/>
            </a:pPr>
            <a:r>
              <a:rPr lang="en-US" sz="3825" b="1" dirty="0">
                <a:solidFill>
                  <a:srgbClr val="FFFFFF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Backup Functionality</a:t>
            </a:r>
            <a:endParaRPr lang="en-US" sz="3825" dirty="0"/>
          </a:p>
        </p:txBody>
      </p:sp>
      <p:sp>
        <p:nvSpPr>
          <p:cNvPr id="6" name="Shape 2"/>
          <p:cNvSpPr/>
          <p:nvPr/>
        </p:nvSpPr>
        <p:spPr>
          <a:xfrm>
            <a:off x="2971800" y="5778579"/>
            <a:ext cx="8686800" cy="24289"/>
          </a:xfrm>
          <a:prstGeom prst="rect">
            <a:avLst/>
          </a:prstGeom>
          <a:solidFill>
            <a:srgbClr val="262654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7" name="Shape 3"/>
          <p:cNvSpPr/>
          <p:nvPr/>
        </p:nvSpPr>
        <p:spPr>
          <a:xfrm>
            <a:off x="5082778" y="5098494"/>
            <a:ext cx="24289" cy="680085"/>
          </a:xfrm>
          <a:prstGeom prst="rect">
            <a:avLst/>
          </a:prstGeom>
          <a:solidFill>
            <a:srgbClr val="F2B42D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8" name="Shape 4"/>
          <p:cNvSpPr/>
          <p:nvPr/>
        </p:nvSpPr>
        <p:spPr>
          <a:xfrm>
            <a:off x="4876324" y="5559981"/>
            <a:ext cx="437198" cy="437198"/>
          </a:xfrm>
          <a:prstGeom prst="roundRect">
            <a:avLst>
              <a:gd name="adj" fmla="val 80001"/>
            </a:avLst>
          </a:prstGeom>
          <a:solidFill>
            <a:srgbClr val="00002E"/>
          </a:solidFill>
          <a:ln w="22860">
            <a:solidFill>
              <a:srgbClr val="FFFFFF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9" name="Text 5"/>
          <p:cNvSpPr/>
          <p:nvPr/>
        </p:nvSpPr>
        <p:spPr>
          <a:xfrm>
            <a:off x="5007412" y="5596414"/>
            <a:ext cx="174903" cy="36433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869"/>
              </a:lnSpc>
              <a:buNone/>
            </a:pPr>
            <a:r>
              <a:rPr lang="en-US" sz="2295" b="1" dirty="0">
                <a:solidFill>
                  <a:srgbClr val="F2B42D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1</a:t>
            </a:r>
            <a:endParaRPr lang="en-US" sz="2295" dirty="0"/>
          </a:p>
        </p:txBody>
      </p:sp>
      <p:sp>
        <p:nvSpPr>
          <p:cNvPr id="10" name="Text 6"/>
          <p:cNvSpPr/>
          <p:nvPr/>
        </p:nvSpPr>
        <p:spPr>
          <a:xfrm>
            <a:off x="3880485" y="3862268"/>
            <a:ext cx="2428875" cy="30360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391"/>
              </a:lnSpc>
              <a:buNone/>
            </a:pPr>
            <a:r>
              <a:rPr lang="en-US" sz="1913" b="1" dirty="0">
                <a:solidFill>
                  <a:srgbClr val="F2B42D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Automatic Backup</a:t>
            </a:r>
            <a:endParaRPr lang="en-US" sz="1913" dirty="0"/>
          </a:p>
        </p:txBody>
      </p:sp>
      <p:sp>
        <p:nvSpPr>
          <p:cNvPr id="11" name="Text 7"/>
          <p:cNvSpPr/>
          <p:nvPr/>
        </p:nvSpPr>
        <p:spPr>
          <a:xfrm>
            <a:off x="3166110" y="4282440"/>
            <a:ext cx="3857625" cy="62174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448"/>
              </a:lnSpc>
              <a:buNone/>
            </a:pPr>
            <a:r>
              <a:rPr lang="en-US" sz="153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Creates a backup of the source directory before organizing files.</a:t>
            </a:r>
            <a:endParaRPr lang="en-US" sz="1530" dirty="0"/>
          </a:p>
        </p:txBody>
      </p:sp>
      <p:sp>
        <p:nvSpPr>
          <p:cNvPr id="12" name="Shape 8"/>
          <p:cNvSpPr/>
          <p:nvPr/>
        </p:nvSpPr>
        <p:spPr>
          <a:xfrm>
            <a:off x="7303056" y="5778579"/>
            <a:ext cx="24289" cy="680085"/>
          </a:xfrm>
          <a:prstGeom prst="rect">
            <a:avLst/>
          </a:prstGeom>
          <a:solidFill>
            <a:srgbClr val="D7425E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3" name="Shape 9"/>
          <p:cNvSpPr/>
          <p:nvPr/>
        </p:nvSpPr>
        <p:spPr>
          <a:xfrm>
            <a:off x="7096601" y="5559981"/>
            <a:ext cx="437198" cy="437198"/>
          </a:xfrm>
          <a:prstGeom prst="roundRect">
            <a:avLst>
              <a:gd name="adj" fmla="val 80001"/>
            </a:avLst>
          </a:prstGeom>
          <a:solidFill>
            <a:srgbClr val="00002E"/>
          </a:solidFill>
          <a:ln w="22860">
            <a:solidFill>
              <a:srgbClr val="FFFFFF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14" name="Text 10"/>
          <p:cNvSpPr/>
          <p:nvPr/>
        </p:nvSpPr>
        <p:spPr>
          <a:xfrm>
            <a:off x="7227689" y="5596414"/>
            <a:ext cx="174903" cy="36433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869"/>
              </a:lnSpc>
              <a:buNone/>
            </a:pPr>
            <a:r>
              <a:rPr lang="en-US" sz="2295" b="1" dirty="0">
                <a:solidFill>
                  <a:srgbClr val="D7425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2</a:t>
            </a:r>
            <a:endParaRPr lang="en-US" sz="2295" dirty="0"/>
          </a:p>
        </p:txBody>
      </p:sp>
      <p:sp>
        <p:nvSpPr>
          <p:cNvPr id="15" name="Text 11"/>
          <p:cNvSpPr/>
          <p:nvPr/>
        </p:nvSpPr>
        <p:spPr>
          <a:xfrm>
            <a:off x="6100763" y="6652974"/>
            <a:ext cx="2428875" cy="30360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391"/>
              </a:lnSpc>
              <a:buNone/>
            </a:pPr>
            <a:r>
              <a:rPr lang="en-US" sz="1913" b="1" dirty="0">
                <a:solidFill>
                  <a:srgbClr val="D7425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Timestamped Backups</a:t>
            </a:r>
            <a:endParaRPr lang="en-US" sz="1913" dirty="0"/>
          </a:p>
        </p:txBody>
      </p:sp>
      <p:sp>
        <p:nvSpPr>
          <p:cNvPr id="16" name="Text 12"/>
          <p:cNvSpPr/>
          <p:nvPr/>
        </p:nvSpPr>
        <p:spPr>
          <a:xfrm>
            <a:off x="5386388" y="7073146"/>
            <a:ext cx="3857625" cy="62174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448"/>
              </a:lnSpc>
              <a:buNone/>
            </a:pPr>
            <a:r>
              <a:rPr lang="en-US" sz="153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 Backups are labeled with the current date and time for easy identification.</a:t>
            </a:r>
            <a:endParaRPr lang="en-US" sz="1530" dirty="0"/>
          </a:p>
        </p:txBody>
      </p:sp>
      <p:sp>
        <p:nvSpPr>
          <p:cNvPr id="17" name="Shape 13"/>
          <p:cNvSpPr/>
          <p:nvPr/>
        </p:nvSpPr>
        <p:spPr>
          <a:xfrm>
            <a:off x="9523333" y="5098494"/>
            <a:ext cx="24289" cy="680085"/>
          </a:xfrm>
          <a:prstGeom prst="rect">
            <a:avLst/>
          </a:prstGeom>
          <a:solidFill>
            <a:srgbClr val="DD785E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8" name="Shape 14"/>
          <p:cNvSpPr/>
          <p:nvPr/>
        </p:nvSpPr>
        <p:spPr>
          <a:xfrm>
            <a:off x="9316879" y="5559981"/>
            <a:ext cx="437198" cy="437198"/>
          </a:xfrm>
          <a:prstGeom prst="roundRect">
            <a:avLst>
              <a:gd name="adj" fmla="val 80001"/>
            </a:avLst>
          </a:prstGeom>
          <a:solidFill>
            <a:srgbClr val="00002E"/>
          </a:solidFill>
          <a:ln w="22860">
            <a:solidFill>
              <a:srgbClr val="FFFFFF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19" name="Text 15"/>
          <p:cNvSpPr/>
          <p:nvPr/>
        </p:nvSpPr>
        <p:spPr>
          <a:xfrm>
            <a:off x="9447967" y="5596414"/>
            <a:ext cx="174903" cy="36433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869"/>
              </a:lnSpc>
              <a:buNone/>
            </a:pPr>
            <a:r>
              <a:rPr lang="en-US" sz="2295" b="1" dirty="0">
                <a:solidFill>
                  <a:srgbClr val="DD785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3</a:t>
            </a:r>
            <a:endParaRPr lang="en-US" sz="2295" dirty="0"/>
          </a:p>
        </p:txBody>
      </p:sp>
      <p:sp>
        <p:nvSpPr>
          <p:cNvPr id="20" name="Text 16"/>
          <p:cNvSpPr/>
          <p:nvPr/>
        </p:nvSpPr>
        <p:spPr>
          <a:xfrm>
            <a:off x="8321040" y="3862268"/>
            <a:ext cx="2428875" cy="30360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391"/>
              </a:lnSpc>
              <a:buNone/>
            </a:pPr>
            <a:r>
              <a:rPr lang="en-US" sz="1913" b="1" dirty="0">
                <a:solidFill>
                  <a:srgbClr val="DD785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Error Handling</a:t>
            </a:r>
            <a:endParaRPr lang="en-US" sz="1913" dirty="0"/>
          </a:p>
        </p:txBody>
      </p:sp>
      <p:sp>
        <p:nvSpPr>
          <p:cNvPr id="21" name="Text 17"/>
          <p:cNvSpPr/>
          <p:nvPr/>
        </p:nvSpPr>
        <p:spPr>
          <a:xfrm>
            <a:off x="7606665" y="4282440"/>
            <a:ext cx="3857625" cy="62174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448"/>
              </a:lnSpc>
              <a:buNone/>
            </a:pPr>
            <a:r>
              <a:rPr lang="en-US" sz="153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 Logs errors during the backup process and displays error messages to the user.</a:t>
            </a:r>
            <a:endParaRPr lang="en-US" sz="153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2E">
              <a:alpha val="75000"/>
            </a:srgbClr>
          </a:solidFill>
          <a:ln/>
        </p:spPr>
        <p:txBody>
          <a:bodyPr/>
          <a:lstStyle/>
          <a:p>
            <a:endParaRPr lang="en-IN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2E">
              <a:alpha val="80000"/>
            </a:srgbClr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6" name="Text 2"/>
          <p:cNvSpPr/>
          <p:nvPr/>
        </p:nvSpPr>
        <p:spPr>
          <a:xfrm>
            <a:off x="2348389" y="2105620"/>
            <a:ext cx="770382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FFFFFF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File Organization by Extension</a:t>
            </a:r>
            <a:endParaRPr lang="en-US" sz="4374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48389" y="3133249"/>
            <a:ext cx="3311128" cy="888682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2570559" y="4355187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2B42D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Detect Extensions</a:t>
            </a:r>
            <a:endParaRPr lang="en-US" sz="2187" dirty="0"/>
          </a:p>
        </p:txBody>
      </p:sp>
      <p:sp>
        <p:nvSpPr>
          <p:cNvPr id="9" name="Text 4"/>
          <p:cNvSpPr/>
          <p:nvPr/>
        </p:nvSpPr>
        <p:spPr>
          <a:xfrm>
            <a:off x="2570559" y="4835604"/>
            <a:ext cx="286678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Identify the file types present in the source directory.</a:t>
            </a:r>
            <a:endParaRPr lang="en-US" sz="175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59517" y="3133249"/>
            <a:ext cx="3311128" cy="888682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5881687" y="4355187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D7425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Create Folders</a:t>
            </a:r>
            <a:endParaRPr lang="en-US" sz="2187" dirty="0"/>
          </a:p>
        </p:txBody>
      </p:sp>
      <p:sp>
        <p:nvSpPr>
          <p:cNvPr id="12" name="Text 6"/>
          <p:cNvSpPr/>
          <p:nvPr/>
        </p:nvSpPr>
        <p:spPr>
          <a:xfrm>
            <a:off x="5881687" y="4835604"/>
            <a:ext cx="2866787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Automatically generate folders based on the detected file extensions.</a:t>
            </a:r>
            <a:endParaRPr lang="en-US" sz="1750" dirty="0"/>
          </a:p>
        </p:txBody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70645" y="3133249"/>
            <a:ext cx="3311247" cy="888682"/>
          </a:xfrm>
          <a:prstGeom prst="rect">
            <a:avLst/>
          </a:prstGeom>
        </p:spPr>
      </p:pic>
      <p:sp>
        <p:nvSpPr>
          <p:cNvPr id="14" name="Text 7"/>
          <p:cNvSpPr/>
          <p:nvPr/>
        </p:nvSpPr>
        <p:spPr>
          <a:xfrm>
            <a:off x="9192816" y="4355187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DD785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Move Files</a:t>
            </a:r>
            <a:endParaRPr lang="en-US" sz="2187" dirty="0"/>
          </a:p>
        </p:txBody>
      </p:sp>
      <p:sp>
        <p:nvSpPr>
          <p:cNvPr id="15" name="Text 8"/>
          <p:cNvSpPr/>
          <p:nvPr/>
        </p:nvSpPr>
        <p:spPr>
          <a:xfrm>
            <a:off x="9192816" y="4835604"/>
            <a:ext cx="2866906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Relocate files to their respective folders for clean organization.</a:t>
            </a:r>
            <a:endParaRPr lang="en-US" sz="17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2E">
              <a:alpha val="75000"/>
            </a:srgbClr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4" name="Text 1"/>
          <p:cNvSpPr/>
          <p:nvPr/>
        </p:nvSpPr>
        <p:spPr>
          <a:xfrm>
            <a:off x="2348389" y="1523643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FFFFFF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Summary Report</a:t>
            </a:r>
            <a:endParaRPr lang="en-US" sz="4374" dirty="0"/>
          </a:p>
        </p:txBody>
      </p:sp>
      <p:sp>
        <p:nvSpPr>
          <p:cNvPr id="5" name="Shape 2"/>
          <p:cNvSpPr/>
          <p:nvPr/>
        </p:nvSpPr>
        <p:spPr>
          <a:xfrm>
            <a:off x="2348389" y="2662357"/>
            <a:ext cx="9933503" cy="4043601"/>
          </a:xfrm>
          <a:prstGeom prst="roundRect">
            <a:avLst>
              <a:gd name="adj" fmla="val 9891"/>
            </a:avLst>
          </a:prstGeom>
          <a:solidFill>
            <a:srgbClr val="00002E"/>
          </a:solidFill>
          <a:ln w="53340">
            <a:solidFill>
              <a:srgbClr val="262654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6" name="Text 3"/>
          <p:cNvSpPr/>
          <p:nvPr/>
        </p:nvSpPr>
        <p:spPr>
          <a:xfrm>
            <a:off x="2625209" y="2856547"/>
            <a:ext cx="2826663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File Type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5903833" y="2856547"/>
            <a:ext cx="2822853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Count</a:t>
            </a:r>
            <a:endParaRPr lang="en-US" sz="1750" dirty="0"/>
          </a:p>
        </p:txBody>
      </p:sp>
      <p:sp>
        <p:nvSpPr>
          <p:cNvPr id="8" name="Text 5"/>
          <p:cNvSpPr/>
          <p:nvPr/>
        </p:nvSpPr>
        <p:spPr>
          <a:xfrm>
            <a:off x="9178647" y="2856547"/>
            <a:ext cx="2826663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Total Size</a:t>
            </a:r>
            <a:endParaRPr lang="en-US" sz="1750" dirty="0"/>
          </a:p>
        </p:txBody>
      </p:sp>
      <p:sp>
        <p:nvSpPr>
          <p:cNvPr id="9" name="Text 6"/>
          <p:cNvSpPr/>
          <p:nvPr/>
        </p:nvSpPr>
        <p:spPr>
          <a:xfrm>
            <a:off x="2625209" y="3516511"/>
            <a:ext cx="2826663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Documents</a:t>
            </a:r>
            <a:endParaRPr lang="en-US" sz="1750" dirty="0"/>
          </a:p>
        </p:txBody>
      </p:sp>
      <p:sp>
        <p:nvSpPr>
          <p:cNvPr id="10" name="Text 7"/>
          <p:cNvSpPr/>
          <p:nvPr/>
        </p:nvSpPr>
        <p:spPr>
          <a:xfrm>
            <a:off x="5903833" y="3516511"/>
            <a:ext cx="2822853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142</a:t>
            </a:r>
            <a:endParaRPr lang="en-US" sz="1750" dirty="0"/>
          </a:p>
        </p:txBody>
      </p:sp>
      <p:sp>
        <p:nvSpPr>
          <p:cNvPr id="11" name="Text 8"/>
          <p:cNvSpPr/>
          <p:nvPr/>
        </p:nvSpPr>
        <p:spPr>
          <a:xfrm>
            <a:off x="9178647" y="3516511"/>
            <a:ext cx="2826663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256 MB</a:t>
            </a:r>
            <a:endParaRPr lang="en-US" sz="1750" dirty="0"/>
          </a:p>
        </p:txBody>
      </p:sp>
      <p:sp>
        <p:nvSpPr>
          <p:cNvPr id="12" name="Text 9"/>
          <p:cNvSpPr/>
          <p:nvPr/>
        </p:nvSpPr>
        <p:spPr>
          <a:xfrm>
            <a:off x="2625209" y="4176474"/>
            <a:ext cx="2826663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Images</a:t>
            </a:r>
            <a:endParaRPr lang="en-US" sz="1750" dirty="0"/>
          </a:p>
        </p:txBody>
      </p:sp>
      <p:sp>
        <p:nvSpPr>
          <p:cNvPr id="13" name="Text 10"/>
          <p:cNvSpPr/>
          <p:nvPr/>
        </p:nvSpPr>
        <p:spPr>
          <a:xfrm>
            <a:off x="5903833" y="4176474"/>
            <a:ext cx="2822853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789</a:t>
            </a:r>
            <a:endParaRPr lang="en-US" sz="1750" dirty="0"/>
          </a:p>
        </p:txBody>
      </p:sp>
      <p:sp>
        <p:nvSpPr>
          <p:cNvPr id="14" name="Text 11"/>
          <p:cNvSpPr/>
          <p:nvPr/>
        </p:nvSpPr>
        <p:spPr>
          <a:xfrm>
            <a:off x="9178647" y="4176474"/>
            <a:ext cx="2826663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1.2 GB</a:t>
            </a:r>
            <a:endParaRPr lang="en-US" sz="1750" dirty="0"/>
          </a:p>
        </p:txBody>
      </p:sp>
      <p:sp>
        <p:nvSpPr>
          <p:cNvPr id="15" name="Text 12"/>
          <p:cNvSpPr/>
          <p:nvPr/>
        </p:nvSpPr>
        <p:spPr>
          <a:xfrm>
            <a:off x="2625209" y="4836438"/>
            <a:ext cx="2826663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Videos</a:t>
            </a:r>
            <a:endParaRPr lang="en-US" sz="1750" dirty="0"/>
          </a:p>
        </p:txBody>
      </p:sp>
      <p:sp>
        <p:nvSpPr>
          <p:cNvPr id="16" name="Text 13"/>
          <p:cNvSpPr/>
          <p:nvPr/>
        </p:nvSpPr>
        <p:spPr>
          <a:xfrm>
            <a:off x="5903833" y="4836438"/>
            <a:ext cx="2822853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45</a:t>
            </a:r>
            <a:endParaRPr lang="en-US" sz="1750" dirty="0"/>
          </a:p>
        </p:txBody>
      </p:sp>
      <p:sp>
        <p:nvSpPr>
          <p:cNvPr id="17" name="Text 14"/>
          <p:cNvSpPr/>
          <p:nvPr/>
        </p:nvSpPr>
        <p:spPr>
          <a:xfrm>
            <a:off x="9178647" y="4836438"/>
            <a:ext cx="2826663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512 MB</a:t>
            </a:r>
            <a:endParaRPr lang="en-US" sz="1750" dirty="0"/>
          </a:p>
        </p:txBody>
      </p:sp>
      <p:sp>
        <p:nvSpPr>
          <p:cNvPr id="18" name="Text 15"/>
          <p:cNvSpPr/>
          <p:nvPr/>
        </p:nvSpPr>
        <p:spPr>
          <a:xfrm>
            <a:off x="2625209" y="5496401"/>
            <a:ext cx="2826663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Audio</a:t>
            </a:r>
            <a:endParaRPr lang="en-US" sz="1750" dirty="0"/>
          </a:p>
        </p:txBody>
      </p:sp>
      <p:sp>
        <p:nvSpPr>
          <p:cNvPr id="19" name="Text 16"/>
          <p:cNvSpPr/>
          <p:nvPr/>
        </p:nvSpPr>
        <p:spPr>
          <a:xfrm>
            <a:off x="5903833" y="5496401"/>
            <a:ext cx="2822853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67</a:t>
            </a:r>
            <a:endParaRPr lang="en-US" sz="1750" dirty="0"/>
          </a:p>
        </p:txBody>
      </p:sp>
      <p:sp>
        <p:nvSpPr>
          <p:cNvPr id="20" name="Text 17"/>
          <p:cNvSpPr/>
          <p:nvPr/>
        </p:nvSpPr>
        <p:spPr>
          <a:xfrm>
            <a:off x="9178647" y="5496401"/>
            <a:ext cx="2826663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128 MB</a:t>
            </a:r>
            <a:endParaRPr lang="en-US" sz="1750" dirty="0"/>
          </a:p>
        </p:txBody>
      </p:sp>
      <p:sp>
        <p:nvSpPr>
          <p:cNvPr id="21" name="Text 18"/>
          <p:cNvSpPr/>
          <p:nvPr/>
        </p:nvSpPr>
        <p:spPr>
          <a:xfrm>
            <a:off x="2625209" y="6156365"/>
            <a:ext cx="2826663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Others</a:t>
            </a:r>
            <a:endParaRPr lang="en-US" sz="1750" dirty="0"/>
          </a:p>
        </p:txBody>
      </p:sp>
      <p:sp>
        <p:nvSpPr>
          <p:cNvPr id="22" name="Text 19"/>
          <p:cNvSpPr/>
          <p:nvPr/>
        </p:nvSpPr>
        <p:spPr>
          <a:xfrm>
            <a:off x="5903833" y="6156365"/>
            <a:ext cx="2822853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23</a:t>
            </a:r>
            <a:endParaRPr lang="en-US" sz="1750" dirty="0"/>
          </a:p>
        </p:txBody>
      </p:sp>
      <p:sp>
        <p:nvSpPr>
          <p:cNvPr id="23" name="Text 20"/>
          <p:cNvSpPr/>
          <p:nvPr/>
        </p:nvSpPr>
        <p:spPr>
          <a:xfrm>
            <a:off x="9178647" y="6156365"/>
            <a:ext cx="2826663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64 MB</a:t>
            </a:r>
            <a:endParaRPr lang="en-US" sz="17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2E">
              <a:alpha val="75000"/>
            </a:srgbClr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4" name="Text 1"/>
          <p:cNvSpPr/>
          <p:nvPr/>
        </p:nvSpPr>
        <p:spPr>
          <a:xfrm>
            <a:off x="2348389" y="1149906"/>
            <a:ext cx="6495217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FFFFFF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Visualization of Summary</a:t>
            </a:r>
            <a:endParaRPr lang="en-US" sz="4374" dirty="0"/>
          </a:p>
        </p:txBody>
      </p:sp>
      <p:sp>
        <p:nvSpPr>
          <p:cNvPr id="5" name="Shape 2"/>
          <p:cNvSpPr/>
          <p:nvPr/>
        </p:nvSpPr>
        <p:spPr>
          <a:xfrm>
            <a:off x="2348389" y="2288619"/>
            <a:ext cx="4800124" cy="2966680"/>
          </a:xfrm>
          <a:prstGeom prst="roundRect">
            <a:avLst>
              <a:gd name="adj" fmla="val 13482"/>
            </a:avLst>
          </a:prstGeom>
          <a:noFill/>
          <a:ln w="22860">
            <a:solidFill>
              <a:srgbClr val="F2B42D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7" name="Text 3"/>
          <p:cNvSpPr/>
          <p:nvPr/>
        </p:nvSpPr>
        <p:spPr>
          <a:xfrm>
            <a:off x="2348389" y="553295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2B42D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File Type Distribution</a:t>
            </a:r>
            <a:endParaRPr lang="en-US" sz="2187" dirty="0"/>
          </a:p>
        </p:txBody>
      </p:sp>
      <p:sp>
        <p:nvSpPr>
          <p:cNvPr id="8" name="Text 4"/>
          <p:cNvSpPr/>
          <p:nvPr/>
        </p:nvSpPr>
        <p:spPr>
          <a:xfrm>
            <a:off x="2348389" y="6013371"/>
            <a:ext cx="4800124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A clear visual breakdown of the file types and their relative sizes within the source directory.</a:t>
            </a:r>
            <a:endParaRPr lang="en-US" sz="1750" dirty="0"/>
          </a:p>
        </p:txBody>
      </p:sp>
      <p:sp>
        <p:nvSpPr>
          <p:cNvPr id="9" name="Shape 5"/>
          <p:cNvSpPr/>
          <p:nvPr/>
        </p:nvSpPr>
        <p:spPr>
          <a:xfrm>
            <a:off x="7481768" y="2288619"/>
            <a:ext cx="4800124" cy="2966680"/>
          </a:xfrm>
          <a:prstGeom prst="roundRect">
            <a:avLst>
              <a:gd name="adj" fmla="val 13482"/>
            </a:avLst>
          </a:prstGeom>
          <a:noFill/>
          <a:ln w="22860">
            <a:solidFill>
              <a:srgbClr val="D7425E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11" name="Text 6"/>
          <p:cNvSpPr/>
          <p:nvPr/>
        </p:nvSpPr>
        <p:spPr>
          <a:xfrm>
            <a:off x="7481768" y="553295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D7425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Storage Usage</a:t>
            </a:r>
            <a:endParaRPr lang="en-US" sz="2187" dirty="0"/>
          </a:p>
        </p:txBody>
      </p:sp>
      <p:sp>
        <p:nvSpPr>
          <p:cNvPr id="12" name="Text 7"/>
          <p:cNvSpPr/>
          <p:nvPr/>
        </p:nvSpPr>
        <p:spPr>
          <a:xfrm>
            <a:off x="7481768" y="6013371"/>
            <a:ext cx="4800124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A concise pie chart illustrating the overall storage consumption and allocation across different file categories.</a:t>
            </a:r>
            <a:endParaRPr lang="en-US" sz="1750" dirty="0"/>
          </a:p>
        </p:txBody>
      </p:sp>
      <p:pic>
        <p:nvPicPr>
          <p:cNvPr id="17" name="Image 1">
            <a:extLst>
              <a:ext uri="{FF2B5EF4-FFF2-40B4-BE49-F238E27FC236}">
                <a16:creationId xmlns:a16="http://schemas.microsoft.com/office/drawing/2014/main" id="{F3CEC389-34E8-6E38-50B2-B8725C465E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1249" y="2309401"/>
            <a:ext cx="4754404" cy="2920960"/>
          </a:xfrm>
          <a:prstGeom prst="rect">
            <a:avLst/>
          </a:prstGeom>
        </p:spPr>
      </p:pic>
      <p:pic>
        <p:nvPicPr>
          <p:cNvPr id="18" name="Image 2">
            <a:extLst>
              <a:ext uri="{FF2B5EF4-FFF2-40B4-BE49-F238E27FC236}">
                <a16:creationId xmlns:a16="http://schemas.microsoft.com/office/drawing/2014/main" id="{B2B0C45C-CC0F-BF26-CBAC-EFCA1C0CB1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81768" y="2282032"/>
            <a:ext cx="4800124" cy="296668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504</Words>
  <Application>Microsoft Office PowerPoint</Application>
  <PresentationFormat>Custom</PresentationFormat>
  <Paragraphs>103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Lora</vt:lpstr>
      <vt:lpstr>Nunito</vt:lpstr>
      <vt:lpstr>PT Sans</vt:lpstr>
      <vt:lpstr>Source Sans Pro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Yash Kumar</cp:lastModifiedBy>
  <cp:revision>8</cp:revision>
  <dcterms:created xsi:type="dcterms:W3CDTF">2024-05-21T23:24:58Z</dcterms:created>
  <dcterms:modified xsi:type="dcterms:W3CDTF">2024-06-26T05:29:54Z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2024-05-22T01:45:01Z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1d070884-f86f-4f5f-95f0-ceb8d61e905d</vt:lpwstr>
  </property>
  <property fmtid="{D5CDD505-2E9C-101B-9397-08002B2CF9AE}" pid="7" name="MSIP_Label_defa4170-0d19-0005-0004-bc88714345d2_ActionId">
    <vt:lpwstr>62de100a-dfe3-41e7-a600-d36d7a6a594c</vt:lpwstr>
  </property>
  <property fmtid="{D5CDD505-2E9C-101B-9397-08002B2CF9AE}" pid="8" name="MSIP_Label_defa4170-0d19-0005-0004-bc88714345d2_ContentBits">
    <vt:lpwstr>0</vt:lpwstr>
  </property>
</Properties>
</file>