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120" d="100"/>
          <a:sy n="120" d="100"/>
        </p:scale>
        <p:origin x="114"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p>
          <a:p>
            <a:endParaRPr lang="en-US" baseline="0" dirty="0"/>
          </a:p>
          <a:p>
            <a:r>
              <a:rPr lang="en-US" baseline="0" dirty="0"/>
              <a:t>Users will need a profile for security, whether they are a student, admin or the CEO. This will allow only authorized users into the system and it will track who makes changes. </a:t>
            </a:r>
          </a:p>
          <a:p>
            <a:r>
              <a:rPr lang="en-US" baseline="0" dirty="0"/>
              <a:t>Both students and admin can set up, change or cancel appointments. This allows students to do this online, or by calling or visiting the site and having a receptionist do this for them. </a:t>
            </a:r>
          </a:p>
          <a:p>
            <a:endParaRPr lang="en-US" baseline="0" dirty="0"/>
          </a:p>
          <a:p>
            <a:r>
              <a:rPr lang="en-US" baseline="0" dirty="0"/>
              <a:t>The systems will have a web page interface for ease of use across PC and mobile.</a:t>
            </a:r>
          </a:p>
          <a:p>
            <a:r>
              <a:rPr lang="en-US" baseline="0" dirty="0"/>
              <a:t>All data storage will be handled by an off-site, third-party cloud service.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p>
          <a:p>
            <a:endParaRPr lang="en-US" baseline="0" dirty="0"/>
          </a:p>
          <a:p>
            <a:r>
              <a:rPr lang="en-US" baseline="0" dirty="0"/>
              <a:t>Use Case for Scheduling </a:t>
            </a:r>
          </a:p>
          <a:p>
            <a:r>
              <a:rPr lang="en-US" baseline="0" dirty="0"/>
              <a:t>Clients have the ability to register a new profile, and set up courses and driving lessons, as well as making payments for them.</a:t>
            </a:r>
          </a:p>
          <a:p>
            <a:r>
              <a:rPr lang="en-US" baseline="0" dirty="0"/>
              <a:t>Admin or receptionists can register users in person or via phone, as well as schedule driving lessons and courses. </a:t>
            </a:r>
          </a:p>
          <a:p>
            <a:r>
              <a:rPr lang="en-US" baseline="0" dirty="0"/>
              <a:t>The driver trainer is notified of upcoming driving lessons and can submit results and feedback after the lessons.</a:t>
            </a:r>
          </a:p>
          <a:p>
            <a:r>
              <a:rPr lang="en-US" baseline="0" dirty="0"/>
              <a:t>Managers have access to logs and reports to make sure everything Is running smoothly.</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a:p>
            <a:r>
              <a:rPr lang="en-US" dirty="0"/>
              <a:t>Though driving lesson scheduling can be accomplished online, by phone or in person, the process is the same. The user needs to make a profile if they do not have one. Once they do, they select from the available time and date slots. Once they choose, it is entered into the system, which will then assign a driver and a car. If it is either the last car or last driver from that slot, the slot is closed. Once everything checks out, notify both the student and the driver of the appointment confirmation.</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endParaRPr lang="en-US" baseline="0" dirty="0"/>
          </a:p>
          <a:p>
            <a:r>
              <a:rPr lang="en-US" baseline="0" dirty="0" err="1"/>
              <a:t>Supabase</a:t>
            </a:r>
            <a:r>
              <a:rPr lang="en-US" baseline="0" dirty="0"/>
              <a:t> includes Security measures. This will maintain security by requiring users to log in like your email or bank. It also has an encryption for the communications back and forth. </a:t>
            </a:r>
          </a:p>
          <a:p>
            <a:endParaRPr lang="en-US" baseline="0" dirty="0"/>
          </a:p>
          <a:p>
            <a:r>
              <a:rPr lang="en-US" baseline="0" dirty="0"/>
              <a:t>Cloudflare is a security software that adds to the protection of the system and can prevent the system being shut down by denial-of-service attacks due to hostile overcrowding.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sz="1200" dirty="0">
                <a:solidFill>
                  <a:srgbClr val="000000"/>
                </a:solidFill>
              </a:rPr>
              <a:t>This system is meant for limited power. Page presentation should not be overly extravagant or require extreme processing for the web pages.</a:t>
            </a:r>
          </a:p>
          <a:p>
            <a:endParaRPr lang="en-US" sz="1200" dirty="0">
              <a:solidFill>
                <a:srgbClr val="000000"/>
              </a:solidFill>
            </a:endParaRPr>
          </a:p>
          <a:p>
            <a:r>
              <a:rPr lang="en-US" sz="1200" dirty="0">
                <a:solidFill>
                  <a:srgbClr val="000000"/>
                </a:solidFill>
              </a:rPr>
              <a:t>It cannot host massive transmission streams, such as live streaming.</a:t>
            </a:r>
          </a:p>
          <a:p>
            <a:endParaRPr lang="en-US" sz="1200" dirty="0">
              <a:solidFill>
                <a:srgbClr val="000000"/>
              </a:solidFill>
            </a:endParaRPr>
          </a:p>
          <a:p>
            <a:r>
              <a:rPr lang="en-US" sz="1200" dirty="0">
                <a:solidFill>
                  <a:srgbClr val="000000"/>
                </a:solidFill>
              </a:rPr>
              <a:t>Driving packages are not easily built for plug and play. To change/add packages, </a:t>
            </a:r>
            <a:r>
              <a:rPr lang="en-US" sz="1200" dirty="0" err="1">
                <a:solidFill>
                  <a:srgbClr val="000000"/>
                </a:solidFill>
              </a:rPr>
              <a:t>DriverPass</a:t>
            </a:r>
            <a:r>
              <a:rPr lang="en-US" sz="1200" dirty="0">
                <a:solidFill>
                  <a:srgbClr val="000000"/>
                </a:solidFill>
              </a:rPr>
              <a:t> will need a technician to code them 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Brian Larson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Users have secured profiles with validation </a:t>
            </a:r>
          </a:p>
          <a:p>
            <a:pPr lvl="1"/>
            <a:r>
              <a:rPr lang="en-US" sz="2000" dirty="0">
                <a:solidFill>
                  <a:srgbClr val="000000"/>
                </a:solidFill>
              </a:rPr>
              <a:t>Students and admin can schedule, modify or cancel courses and driving practice.</a:t>
            </a:r>
          </a:p>
          <a:p>
            <a:r>
              <a:rPr lang="en-US" sz="2400" dirty="0">
                <a:solidFill>
                  <a:srgbClr val="000000"/>
                </a:solidFill>
              </a:rPr>
              <a:t>Non-Functional Requirements</a:t>
            </a:r>
          </a:p>
          <a:p>
            <a:pPr lvl="1"/>
            <a:r>
              <a:rPr lang="en-US" sz="2000" dirty="0">
                <a:solidFill>
                  <a:srgbClr val="000000"/>
                </a:solidFill>
              </a:rPr>
              <a:t>Web-based interface</a:t>
            </a:r>
          </a:p>
          <a:p>
            <a:pPr lvl="1"/>
            <a:r>
              <a:rPr lang="en-US" sz="2000" dirty="0">
                <a:solidFill>
                  <a:srgbClr val="000000"/>
                </a:solidFill>
              </a:rPr>
              <a:t>Data will be stored on cloud-based server</a:t>
            </a:r>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Picture 3" descr="A diagram of a use case diagram&#10;&#10;AI-generated content may be incorrect.">
            <a:extLst>
              <a:ext uri="{FF2B5EF4-FFF2-40B4-BE49-F238E27FC236}">
                <a16:creationId xmlns:a16="http://schemas.microsoft.com/office/drawing/2014/main" id="{60A8D770-9F35-EAE3-F764-1AA5BE577B7C}"/>
              </a:ext>
            </a:extLst>
          </p:cNvPr>
          <p:cNvPicPr>
            <a:picLocks noChangeAspect="1"/>
          </p:cNvPicPr>
          <p:nvPr/>
        </p:nvPicPr>
        <p:blipFill>
          <a:blip r:embed="rId5"/>
          <a:stretch>
            <a:fillRect/>
          </a:stretch>
        </p:blipFill>
        <p:spPr>
          <a:xfrm>
            <a:off x="5891254" y="1019976"/>
            <a:ext cx="5943600" cy="500888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6" name="Picture 5" descr="A diagram of a process&#10;&#10;AI-generated content may be incorrect.">
            <a:extLst>
              <a:ext uri="{FF2B5EF4-FFF2-40B4-BE49-F238E27FC236}">
                <a16:creationId xmlns:a16="http://schemas.microsoft.com/office/drawing/2014/main" id="{0A064947-7CC4-9416-2706-0772F5C8760F}"/>
              </a:ext>
            </a:extLst>
          </p:cNvPr>
          <p:cNvPicPr>
            <a:picLocks noChangeAspect="1"/>
          </p:cNvPicPr>
          <p:nvPr/>
        </p:nvPicPr>
        <p:blipFill>
          <a:blip r:embed="rId5"/>
          <a:stretch>
            <a:fillRect/>
          </a:stretch>
        </p:blipFill>
        <p:spPr>
          <a:xfrm>
            <a:off x="7490674" y="274806"/>
            <a:ext cx="3076981" cy="6308387"/>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err="1">
                <a:solidFill>
                  <a:srgbClr val="000000"/>
                </a:solidFill>
              </a:rPr>
              <a:t>Supabase</a:t>
            </a:r>
            <a:r>
              <a:rPr lang="en-US" sz="2400" dirty="0">
                <a:solidFill>
                  <a:srgbClr val="000000"/>
                </a:solidFill>
              </a:rPr>
              <a:t> Internal security </a:t>
            </a:r>
          </a:p>
          <a:p>
            <a:pPr lvl="1"/>
            <a:r>
              <a:rPr lang="en-US" sz="2000" dirty="0">
                <a:solidFill>
                  <a:srgbClr val="000000"/>
                </a:solidFill>
              </a:rPr>
              <a:t>SQL Auth</a:t>
            </a:r>
          </a:p>
          <a:p>
            <a:pPr lvl="1"/>
            <a:r>
              <a:rPr lang="en-US" sz="2000" dirty="0">
                <a:solidFill>
                  <a:srgbClr val="000000"/>
                </a:solidFill>
              </a:rPr>
              <a:t>Encrypted connections</a:t>
            </a:r>
          </a:p>
          <a:p>
            <a:pPr lvl="1"/>
            <a:endParaRPr lang="en-US" sz="2000" dirty="0">
              <a:solidFill>
                <a:srgbClr val="000000"/>
              </a:solidFill>
            </a:endParaRPr>
          </a:p>
          <a:p>
            <a:r>
              <a:rPr lang="en-US" sz="2400" dirty="0" err="1">
                <a:solidFill>
                  <a:srgbClr val="000000"/>
                </a:solidFill>
              </a:rPr>
              <a:t>CloudFlare</a:t>
            </a:r>
            <a:endParaRPr lang="en-US" sz="2400" dirty="0">
              <a:solidFill>
                <a:srgbClr val="000000"/>
              </a:solidFill>
            </a:endParaRPr>
          </a:p>
          <a:p>
            <a:pPr marL="457200" lvl="1" indent="0">
              <a:buNone/>
            </a:pPr>
            <a:endParaRPr sz="20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Basic Presentation</a:t>
            </a:r>
          </a:p>
          <a:p>
            <a:r>
              <a:rPr lang="en-US" sz="2400" dirty="0">
                <a:solidFill>
                  <a:srgbClr val="000000"/>
                </a:solidFill>
              </a:rPr>
              <a:t>Limited Throughput</a:t>
            </a:r>
          </a:p>
          <a:p>
            <a:r>
              <a:rPr lang="en-US" sz="2400" dirty="0">
                <a:solidFill>
                  <a:srgbClr val="000000"/>
                </a:solidFill>
              </a:rPr>
              <a:t>Driving Packages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1386</TotalTime>
  <Words>724</Words>
  <Application>Microsoft Office PowerPoint</Application>
  <PresentationFormat>Widescreen</PresentationFormat>
  <Paragraphs>57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Brian Larson</cp:lastModifiedBy>
  <cp:revision>21</cp:revision>
  <dcterms:created xsi:type="dcterms:W3CDTF">2019-10-14T02:36:52Z</dcterms:created>
  <dcterms:modified xsi:type="dcterms:W3CDTF">2025-06-22T18:24:28Z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