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74" r:id="rId2"/>
    <p:sldId id="257" r:id="rId3"/>
    <p:sldId id="263" r:id="rId4"/>
    <p:sldId id="275" r:id="rId5"/>
    <p:sldId id="276" r:id="rId6"/>
    <p:sldId id="277" r:id="rId7"/>
    <p:sldId id="278" r:id="rId8"/>
    <p:sldId id="279" r:id="rId9"/>
    <p:sldId id="280" r:id="rId10"/>
    <p:sldId id="270" r:id="rId11"/>
    <p:sldId id="271" r:id="rId12"/>
    <p:sldId id="281" r:id="rId13"/>
  </p:sldIdLst>
  <p:sldSz cx="9144000" cy="5143500" type="screen16x9"/>
  <p:notesSz cx="6858000" cy="9144000"/>
  <p:embeddedFontLst>
    <p:embeddedFont>
      <p:font typeface="Inter" panose="020B0604020202020204" charset="0"/>
      <p:regular r:id="rId15"/>
      <p:bold r:id="rId16"/>
    </p:embeddedFont>
    <p:embeddedFont>
      <p:font typeface="Roboto Condensed Light" panose="02000000000000000000" pitchFamily="2" charset="0"/>
      <p:regular r:id="rId17"/>
      <p:italic r:id="rId18"/>
    </p:embeddedFont>
    <p:embeddedFont>
      <p:font typeface="Rubik ExtraBold" panose="020B0604020202020204" charset="-79"/>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C3C9F-AE7A-A0C7-397C-E661B6E68F17}" v="25" dt="2022-01-27T15:35:26.208"/>
    <p1510:client id="{D8CA633E-A44B-4C1D-A567-2743AC8F4FD0}" v="2" dt="2022-01-27T14:40:10.477"/>
  </p1510:revLst>
</p1510:revInfo>
</file>

<file path=ppt/tableStyles.xml><?xml version="1.0" encoding="utf-8"?>
<a:tblStyleLst xmlns:a="http://schemas.openxmlformats.org/drawingml/2006/main" def="{1613A121-6763-4BB6-8440-E03B32B6E752}">
  <a:tblStyle styleId="{1613A121-6763-4BB6-8440-E03B32B6E7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d4afe119d_0_5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d4afe119d_0_5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053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86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d4afe119d_0_5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d4afe119d_0_5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25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19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57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178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009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36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172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9311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Google Shape;141;p4"/>
          <p:cNvSpPr/>
          <p:nvPr/>
        </p:nvSpPr>
        <p:spPr>
          <a:xfrm>
            <a:off x="247200" y="332350"/>
            <a:ext cx="8649600" cy="4478700"/>
          </a:xfrm>
          <a:prstGeom prst="roundRect">
            <a:avLst>
              <a:gd name="adj" fmla="val 3336"/>
            </a:avLst>
          </a:prstGeom>
          <a:solidFill>
            <a:schemeClr val="lt1"/>
          </a:solidFill>
          <a:ln w="28575" cap="flat" cmpd="sng">
            <a:solidFill>
              <a:schemeClr val="dk1"/>
            </a:solidFill>
            <a:prstDash val="solid"/>
            <a:round/>
            <a:headEnd type="none" w="sm" len="sm"/>
            <a:tailEnd type="none" w="sm" len="sm"/>
          </a:ln>
          <a:effectLst>
            <a:outerShdw dist="76200" dir="31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sz="1200"/>
            </a:lvl2pPr>
            <a:lvl3pPr marL="1371600" lvl="2" indent="-304800">
              <a:spcBef>
                <a:spcPts val="0"/>
              </a:spcBef>
              <a:spcAft>
                <a:spcPts val="0"/>
              </a:spcAft>
              <a:buClr>
                <a:srgbClr val="434343"/>
              </a:buClr>
              <a:buSzPts val="1200"/>
              <a:buFont typeface="Roboto Condensed Light"/>
              <a:buAutoNum type="romanLcPeriod"/>
              <a:defRPr sz="1200"/>
            </a:lvl3pPr>
            <a:lvl4pPr marL="1828800" lvl="3" indent="-304800">
              <a:spcBef>
                <a:spcPts val="0"/>
              </a:spcBef>
              <a:spcAft>
                <a:spcPts val="0"/>
              </a:spcAft>
              <a:buClr>
                <a:srgbClr val="434343"/>
              </a:buClr>
              <a:buSzPts val="1200"/>
              <a:buFont typeface="Roboto Condensed Light"/>
              <a:buAutoNum type="arabicPeriod"/>
              <a:defRPr sz="1200"/>
            </a:lvl4pPr>
            <a:lvl5pPr marL="2286000" lvl="4" indent="-304800">
              <a:spcBef>
                <a:spcPts val="0"/>
              </a:spcBef>
              <a:spcAft>
                <a:spcPts val="0"/>
              </a:spcAft>
              <a:buClr>
                <a:srgbClr val="434343"/>
              </a:buClr>
              <a:buSzPts val="1200"/>
              <a:buFont typeface="Roboto Condensed Light"/>
              <a:buAutoNum type="alphaLcPeriod"/>
              <a:defRPr sz="1200"/>
            </a:lvl5pPr>
            <a:lvl6pPr marL="2743200" lvl="5" indent="-304800">
              <a:spcBef>
                <a:spcPts val="0"/>
              </a:spcBef>
              <a:spcAft>
                <a:spcPts val="0"/>
              </a:spcAft>
              <a:buClr>
                <a:srgbClr val="434343"/>
              </a:buClr>
              <a:buSzPts val="1200"/>
              <a:buFont typeface="Roboto Condensed Light"/>
              <a:buAutoNum type="romanLcPeriod"/>
              <a:defRPr sz="1200"/>
            </a:lvl6pPr>
            <a:lvl7pPr marL="3200400" lvl="6" indent="-304800">
              <a:spcBef>
                <a:spcPts val="0"/>
              </a:spcBef>
              <a:spcAft>
                <a:spcPts val="0"/>
              </a:spcAft>
              <a:buClr>
                <a:srgbClr val="434343"/>
              </a:buClr>
              <a:buSzPts val="1200"/>
              <a:buFont typeface="Roboto Condensed Light"/>
              <a:buAutoNum type="arabicPeriod"/>
              <a:defRPr sz="1200"/>
            </a:lvl7pPr>
            <a:lvl8pPr marL="3657600" lvl="7" indent="-304800">
              <a:spcBef>
                <a:spcPts val="0"/>
              </a:spcBef>
              <a:spcAft>
                <a:spcPts val="0"/>
              </a:spcAft>
              <a:buClr>
                <a:srgbClr val="434343"/>
              </a:buClr>
              <a:buSzPts val="1200"/>
              <a:buFont typeface="Roboto Condensed Light"/>
              <a:buAutoNum type="alphaLcPeriod"/>
              <a:defRPr sz="1200"/>
            </a:lvl8pPr>
            <a:lvl9pPr marL="4114800" lvl="8" indent="-304800">
              <a:spcBef>
                <a:spcPts val="0"/>
              </a:spcBef>
              <a:spcAft>
                <a:spcPts val="0"/>
              </a:spcAft>
              <a:buClr>
                <a:srgbClr val="434343"/>
              </a:buClr>
              <a:buSzPts val="1200"/>
              <a:buFont typeface="Roboto Condensed Light"/>
              <a:buAutoNum type="romanLcPeriod"/>
              <a:defRPr sz="1200"/>
            </a:lvl9pPr>
          </a:lstStyle>
          <a:p>
            <a:endParaRPr/>
          </a:p>
        </p:txBody>
      </p:sp>
      <p:sp>
        <p:nvSpPr>
          <p:cNvPr id="143" name="Google Shape;143;p4"/>
          <p:cNvSpPr/>
          <p:nvPr/>
        </p:nvSpPr>
        <p:spPr>
          <a:xfrm>
            <a:off x="8293800" y="601600"/>
            <a:ext cx="260400" cy="2604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TITLE_ONLY_2_1_1_1">
    <p:bg>
      <p:bgPr>
        <a:blipFill>
          <a:blip r:embed="rId2">
            <a:alphaModFix/>
          </a:blip>
          <a:stretch>
            <a:fillRect/>
          </a:stretch>
        </a:blipFill>
        <a:effectLst/>
      </p:bgPr>
    </p:bg>
    <p:spTree>
      <p:nvGrpSpPr>
        <p:cNvPr id="1" name="Shape 41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2">
  <p:cSld name="TITLE_ONLY_2_1_1_1_1">
    <p:bg>
      <p:bgPr>
        <a:blipFill>
          <a:blip r:embed="rId2">
            <a:alphaModFix/>
          </a:blip>
          <a:stretch>
            <a:fillRect/>
          </a:stretch>
        </a:blipFill>
        <a:effectLst/>
      </p:bgPr>
    </p:bg>
    <p:spTree>
      <p:nvGrpSpPr>
        <p:cNvPr id="1" name="Shape 41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172"/>
        <p:cNvGrpSpPr/>
        <p:nvPr/>
      </p:nvGrpSpPr>
      <p:grpSpPr>
        <a:xfrm>
          <a:off x="0" y="0"/>
          <a:ext cx="0" cy="0"/>
          <a:chOff x="0" y="0"/>
          <a:chExt cx="0" cy="0"/>
        </a:xfrm>
      </p:grpSpPr>
      <p:grpSp>
        <p:nvGrpSpPr>
          <p:cNvPr id="173" name="Google Shape;173;p8"/>
          <p:cNvGrpSpPr/>
          <p:nvPr/>
        </p:nvGrpSpPr>
        <p:grpSpPr>
          <a:xfrm>
            <a:off x="247200" y="332350"/>
            <a:ext cx="8649600" cy="4478700"/>
            <a:chOff x="247200" y="332350"/>
            <a:chExt cx="8649600" cy="4478700"/>
          </a:xfrm>
        </p:grpSpPr>
        <p:sp>
          <p:nvSpPr>
            <p:cNvPr id="174" name="Google Shape;174;p8"/>
            <p:cNvSpPr/>
            <p:nvPr/>
          </p:nvSpPr>
          <p:spPr>
            <a:xfrm>
              <a:off x="247200" y="332350"/>
              <a:ext cx="8649600" cy="4478700"/>
            </a:xfrm>
            <a:prstGeom prst="roundRect">
              <a:avLst>
                <a:gd name="adj" fmla="val 3336"/>
              </a:avLst>
            </a:prstGeom>
            <a:solidFill>
              <a:schemeClr val="lt1"/>
            </a:solidFill>
            <a:ln w="28575" cap="flat" cmpd="sng">
              <a:solidFill>
                <a:schemeClr val="dk1"/>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8"/>
            <p:cNvGrpSpPr/>
            <p:nvPr/>
          </p:nvGrpSpPr>
          <p:grpSpPr>
            <a:xfrm>
              <a:off x="247200" y="473369"/>
              <a:ext cx="8642700" cy="247681"/>
              <a:chOff x="247200" y="1419444"/>
              <a:chExt cx="8642700" cy="247681"/>
            </a:xfrm>
          </p:grpSpPr>
          <p:cxnSp>
            <p:nvCxnSpPr>
              <p:cNvPr id="176" name="Google Shape;176;p8"/>
              <p:cNvCxnSpPr/>
              <p:nvPr/>
            </p:nvCxnSpPr>
            <p:spPr>
              <a:xfrm>
                <a:off x="247200" y="1667125"/>
                <a:ext cx="8642700" cy="0"/>
              </a:xfrm>
              <a:prstGeom prst="straightConnector1">
                <a:avLst/>
              </a:prstGeom>
              <a:noFill/>
              <a:ln w="28575" cap="flat" cmpd="sng">
                <a:solidFill>
                  <a:schemeClr val="dk1"/>
                </a:solidFill>
                <a:prstDash val="solid"/>
                <a:round/>
                <a:headEnd type="none" w="med" len="med"/>
                <a:tailEnd type="none" w="med" len="med"/>
              </a:ln>
            </p:spPr>
          </p:cxnSp>
          <p:sp>
            <p:nvSpPr>
              <p:cNvPr id="177" name="Google Shape;177;p8"/>
              <p:cNvSpPr/>
              <p:nvPr/>
            </p:nvSpPr>
            <p:spPr>
              <a:xfrm>
                <a:off x="7841645" y="1419444"/>
                <a:ext cx="140400" cy="140400"/>
              </a:xfrm>
              <a:prstGeom prst="ellipse">
                <a:avLst/>
              </a:prstGeom>
              <a:solidFill>
                <a:schemeClr val="dk2"/>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8138893" y="1419444"/>
                <a:ext cx="140400" cy="140400"/>
              </a:xfrm>
              <a:prstGeom prst="ellipse">
                <a:avLst/>
              </a:prstGeom>
              <a:solidFill>
                <a:schemeClr val="accent3"/>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8436142" y="141944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180;p8"/>
          <p:cNvSpPr txBox="1">
            <a:spLocks noGrp="1"/>
          </p:cNvSpPr>
          <p:nvPr>
            <p:ph type="title"/>
          </p:nvPr>
        </p:nvSpPr>
        <p:spPr>
          <a:xfrm>
            <a:off x="1761550" y="1571738"/>
            <a:ext cx="5620800" cy="159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638801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1pPr>
            <a:lvl2pPr lvl="1">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2pPr>
            <a:lvl3pPr lvl="2">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3pPr>
            <a:lvl4pPr lvl="3">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4pPr>
            <a:lvl5pPr lvl="4">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5pPr>
            <a:lvl6pPr lvl="5">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6pPr>
            <a:lvl7pPr lvl="6">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7pPr>
            <a:lvl8pPr lvl="7">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8pPr>
            <a:lvl9pPr lvl="8">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marL="1371600" lvl="2"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marL="1828800" lvl="3"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marL="2286000" lvl="4"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marL="2743200" lvl="5"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marL="3200400" lvl="6"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marL="3657600" lvl="7"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marL="4114800" lvl="8"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69" r:id="rId2"/>
    <p:sldLayoutId id="2147483670" r:id="rId3"/>
    <p:sldLayoutId id="214748367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8" name="TextBox 17">
            <a:extLst>
              <a:ext uri="{FF2B5EF4-FFF2-40B4-BE49-F238E27FC236}">
                <a16:creationId xmlns:a16="http://schemas.microsoft.com/office/drawing/2014/main" id="{1ECF2BF9-FF19-435B-832A-6E4F618413CD}"/>
              </a:ext>
            </a:extLst>
          </p:cNvPr>
          <p:cNvSpPr txBox="1"/>
          <p:nvPr/>
        </p:nvSpPr>
        <p:spPr>
          <a:xfrm>
            <a:off x="1918010" y="1694587"/>
            <a:ext cx="5557024" cy="1969770"/>
          </a:xfrm>
          <a:prstGeom prst="rect">
            <a:avLst/>
          </a:prstGeom>
          <a:noFill/>
        </p:spPr>
        <p:txBody>
          <a:bodyPr wrap="square">
            <a:spAutoFit/>
          </a:bodyPr>
          <a:lstStyle/>
          <a:p>
            <a:pPr algn="ctr"/>
            <a:r>
              <a:rPr lang="en" sz="3600" dirty="0">
                <a:latin typeface="Rubik ExtraBold" panose="020B0604020202020204" charset="-79"/>
                <a:cs typeface="Rubik ExtraBold" panose="020B0604020202020204" charset="-79"/>
              </a:rPr>
              <a:t>HUFFMAN CODING</a:t>
            </a:r>
          </a:p>
          <a:p>
            <a:pPr algn="ctr"/>
            <a:r>
              <a:rPr lang="en" dirty="0">
                <a:latin typeface="Rubik ExtraBold" panose="020B0604020202020204" charset="-79"/>
                <a:cs typeface="Rubik ExtraBold" panose="020B0604020202020204" charset="-79"/>
              </a:rPr>
              <a:t>(TEXT COMPRESSION ALGORITHM)</a:t>
            </a:r>
          </a:p>
          <a:p>
            <a:pPr algn="ctr"/>
            <a:endParaRPr lang="en" sz="3600" dirty="0">
              <a:latin typeface="Rubik ExtraBold" panose="020B0604020202020204" charset="-79"/>
              <a:cs typeface="Rubik ExtraBold" panose="020B0604020202020204" charset="-79"/>
            </a:endParaRPr>
          </a:p>
          <a:p>
            <a:pPr algn="ctr"/>
            <a:r>
              <a:rPr lang="en-IN" sz="1800" dirty="0">
                <a:latin typeface="Rubik ExtraBold" panose="020B0604020202020204" charset="-79"/>
                <a:cs typeface="Rubik ExtraBold" panose="020B0604020202020204" charset="-79"/>
              </a:rPr>
              <a:t>JITHIN JOHN - AM.EN.U4AIE20135</a:t>
            </a:r>
          </a:p>
          <a:p>
            <a:pPr algn="ctr"/>
            <a:r>
              <a:rPr lang="en-IN" sz="1800" dirty="0">
                <a:latin typeface="Rubik ExtraBold" panose="020B0604020202020204" charset="-79"/>
                <a:cs typeface="Rubik ExtraBold" panose="020B0604020202020204" charset="-79"/>
              </a:rPr>
              <a:t>N.MONEESH - AM.EN.U4AIE20150 </a:t>
            </a:r>
            <a:endParaRPr lang="en" sz="1800" dirty="0">
              <a:latin typeface="Rubik ExtraBold" panose="020B0604020202020204" charset="-79"/>
              <a:cs typeface="Rubik ExtraBold" panose="020B0604020202020204" charset="-79"/>
            </a:endParaRPr>
          </a:p>
        </p:txBody>
      </p:sp>
      <p:pic>
        <p:nvPicPr>
          <p:cNvPr id="3" name="Picture 2">
            <a:extLst>
              <a:ext uri="{FF2B5EF4-FFF2-40B4-BE49-F238E27FC236}">
                <a16:creationId xmlns:a16="http://schemas.microsoft.com/office/drawing/2014/main" id="{92D6F258-E9AC-46A9-B722-76AA4F2DA0A2}"/>
              </a:ext>
            </a:extLst>
          </p:cNvPr>
          <p:cNvPicPr>
            <a:picLocks noChangeAspect="1"/>
          </p:cNvPicPr>
          <p:nvPr/>
        </p:nvPicPr>
        <p:blipFill>
          <a:blip r:embed="rId3"/>
          <a:stretch>
            <a:fillRect/>
          </a:stretch>
        </p:blipFill>
        <p:spPr>
          <a:xfrm>
            <a:off x="7145268" y="809398"/>
            <a:ext cx="1470840" cy="1754326"/>
          </a:xfrm>
          <a:prstGeom prst="rect">
            <a:avLst/>
          </a:prstGeom>
        </p:spPr>
      </p:pic>
      <p:pic>
        <p:nvPicPr>
          <p:cNvPr id="5" name="Picture 4">
            <a:extLst>
              <a:ext uri="{FF2B5EF4-FFF2-40B4-BE49-F238E27FC236}">
                <a16:creationId xmlns:a16="http://schemas.microsoft.com/office/drawing/2014/main" id="{BFFA56D5-A716-4940-B95D-B97E8712C941}"/>
              </a:ext>
            </a:extLst>
          </p:cNvPr>
          <p:cNvPicPr>
            <a:picLocks noChangeAspect="1"/>
          </p:cNvPicPr>
          <p:nvPr/>
        </p:nvPicPr>
        <p:blipFill>
          <a:blip r:embed="rId4"/>
          <a:stretch>
            <a:fillRect/>
          </a:stretch>
        </p:blipFill>
        <p:spPr>
          <a:xfrm>
            <a:off x="648486" y="1768270"/>
            <a:ext cx="1761825" cy="1770378"/>
          </a:xfrm>
          <a:prstGeom prst="rect">
            <a:avLst/>
          </a:prstGeom>
        </p:spPr>
      </p:pic>
      <p:pic>
        <p:nvPicPr>
          <p:cNvPr id="7" name="Picture 6">
            <a:extLst>
              <a:ext uri="{FF2B5EF4-FFF2-40B4-BE49-F238E27FC236}">
                <a16:creationId xmlns:a16="http://schemas.microsoft.com/office/drawing/2014/main" id="{44A5958A-D243-478F-9189-E338D5855F6F}"/>
              </a:ext>
            </a:extLst>
          </p:cNvPr>
          <p:cNvPicPr>
            <a:picLocks noChangeAspect="1"/>
          </p:cNvPicPr>
          <p:nvPr/>
        </p:nvPicPr>
        <p:blipFill>
          <a:blip r:embed="rId5"/>
          <a:stretch>
            <a:fillRect/>
          </a:stretch>
        </p:blipFill>
        <p:spPr>
          <a:xfrm>
            <a:off x="7346584" y="3271024"/>
            <a:ext cx="1397974" cy="13850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PERFORMANCE ANALYSIS</a:t>
            </a:r>
          </a:p>
        </p:txBody>
      </p:sp>
      <p:sp>
        <p:nvSpPr>
          <p:cNvPr id="434" name="Google Shape;434;p28"/>
          <p:cNvSpPr txBox="1">
            <a:spLocks noGrp="1"/>
          </p:cNvSpPr>
          <p:nvPr>
            <p:ph type="body" idx="1"/>
          </p:nvPr>
        </p:nvSpPr>
        <p:spPr>
          <a:xfrm>
            <a:off x="752292" y="1188711"/>
            <a:ext cx="7704000" cy="3632173"/>
          </a:xfrm>
          <a:prstGeom prst="rect">
            <a:avLst/>
          </a:prstGeom>
        </p:spPr>
        <p:txBody>
          <a:bodyPr spcFirstLastPara="1" wrap="square" lIns="91425" tIns="91425" rIns="91425" bIns="91425" anchor="ctr" anchorCtr="0">
            <a:noAutofit/>
          </a:bodyPr>
          <a:lstStyle/>
          <a:p>
            <a:pPr marL="171450" lvl="0" indent="-171450" rtl="0">
              <a:spcBef>
                <a:spcPts val="0"/>
              </a:spcBef>
              <a:spcAft>
                <a:spcPts val="0"/>
              </a:spcAft>
              <a:buFont typeface="Wingdings" panose="05000000000000000000" pitchFamily="2" charset="2"/>
              <a:buChar char="Ø"/>
            </a:pPr>
            <a:r>
              <a:rPr lang="en-US" dirty="0"/>
              <a:t>Time Complexity of Huffman Coding: O(</a:t>
            </a:r>
            <a:r>
              <a:rPr lang="en-US" dirty="0" err="1"/>
              <a:t>nlogn</a:t>
            </a:r>
            <a:r>
              <a:rPr lang="en-US" dirty="0"/>
              <a:t>)</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Performance analysis of an algorithm depends upon two factors i.e. amount of memory used and amount of compute time consumed on any CPU. </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Time Taken and the Space used by the program :</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EDAFF774-A3FE-4A19-B3B5-8C507E02E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267" y="2897282"/>
            <a:ext cx="573405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C7D9173-6F1F-426E-8168-45DEF9000B2A}"/>
              </a:ext>
            </a:extLst>
          </p:cNvPr>
          <p:cNvPicPr>
            <a:picLocks noChangeAspect="1"/>
          </p:cNvPicPr>
          <p:nvPr/>
        </p:nvPicPr>
        <p:blipFill>
          <a:blip r:embed="rId4"/>
          <a:stretch>
            <a:fillRect/>
          </a:stretch>
        </p:blipFill>
        <p:spPr>
          <a:xfrm>
            <a:off x="403630" y="414806"/>
            <a:ext cx="1142672" cy="1161946"/>
          </a:xfrm>
          <a:prstGeom prst="rect">
            <a:avLst/>
          </a:prstGeom>
        </p:spPr>
      </p:pic>
    </p:spTree>
    <p:extLst>
      <p:ext uri="{BB962C8B-B14F-4D97-AF65-F5344CB8AC3E}">
        <p14:creationId xmlns:p14="http://schemas.microsoft.com/office/powerpoint/2010/main" val="184499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CONTRIBUTION</a:t>
            </a:r>
          </a:p>
        </p:txBody>
      </p:sp>
      <p:sp>
        <p:nvSpPr>
          <p:cNvPr id="434" name="Google Shape;434;p28"/>
          <p:cNvSpPr txBox="1">
            <a:spLocks noGrp="1"/>
          </p:cNvSpPr>
          <p:nvPr>
            <p:ph type="body" idx="1"/>
          </p:nvPr>
        </p:nvSpPr>
        <p:spPr>
          <a:xfrm>
            <a:off x="720000" y="1449125"/>
            <a:ext cx="7704000" cy="2342509"/>
          </a:xfrm>
          <a:prstGeom prst="rect">
            <a:avLst/>
          </a:prstGeom>
        </p:spPr>
        <p:txBody>
          <a:bodyPr spcFirstLastPara="1" wrap="square" lIns="91425" tIns="91425" rIns="91425" bIns="91425" anchor="ctr" anchorCtr="0">
            <a:noAutofit/>
          </a:bodyPr>
          <a:lstStyle/>
          <a:p>
            <a:pPr marL="171450" lvl="0" indent="-171450" rtl="0">
              <a:spcBef>
                <a:spcPts val="0"/>
              </a:spcBef>
              <a:spcAft>
                <a:spcPts val="0"/>
              </a:spcAft>
              <a:buFont typeface="Wingdings" panose="05000000000000000000" pitchFamily="2" charset="2"/>
              <a:buChar char="Ø"/>
            </a:pPr>
            <a:r>
              <a:rPr lang="en-US" sz="1800" dirty="0"/>
              <a:t>The Huffman Algorithm Implementation was done by </a:t>
            </a:r>
            <a:r>
              <a:rPr lang="en-US" sz="1800" b="1" dirty="0" err="1"/>
              <a:t>N.Moneesh</a:t>
            </a:r>
            <a:r>
              <a:rPr lang="en-US" sz="1800" b="1" dirty="0"/>
              <a:t> </a:t>
            </a:r>
            <a:r>
              <a:rPr lang="en-US" sz="1800" dirty="0"/>
              <a:t>(AM.EN.U4AIE20150)</a:t>
            </a:r>
          </a:p>
          <a:p>
            <a:pPr marL="171450" lvl="0" indent="-171450" rtl="0">
              <a:spcBef>
                <a:spcPts val="0"/>
              </a:spcBef>
              <a:spcAft>
                <a:spcPts val="0"/>
              </a:spcAft>
              <a:buFont typeface="Wingdings" panose="05000000000000000000" pitchFamily="2" charset="2"/>
              <a:buChar char="Ø"/>
            </a:pPr>
            <a:endParaRPr lang="en-US" sz="1800" dirty="0"/>
          </a:p>
          <a:p>
            <a:pPr marL="171450" lvl="0" indent="-171450" rtl="0">
              <a:spcBef>
                <a:spcPts val="0"/>
              </a:spcBef>
              <a:spcAft>
                <a:spcPts val="0"/>
              </a:spcAft>
              <a:buFont typeface="Wingdings" panose="05000000000000000000" pitchFamily="2" charset="2"/>
              <a:buChar char="Ø"/>
            </a:pPr>
            <a:endParaRPr lang="en-US" sz="1800" dirty="0"/>
          </a:p>
          <a:p>
            <a:pPr marL="171450" lvl="0" indent="-171450" rtl="0">
              <a:spcBef>
                <a:spcPts val="0"/>
              </a:spcBef>
              <a:spcAft>
                <a:spcPts val="0"/>
              </a:spcAft>
              <a:buFont typeface="Wingdings" panose="05000000000000000000" pitchFamily="2" charset="2"/>
              <a:buChar char="Ø"/>
            </a:pPr>
            <a:r>
              <a:rPr lang="en-US" sz="1800" dirty="0"/>
              <a:t>The GUI Implementation and the Integration of the Algorithm was done by </a:t>
            </a:r>
            <a:r>
              <a:rPr lang="en-US" sz="1800" b="1" dirty="0"/>
              <a:t>Jithin John</a:t>
            </a:r>
            <a:r>
              <a:rPr lang="en-US" sz="1800" dirty="0"/>
              <a:t>(AM.EN.U4AIE20135)</a:t>
            </a:r>
          </a:p>
        </p:txBody>
      </p:sp>
      <p:pic>
        <p:nvPicPr>
          <p:cNvPr id="3" name="Picture 2">
            <a:extLst>
              <a:ext uri="{FF2B5EF4-FFF2-40B4-BE49-F238E27FC236}">
                <a16:creationId xmlns:a16="http://schemas.microsoft.com/office/drawing/2014/main" id="{BC62D100-FB15-40E9-9F89-C1930139DF00}"/>
              </a:ext>
            </a:extLst>
          </p:cNvPr>
          <p:cNvPicPr>
            <a:picLocks noChangeAspect="1"/>
          </p:cNvPicPr>
          <p:nvPr/>
        </p:nvPicPr>
        <p:blipFill>
          <a:blip r:embed="rId3"/>
          <a:stretch>
            <a:fillRect/>
          </a:stretch>
        </p:blipFill>
        <p:spPr>
          <a:xfrm>
            <a:off x="6490010" y="3217955"/>
            <a:ext cx="2339410" cy="1480519"/>
          </a:xfrm>
          <a:prstGeom prst="rect">
            <a:avLst/>
          </a:prstGeom>
        </p:spPr>
      </p:pic>
      <p:pic>
        <p:nvPicPr>
          <p:cNvPr id="4" name="Picture 3">
            <a:extLst>
              <a:ext uri="{FF2B5EF4-FFF2-40B4-BE49-F238E27FC236}">
                <a16:creationId xmlns:a16="http://schemas.microsoft.com/office/drawing/2014/main" id="{0C97304C-6E7C-4B0B-8A0C-7D0672C4121E}"/>
              </a:ext>
            </a:extLst>
          </p:cNvPr>
          <p:cNvPicPr>
            <a:picLocks noChangeAspect="1"/>
          </p:cNvPicPr>
          <p:nvPr/>
        </p:nvPicPr>
        <p:blipFill>
          <a:blip r:embed="rId4"/>
          <a:stretch>
            <a:fillRect/>
          </a:stretch>
        </p:blipFill>
        <p:spPr>
          <a:xfrm>
            <a:off x="349069" y="445025"/>
            <a:ext cx="1003946" cy="990002"/>
          </a:xfrm>
          <a:prstGeom prst="rect">
            <a:avLst/>
          </a:prstGeom>
        </p:spPr>
      </p:pic>
    </p:spTree>
    <p:extLst>
      <p:ext uri="{BB962C8B-B14F-4D97-AF65-F5344CB8AC3E}">
        <p14:creationId xmlns:p14="http://schemas.microsoft.com/office/powerpoint/2010/main" val="18210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pic>
        <p:nvPicPr>
          <p:cNvPr id="4" name="Picture 3">
            <a:extLst>
              <a:ext uri="{FF2B5EF4-FFF2-40B4-BE49-F238E27FC236}">
                <a16:creationId xmlns:a16="http://schemas.microsoft.com/office/drawing/2014/main" id="{7492451F-AC5B-43CA-9741-A2F12B293A7C}"/>
              </a:ext>
            </a:extLst>
          </p:cNvPr>
          <p:cNvPicPr>
            <a:picLocks noChangeAspect="1"/>
          </p:cNvPicPr>
          <p:nvPr/>
        </p:nvPicPr>
        <p:blipFill>
          <a:blip r:embed="rId3"/>
          <a:stretch>
            <a:fillRect/>
          </a:stretch>
        </p:blipFill>
        <p:spPr>
          <a:xfrm>
            <a:off x="2087664" y="1177169"/>
            <a:ext cx="4968671" cy="2789162"/>
          </a:xfrm>
          <a:prstGeom prst="rect">
            <a:avLst/>
          </a:prstGeom>
        </p:spPr>
      </p:pic>
      <p:pic>
        <p:nvPicPr>
          <p:cNvPr id="8" name="Picture 7">
            <a:extLst>
              <a:ext uri="{FF2B5EF4-FFF2-40B4-BE49-F238E27FC236}">
                <a16:creationId xmlns:a16="http://schemas.microsoft.com/office/drawing/2014/main" id="{EE3B40EB-CC2A-46BA-BDF6-2F4E75941708}"/>
              </a:ext>
            </a:extLst>
          </p:cNvPr>
          <p:cNvPicPr>
            <a:picLocks noChangeAspect="1"/>
          </p:cNvPicPr>
          <p:nvPr/>
        </p:nvPicPr>
        <p:blipFill>
          <a:blip r:embed="rId4"/>
          <a:stretch>
            <a:fillRect/>
          </a:stretch>
        </p:blipFill>
        <p:spPr>
          <a:xfrm>
            <a:off x="245488" y="720914"/>
            <a:ext cx="1864736" cy="1650579"/>
          </a:xfrm>
          <a:prstGeom prst="rect">
            <a:avLst/>
          </a:prstGeom>
        </p:spPr>
      </p:pic>
      <p:pic>
        <p:nvPicPr>
          <p:cNvPr id="10" name="Picture 9">
            <a:extLst>
              <a:ext uri="{FF2B5EF4-FFF2-40B4-BE49-F238E27FC236}">
                <a16:creationId xmlns:a16="http://schemas.microsoft.com/office/drawing/2014/main" id="{A572F50C-5D43-493D-B6A0-C2B7D9861985}"/>
              </a:ext>
            </a:extLst>
          </p:cNvPr>
          <p:cNvPicPr>
            <a:picLocks noChangeAspect="1"/>
          </p:cNvPicPr>
          <p:nvPr/>
        </p:nvPicPr>
        <p:blipFill>
          <a:blip r:embed="rId5"/>
          <a:stretch>
            <a:fillRect/>
          </a:stretch>
        </p:blipFill>
        <p:spPr>
          <a:xfrm>
            <a:off x="7129346" y="3045700"/>
            <a:ext cx="1691920" cy="1644594"/>
          </a:xfrm>
          <a:prstGeom prst="rect">
            <a:avLst/>
          </a:prstGeom>
        </p:spPr>
      </p:pic>
    </p:spTree>
    <p:extLst>
      <p:ext uri="{BB962C8B-B14F-4D97-AF65-F5344CB8AC3E}">
        <p14:creationId xmlns:p14="http://schemas.microsoft.com/office/powerpoint/2010/main" val="111046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OVERVIEW</a:t>
            </a:r>
          </a:p>
        </p:txBody>
      </p:sp>
      <p:sp>
        <p:nvSpPr>
          <p:cNvPr id="434" name="Google Shape;434;p28"/>
          <p:cNvSpPr txBox="1">
            <a:spLocks noGrp="1"/>
          </p:cNvSpPr>
          <p:nvPr>
            <p:ph type="body" idx="1"/>
          </p:nvPr>
        </p:nvSpPr>
        <p:spPr>
          <a:xfrm>
            <a:off x="883409" y="1069762"/>
            <a:ext cx="7704000" cy="3632173"/>
          </a:xfrm>
          <a:prstGeom prst="rect">
            <a:avLst/>
          </a:prstGeom>
        </p:spPr>
        <p:txBody>
          <a:bodyPr spcFirstLastPara="1" wrap="square" lIns="91425" tIns="91425" rIns="91425" bIns="91425" anchor="ctr" anchorCtr="0">
            <a:noAutofit/>
          </a:bodyPr>
          <a:lstStyle/>
          <a:p>
            <a:pPr marL="171450" lvl="0" indent="-171450" rtl="0">
              <a:spcBef>
                <a:spcPts val="0"/>
              </a:spcBef>
              <a:spcAft>
                <a:spcPts val="0"/>
              </a:spcAft>
              <a:buFont typeface="Wingdings" panose="05000000000000000000" pitchFamily="2" charset="2"/>
              <a:buChar char="Ø"/>
            </a:pPr>
            <a:r>
              <a:rPr lang="en-US" sz="1100" dirty="0"/>
              <a:t>Lossless data encoding algorithm. </a:t>
            </a:r>
          </a:p>
          <a:p>
            <a:pPr marL="0" lvl="0" indent="0" rtl="0">
              <a:spcBef>
                <a:spcPts val="0"/>
              </a:spcBef>
              <a:spcAft>
                <a:spcPts val="0"/>
              </a:spcAft>
              <a:buNone/>
            </a:pPr>
            <a:endParaRPr lang="en-US" sz="1100" dirty="0"/>
          </a:p>
          <a:p>
            <a:pPr marL="171450" lvl="0" indent="-171450" rtl="0">
              <a:spcBef>
                <a:spcPts val="0"/>
              </a:spcBef>
              <a:spcAft>
                <a:spcPts val="0"/>
              </a:spcAft>
              <a:buFont typeface="Wingdings" panose="05000000000000000000" pitchFamily="2" charset="2"/>
              <a:buChar char="Ø"/>
            </a:pPr>
            <a:r>
              <a:rPr lang="en-US" sz="1100" dirty="0"/>
              <a:t>Variable Length coding to reduce the total size.</a:t>
            </a:r>
          </a:p>
          <a:p>
            <a:pPr marL="171450" lvl="0" indent="-171450" rtl="0">
              <a:spcBef>
                <a:spcPts val="0"/>
              </a:spcBef>
              <a:spcAft>
                <a:spcPts val="0"/>
              </a:spcAft>
              <a:buFont typeface="Wingdings" panose="05000000000000000000" pitchFamily="2" charset="2"/>
              <a:buChar char="Ø"/>
            </a:pPr>
            <a:endParaRPr lang="en-US" sz="1100" dirty="0"/>
          </a:p>
          <a:p>
            <a:pPr marL="171450" lvl="0" indent="-171450" rtl="0">
              <a:spcBef>
                <a:spcPts val="0"/>
              </a:spcBef>
              <a:spcAft>
                <a:spcPts val="0"/>
              </a:spcAft>
              <a:buFont typeface="Wingdings" panose="05000000000000000000" pitchFamily="2" charset="2"/>
              <a:buChar char="Ø"/>
            </a:pPr>
            <a:r>
              <a:rPr lang="en-US" sz="1100" dirty="0"/>
              <a:t>Prefix Coding is followed to avoid ambiguity while decoding.</a:t>
            </a:r>
          </a:p>
          <a:p>
            <a:pPr marL="171450" lvl="0" indent="-171450" rtl="0">
              <a:spcBef>
                <a:spcPts val="0"/>
              </a:spcBef>
              <a:spcAft>
                <a:spcPts val="0"/>
              </a:spcAft>
              <a:buFont typeface="Wingdings" panose="05000000000000000000" pitchFamily="2" charset="2"/>
              <a:buChar char="Ø"/>
            </a:pPr>
            <a:endParaRPr lang="en-US" sz="1100" dirty="0"/>
          </a:p>
          <a:p>
            <a:pPr marL="171450" lvl="0" indent="-171450" rtl="0">
              <a:spcBef>
                <a:spcPts val="0"/>
              </a:spcBef>
              <a:spcAft>
                <a:spcPts val="0"/>
              </a:spcAft>
              <a:buFont typeface="Wingdings" panose="05000000000000000000" pitchFamily="2" charset="2"/>
              <a:buChar char="Ø"/>
            </a:pPr>
            <a:r>
              <a:rPr lang="en-US" sz="1100" dirty="0"/>
              <a:t>Less Frequent characters → Longer codes.</a:t>
            </a:r>
          </a:p>
          <a:p>
            <a:pPr marL="171450" lvl="0" indent="-171450" rtl="0">
              <a:spcBef>
                <a:spcPts val="0"/>
              </a:spcBef>
              <a:spcAft>
                <a:spcPts val="0"/>
              </a:spcAft>
              <a:buFont typeface="Wingdings" panose="05000000000000000000" pitchFamily="2" charset="2"/>
              <a:buChar char="Ø"/>
            </a:pPr>
            <a:endParaRPr lang="en-US" sz="1100" dirty="0"/>
          </a:p>
          <a:p>
            <a:pPr marL="171450" lvl="0" indent="-171450" rtl="0">
              <a:spcBef>
                <a:spcPts val="0"/>
              </a:spcBef>
              <a:spcAft>
                <a:spcPts val="0"/>
              </a:spcAft>
              <a:buFont typeface="Wingdings" panose="05000000000000000000" pitchFamily="2" charset="2"/>
              <a:buChar char="Ø"/>
            </a:pPr>
            <a:r>
              <a:rPr lang="en-US" sz="1100" dirty="0"/>
              <a:t>More Frequent characters → Shorter codes.</a:t>
            </a:r>
          </a:p>
          <a:p>
            <a:pPr marL="171450" lvl="0" indent="-171450" rtl="0">
              <a:spcBef>
                <a:spcPts val="0"/>
              </a:spcBef>
              <a:spcAft>
                <a:spcPts val="0"/>
              </a:spcAft>
              <a:buFont typeface="Wingdings" panose="05000000000000000000" pitchFamily="2" charset="2"/>
              <a:buChar char="Ø"/>
            </a:pPr>
            <a:endParaRPr lang="en-US" sz="1100" dirty="0"/>
          </a:p>
          <a:p>
            <a:pPr marL="171450" lvl="0" indent="-171450" rtl="0">
              <a:spcBef>
                <a:spcPts val="0"/>
              </a:spcBef>
              <a:spcAft>
                <a:spcPts val="0"/>
              </a:spcAft>
              <a:buFont typeface="Wingdings" panose="05000000000000000000" pitchFamily="2" charset="2"/>
              <a:buChar char="Ø"/>
            </a:pPr>
            <a:r>
              <a:rPr lang="en-US" sz="1100" dirty="0"/>
              <a:t>Two main steps in Huffman Coding:</a:t>
            </a:r>
          </a:p>
          <a:p>
            <a:pPr marL="0" lvl="0" indent="0" rtl="0">
              <a:spcBef>
                <a:spcPts val="0"/>
              </a:spcBef>
              <a:spcAft>
                <a:spcPts val="0"/>
              </a:spcAft>
              <a:buNone/>
            </a:pPr>
            <a:r>
              <a:rPr lang="en-US" sz="1100" dirty="0"/>
              <a:t>                                                          Build a Huffman Tree.</a:t>
            </a:r>
          </a:p>
          <a:p>
            <a:pPr marL="0" lvl="0" indent="0" rtl="0">
              <a:spcBef>
                <a:spcPts val="0"/>
              </a:spcBef>
              <a:spcAft>
                <a:spcPts val="0"/>
              </a:spcAft>
              <a:buNone/>
            </a:pPr>
            <a:r>
              <a:rPr lang="en-US" sz="1100" dirty="0"/>
              <a:t>                                                          Traverse through the Huffman tree to assign codes.</a:t>
            </a:r>
          </a:p>
          <a:p>
            <a:pPr marL="0" lvl="0" indent="0" rtl="0">
              <a:spcBef>
                <a:spcPts val="0"/>
              </a:spcBef>
              <a:spcAft>
                <a:spcPts val="0"/>
              </a:spcAft>
              <a:buNone/>
            </a:pPr>
            <a:endParaRPr lang="en-US" sz="1100" dirty="0"/>
          </a:p>
          <a:p>
            <a:pPr marL="171450" lvl="0" indent="-171450" rtl="0">
              <a:spcBef>
                <a:spcPts val="0"/>
              </a:spcBef>
              <a:spcAft>
                <a:spcPts val="0"/>
              </a:spcAft>
              <a:buFont typeface="Wingdings" panose="05000000000000000000" pitchFamily="2" charset="2"/>
              <a:buChar char="Ø"/>
            </a:pPr>
            <a:r>
              <a:rPr lang="en-US" sz="1100" dirty="0"/>
              <a:t>Commonly used in transmitting fax and text and also used in conventional compression formats like PKZIP, GZIP, etc.</a:t>
            </a:r>
          </a:p>
          <a:p>
            <a:pPr marL="171450" lvl="0" indent="-171450" rtl="0">
              <a:spcBef>
                <a:spcPts val="0"/>
              </a:spcBef>
              <a:spcAft>
                <a:spcPts val="0"/>
              </a:spcAft>
              <a:buFont typeface="Wingdings" panose="05000000000000000000" pitchFamily="2" charset="2"/>
              <a:buChar char="Ø"/>
            </a:pPr>
            <a:endParaRPr lang="en-US" sz="1100" dirty="0"/>
          </a:p>
          <a:p>
            <a:pPr marL="171450" lvl="0" indent="-171450" rtl="0">
              <a:spcBef>
                <a:spcPts val="0"/>
              </a:spcBef>
              <a:spcAft>
                <a:spcPts val="0"/>
              </a:spcAft>
              <a:buFont typeface="Wingdings" panose="05000000000000000000" pitchFamily="2" charset="2"/>
              <a:buChar char="Ø"/>
            </a:pPr>
            <a:r>
              <a:rPr lang="en-US" sz="1100" dirty="0"/>
              <a:t>In this project – Algorithm implemented in Java, GUI made with Swing and AWT and </a:t>
            </a:r>
            <a:r>
              <a:rPr lang="en-US" sz="1100" dirty="0" err="1"/>
              <a:t>visualised</a:t>
            </a:r>
            <a:r>
              <a:rPr lang="en-US" sz="1100" dirty="0"/>
              <a:t> with </a:t>
            </a:r>
            <a:r>
              <a:rPr lang="en-US" sz="1100" dirty="0" err="1"/>
              <a:t>Graphviz</a:t>
            </a:r>
            <a:r>
              <a:rPr lang="en-US" sz="1100" dirty="0"/>
              <a:t>.</a:t>
            </a:r>
          </a:p>
        </p:txBody>
      </p:sp>
      <p:pic>
        <p:nvPicPr>
          <p:cNvPr id="5" name="Picture 4">
            <a:extLst>
              <a:ext uri="{FF2B5EF4-FFF2-40B4-BE49-F238E27FC236}">
                <a16:creationId xmlns:a16="http://schemas.microsoft.com/office/drawing/2014/main" id="{9060A144-F44C-4EED-95E9-5F0B6C4248E8}"/>
              </a:ext>
            </a:extLst>
          </p:cNvPr>
          <p:cNvPicPr>
            <a:picLocks noChangeAspect="1"/>
          </p:cNvPicPr>
          <p:nvPr/>
        </p:nvPicPr>
        <p:blipFill>
          <a:blip r:embed="rId3"/>
          <a:stretch>
            <a:fillRect/>
          </a:stretch>
        </p:blipFill>
        <p:spPr>
          <a:xfrm>
            <a:off x="421240" y="392988"/>
            <a:ext cx="924339" cy="849102"/>
          </a:xfrm>
          <a:prstGeom prst="rect">
            <a:avLst/>
          </a:prstGeom>
        </p:spPr>
      </p:pic>
      <p:pic>
        <p:nvPicPr>
          <p:cNvPr id="7" name="Picture 6">
            <a:extLst>
              <a:ext uri="{FF2B5EF4-FFF2-40B4-BE49-F238E27FC236}">
                <a16:creationId xmlns:a16="http://schemas.microsoft.com/office/drawing/2014/main" id="{FC86BD36-E04D-48B9-ADDA-5E8CB6D77427}"/>
              </a:ext>
            </a:extLst>
          </p:cNvPr>
          <p:cNvPicPr>
            <a:picLocks noChangeAspect="1"/>
          </p:cNvPicPr>
          <p:nvPr/>
        </p:nvPicPr>
        <p:blipFill>
          <a:blip r:embed="rId4"/>
          <a:stretch>
            <a:fillRect/>
          </a:stretch>
        </p:blipFill>
        <p:spPr>
          <a:xfrm>
            <a:off x="8213843" y="4115781"/>
            <a:ext cx="612993" cy="6345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EXAMPLE</a:t>
            </a:r>
          </a:p>
        </p:txBody>
      </p:sp>
      <p:pic>
        <p:nvPicPr>
          <p:cNvPr id="3" name="Picture 2">
            <a:extLst>
              <a:ext uri="{FF2B5EF4-FFF2-40B4-BE49-F238E27FC236}">
                <a16:creationId xmlns:a16="http://schemas.microsoft.com/office/drawing/2014/main" id="{6B762C7E-2662-4B1D-8440-CC0C7667E234}"/>
              </a:ext>
            </a:extLst>
          </p:cNvPr>
          <p:cNvPicPr>
            <a:picLocks noChangeAspect="1"/>
          </p:cNvPicPr>
          <p:nvPr/>
        </p:nvPicPr>
        <p:blipFill>
          <a:blip r:embed="rId3"/>
          <a:stretch>
            <a:fillRect/>
          </a:stretch>
        </p:blipFill>
        <p:spPr>
          <a:xfrm>
            <a:off x="3558452" y="1205714"/>
            <a:ext cx="1013548" cy="243861"/>
          </a:xfrm>
          <a:prstGeom prst="rect">
            <a:avLst/>
          </a:prstGeom>
          <a:ln>
            <a:solidFill>
              <a:schemeClr val="tx1"/>
            </a:solidFill>
          </a:ln>
        </p:spPr>
      </p:pic>
      <p:cxnSp>
        <p:nvCxnSpPr>
          <p:cNvPr id="5" name="Straight Arrow Connector 4">
            <a:extLst>
              <a:ext uri="{FF2B5EF4-FFF2-40B4-BE49-F238E27FC236}">
                <a16:creationId xmlns:a16="http://schemas.microsoft.com/office/drawing/2014/main" id="{CCC8D678-201D-476F-A0E0-F484F5B40C46}"/>
              </a:ext>
            </a:extLst>
          </p:cNvPr>
          <p:cNvCxnSpPr/>
          <p:nvPr/>
        </p:nvCxnSpPr>
        <p:spPr>
          <a:xfrm>
            <a:off x="4694661" y="1327644"/>
            <a:ext cx="7508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F27E95A-9C67-43F3-8A55-AC46553B0DEC}"/>
              </a:ext>
            </a:extLst>
          </p:cNvPr>
          <p:cNvSpPr txBox="1"/>
          <p:nvPr/>
        </p:nvSpPr>
        <p:spPr>
          <a:xfrm>
            <a:off x="5475246" y="1173985"/>
            <a:ext cx="1464527" cy="307318"/>
          </a:xfrm>
          <a:prstGeom prst="rect">
            <a:avLst/>
          </a:prstGeom>
          <a:noFill/>
        </p:spPr>
        <p:txBody>
          <a:bodyPr wrap="square" rtlCol="0">
            <a:spAutoFit/>
          </a:bodyPr>
          <a:lstStyle/>
          <a:p>
            <a:r>
              <a:rPr lang="en-IN" dirty="0">
                <a:latin typeface="Inter" panose="020B0604020202020204" charset="0"/>
                <a:ea typeface="Inter" panose="020B0604020202020204" charset="0"/>
              </a:rPr>
              <a:t>INPUT STRING</a:t>
            </a:r>
          </a:p>
        </p:txBody>
      </p:sp>
      <p:pic>
        <p:nvPicPr>
          <p:cNvPr id="9" name="Picture 8">
            <a:extLst>
              <a:ext uri="{FF2B5EF4-FFF2-40B4-BE49-F238E27FC236}">
                <a16:creationId xmlns:a16="http://schemas.microsoft.com/office/drawing/2014/main" id="{D205560C-1B59-4819-8B09-96D8CA3CFB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4719" y="1637564"/>
            <a:ext cx="2115017" cy="2622878"/>
          </a:xfrm>
          <a:prstGeom prst="rect">
            <a:avLst/>
          </a:prstGeom>
          <a:noFill/>
          <a:ln>
            <a:solidFill>
              <a:schemeClr val="tx1"/>
            </a:solidFill>
          </a:ln>
        </p:spPr>
      </p:pic>
      <p:pic>
        <p:nvPicPr>
          <p:cNvPr id="8" name="Picture 7">
            <a:extLst>
              <a:ext uri="{FF2B5EF4-FFF2-40B4-BE49-F238E27FC236}">
                <a16:creationId xmlns:a16="http://schemas.microsoft.com/office/drawing/2014/main" id="{CE8FDF19-2486-471F-AB83-F4B9C765AF92}"/>
              </a:ext>
            </a:extLst>
          </p:cNvPr>
          <p:cNvPicPr>
            <a:picLocks noChangeAspect="1"/>
          </p:cNvPicPr>
          <p:nvPr/>
        </p:nvPicPr>
        <p:blipFill>
          <a:blip r:embed="rId5"/>
          <a:stretch>
            <a:fillRect/>
          </a:stretch>
        </p:blipFill>
        <p:spPr>
          <a:xfrm>
            <a:off x="720000" y="1642766"/>
            <a:ext cx="4243270" cy="2601376"/>
          </a:xfrm>
          <a:prstGeom prst="rect">
            <a:avLst/>
          </a:prstGeom>
          <a:ln>
            <a:solidFill>
              <a:schemeClr val="tx1"/>
            </a:solidFill>
          </a:ln>
        </p:spPr>
      </p:pic>
      <p:pic>
        <p:nvPicPr>
          <p:cNvPr id="10" name="Picture 9">
            <a:extLst>
              <a:ext uri="{FF2B5EF4-FFF2-40B4-BE49-F238E27FC236}">
                <a16:creationId xmlns:a16="http://schemas.microsoft.com/office/drawing/2014/main" id="{422B3C72-A42E-48FB-9082-28C0AFCEFE94}"/>
              </a:ext>
            </a:extLst>
          </p:cNvPr>
          <p:cNvPicPr>
            <a:picLocks noChangeAspect="1"/>
          </p:cNvPicPr>
          <p:nvPr/>
        </p:nvPicPr>
        <p:blipFill>
          <a:blip r:embed="rId6"/>
          <a:stretch>
            <a:fillRect/>
          </a:stretch>
        </p:blipFill>
        <p:spPr>
          <a:xfrm>
            <a:off x="521489" y="472493"/>
            <a:ext cx="1118916" cy="855151"/>
          </a:xfrm>
          <a:prstGeom prst="rect">
            <a:avLst/>
          </a:prstGeom>
        </p:spPr>
      </p:pic>
      <p:cxnSp>
        <p:nvCxnSpPr>
          <p:cNvPr id="12" name="Straight Connector 11">
            <a:extLst>
              <a:ext uri="{FF2B5EF4-FFF2-40B4-BE49-F238E27FC236}">
                <a16:creationId xmlns:a16="http://schemas.microsoft.com/office/drawing/2014/main" id="{651AB7EC-3672-4162-BE6B-45A0C1F4E579}"/>
              </a:ext>
            </a:extLst>
          </p:cNvPr>
          <p:cNvCxnSpPr/>
          <p:nvPr/>
        </p:nvCxnSpPr>
        <p:spPr>
          <a:xfrm>
            <a:off x="6237249" y="3888058"/>
            <a:ext cx="0" cy="118947"/>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84566EBC-5930-4BC0-9A0B-92CB7F3A5855}"/>
              </a:ext>
            </a:extLst>
          </p:cNvPr>
          <p:cNvPicPr>
            <a:picLocks noChangeAspect="1"/>
          </p:cNvPicPr>
          <p:nvPr/>
        </p:nvPicPr>
        <p:blipFill>
          <a:blip r:embed="rId7"/>
          <a:stretch>
            <a:fillRect/>
          </a:stretch>
        </p:blipFill>
        <p:spPr>
          <a:xfrm>
            <a:off x="7935339" y="3845605"/>
            <a:ext cx="947586" cy="829674"/>
          </a:xfrm>
          <a:prstGeom prst="rect">
            <a:avLst/>
          </a:prstGeom>
        </p:spPr>
      </p:pic>
    </p:spTree>
    <p:extLst>
      <p:ext uri="{BB962C8B-B14F-4D97-AF65-F5344CB8AC3E}">
        <p14:creationId xmlns:p14="http://schemas.microsoft.com/office/powerpoint/2010/main" val="256585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Main Classes and Functions Used in the program</a:t>
            </a:r>
            <a:endParaRPr lang="en-IN" sz="2000" dirty="0"/>
          </a:p>
        </p:txBody>
      </p:sp>
      <p:sp>
        <p:nvSpPr>
          <p:cNvPr id="434" name="Google Shape;434;p28"/>
          <p:cNvSpPr txBox="1">
            <a:spLocks noGrp="1"/>
          </p:cNvSpPr>
          <p:nvPr>
            <p:ph type="body" idx="1"/>
          </p:nvPr>
        </p:nvSpPr>
        <p:spPr>
          <a:xfrm>
            <a:off x="984166" y="1030910"/>
            <a:ext cx="7175668" cy="372048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600" b="1" dirty="0" err="1"/>
              <a:t>HuffMan</a:t>
            </a:r>
            <a:r>
              <a:rPr lang="en-US" sz="1600" b="1" dirty="0"/>
              <a:t> Class:</a:t>
            </a:r>
          </a:p>
          <a:p>
            <a:pPr marL="0" lvl="0" indent="0" rtl="0">
              <a:spcBef>
                <a:spcPts val="0"/>
              </a:spcBef>
              <a:spcAft>
                <a:spcPts val="0"/>
              </a:spcAft>
              <a:buNone/>
            </a:pPr>
            <a:r>
              <a:rPr lang="en-US" dirty="0" err="1"/>
              <a:t>numberofWords</a:t>
            </a:r>
            <a:r>
              <a:rPr lang="en-US" dirty="0"/>
              <a:t>():Takes characters from the string and assigns the frequency .This function is basically counting the number of times each character is repeated in the string.</a:t>
            </a:r>
          </a:p>
          <a:p>
            <a:pPr marL="0" lvl="0" indent="0" rtl="0">
              <a:spcBef>
                <a:spcPts val="0"/>
              </a:spcBef>
              <a:spcAft>
                <a:spcPts val="0"/>
              </a:spcAft>
              <a:buNone/>
            </a:pPr>
            <a:endParaRPr lang="en-US" dirty="0"/>
          </a:p>
          <a:p>
            <a:pPr marL="0" indent="0">
              <a:buNone/>
            </a:pPr>
            <a:r>
              <a:rPr lang="en-US" sz="1200" dirty="0" err="1"/>
              <a:t>buildHeap</a:t>
            </a:r>
            <a:r>
              <a:rPr lang="en-US" sz="1200" dirty="0"/>
              <a:t>(): in this method we traverse to all elements of </a:t>
            </a:r>
            <a:r>
              <a:rPr lang="en-US" sz="1200" dirty="0" err="1"/>
              <a:t>charactertofrequency</a:t>
            </a:r>
            <a:r>
              <a:rPr lang="en-US" sz="1200" dirty="0"/>
              <a:t> map and add it to the priority queue to sort in efficient manner.</a:t>
            </a: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en-US" dirty="0" err="1"/>
              <a:t>buildTree</a:t>
            </a:r>
            <a:r>
              <a:rPr lang="en-US" dirty="0"/>
              <a:t>():It first invokes the </a:t>
            </a:r>
            <a:r>
              <a:rPr lang="en-US" dirty="0" err="1"/>
              <a:t>buildHeap</a:t>
            </a:r>
            <a:r>
              <a:rPr lang="en-US" dirty="0"/>
              <a:t>() function, then by using priority queue which is built from </a:t>
            </a:r>
            <a:r>
              <a:rPr lang="en-US" dirty="0" err="1"/>
              <a:t>buildheap</a:t>
            </a:r>
            <a:r>
              <a:rPr lang="en-US" dirty="0"/>
              <a:t>(), by its functions we will build tree and this building of this tree continues until the priority queue gets empty.</a:t>
            </a:r>
          </a:p>
          <a:p>
            <a:pPr marL="0" lvl="0" indent="0" rtl="0">
              <a:spcBef>
                <a:spcPts val="0"/>
              </a:spcBef>
              <a:spcAft>
                <a:spcPts val="0"/>
              </a:spcAft>
              <a:buNone/>
            </a:pPr>
            <a:endParaRPr lang="en-US" dirty="0"/>
          </a:p>
          <a:p>
            <a:pPr marL="0" lvl="0" indent="0" rtl="0">
              <a:spcBef>
                <a:spcPts val="0"/>
              </a:spcBef>
              <a:spcAft>
                <a:spcPts val="0"/>
              </a:spcAft>
              <a:buNone/>
            </a:pPr>
            <a:r>
              <a:rPr lang="en-US" dirty="0"/>
              <a:t>build </a:t>
            </a:r>
            <a:r>
              <a:rPr lang="en-US" dirty="0" err="1"/>
              <a:t>CodeTable</a:t>
            </a:r>
            <a:r>
              <a:rPr lang="en-US" dirty="0"/>
              <a:t>():This just </a:t>
            </a:r>
            <a:r>
              <a:rPr lang="en-US" dirty="0" err="1"/>
              <a:t>initialises</a:t>
            </a:r>
            <a:r>
              <a:rPr lang="en-US" dirty="0"/>
              <a:t> string and node with the root node and starts a recursive function called </a:t>
            </a:r>
            <a:r>
              <a:rPr lang="en-US" dirty="0" err="1"/>
              <a:t>buildCodeRecursion</a:t>
            </a:r>
            <a:r>
              <a:rPr lang="en-US" dirty="0"/>
              <a:t>() which runs until the it reaches the leaf node, appends a 0 if it goes left or 1 if it goes </a:t>
            </a:r>
            <a:r>
              <a:rPr lang="en-US" dirty="0" err="1"/>
              <a:t>right,these</a:t>
            </a:r>
            <a:r>
              <a:rPr lang="en-US" dirty="0"/>
              <a:t> output </a:t>
            </a:r>
            <a:r>
              <a:rPr lang="en-US" dirty="0" err="1"/>
              <a:t>cdes</a:t>
            </a:r>
            <a:r>
              <a:rPr lang="en-US" dirty="0"/>
              <a:t> are added to </a:t>
            </a:r>
            <a:r>
              <a:rPr lang="en-US" dirty="0" err="1"/>
              <a:t>hashmaps</a:t>
            </a:r>
            <a:r>
              <a:rPr lang="en-US" dirty="0"/>
              <a:t>.</a:t>
            </a:r>
          </a:p>
          <a:p>
            <a:pPr marL="0" indent="0">
              <a:buNone/>
            </a:pPr>
            <a:endParaRPr lang="en-US" dirty="0"/>
          </a:p>
          <a:p>
            <a:pPr marL="0" indent="0">
              <a:buNone/>
            </a:pPr>
            <a:r>
              <a:rPr lang="en-US" dirty="0" err="1"/>
              <a:t>checkifleafornot</a:t>
            </a:r>
            <a:r>
              <a:rPr lang="en-US" dirty="0"/>
              <a:t>():It checks if the given node is a terminal node or not by </a:t>
            </a:r>
            <a:r>
              <a:rPr lang="en-US" dirty="0" err="1"/>
              <a:t>checiking</a:t>
            </a:r>
            <a:r>
              <a:rPr lang="en-US" dirty="0"/>
              <a:t> if the left and right nodes are null nodes or not or if they have values in it.</a:t>
            </a:r>
          </a:p>
        </p:txBody>
      </p:sp>
      <p:pic>
        <p:nvPicPr>
          <p:cNvPr id="3" name="Picture 2">
            <a:extLst>
              <a:ext uri="{FF2B5EF4-FFF2-40B4-BE49-F238E27FC236}">
                <a16:creationId xmlns:a16="http://schemas.microsoft.com/office/drawing/2014/main" id="{7B8A8FB4-B12D-4E95-9C93-A19B2DC36DC2}"/>
              </a:ext>
            </a:extLst>
          </p:cNvPr>
          <p:cNvPicPr>
            <a:picLocks noChangeAspect="1"/>
          </p:cNvPicPr>
          <p:nvPr/>
        </p:nvPicPr>
        <p:blipFill>
          <a:blip r:embed="rId3"/>
          <a:stretch>
            <a:fillRect/>
          </a:stretch>
        </p:blipFill>
        <p:spPr>
          <a:xfrm>
            <a:off x="364272" y="377356"/>
            <a:ext cx="877229" cy="864931"/>
          </a:xfrm>
          <a:prstGeom prst="rect">
            <a:avLst/>
          </a:prstGeom>
        </p:spPr>
      </p:pic>
      <p:pic>
        <p:nvPicPr>
          <p:cNvPr id="5" name="Picture 4">
            <a:extLst>
              <a:ext uri="{FF2B5EF4-FFF2-40B4-BE49-F238E27FC236}">
                <a16:creationId xmlns:a16="http://schemas.microsoft.com/office/drawing/2014/main" id="{CCC2DE0A-411E-48D4-9BC3-08BBCFB18229}"/>
              </a:ext>
            </a:extLst>
          </p:cNvPr>
          <p:cNvPicPr>
            <a:picLocks noChangeAspect="1"/>
          </p:cNvPicPr>
          <p:nvPr/>
        </p:nvPicPr>
        <p:blipFill>
          <a:blip r:embed="rId4"/>
          <a:stretch>
            <a:fillRect/>
          </a:stretch>
        </p:blipFill>
        <p:spPr>
          <a:xfrm>
            <a:off x="8081474" y="4032736"/>
            <a:ext cx="775260" cy="720443"/>
          </a:xfrm>
          <a:prstGeom prst="rect">
            <a:avLst/>
          </a:prstGeom>
        </p:spPr>
      </p:pic>
    </p:spTree>
    <p:extLst>
      <p:ext uri="{BB962C8B-B14F-4D97-AF65-F5344CB8AC3E}">
        <p14:creationId xmlns:p14="http://schemas.microsoft.com/office/powerpoint/2010/main" val="33818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Main Classes and Functions Used in the program</a:t>
            </a:r>
            <a:endParaRPr lang="en-IN" sz="2000" dirty="0"/>
          </a:p>
        </p:txBody>
      </p:sp>
      <p:sp>
        <p:nvSpPr>
          <p:cNvPr id="434" name="Google Shape;434;p28"/>
          <p:cNvSpPr txBox="1">
            <a:spLocks noGrp="1"/>
          </p:cNvSpPr>
          <p:nvPr>
            <p:ph type="body" idx="1"/>
          </p:nvPr>
        </p:nvSpPr>
        <p:spPr>
          <a:xfrm>
            <a:off x="1124678" y="1309956"/>
            <a:ext cx="7175668" cy="307772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US" dirty="0"/>
          </a:p>
          <a:p>
            <a:pPr marL="0" lvl="0" indent="0" rtl="0">
              <a:spcBef>
                <a:spcPts val="0"/>
              </a:spcBef>
              <a:spcAft>
                <a:spcPts val="0"/>
              </a:spcAft>
              <a:buNone/>
            </a:pPr>
            <a:r>
              <a:rPr lang="en-US" b="1" dirty="0"/>
              <a:t>Node Class:</a:t>
            </a:r>
            <a:endParaRPr lang="en-US" dirty="0"/>
          </a:p>
          <a:p>
            <a:pPr marL="0" lvl="0" indent="0" rtl="0">
              <a:spcBef>
                <a:spcPts val="0"/>
              </a:spcBef>
              <a:spcAft>
                <a:spcPts val="0"/>
              </a:spcAft>
              <a:buNone/>
            </a:pPr>
            <a:r>
              <a:rPr lang="en-US" dirty="0"/>
              <a:t>Node constructor 1:Used only for terminal nodes and has only arguments as character, weight. The object variables weight and character will be assigned their values respectively and it automatically assigns null to the left and right node.</a:t>
            </a:r>
          </a:p>
          <a:p>
            <a:pPr marL="0" lvl="0" indent="0" rtl="0">
              <a:spcBef>
                <a:spcPts val="0"/>
              </a:spcBef>
              <a:spcAft>
                <a:spcPts val="0"/>
              </a:spcAft>
              <a:buNone/>
            </a:pPr>
            <a:endParaRPr lang="en-US" dirty="0"/>
          </a:p>
          <a:p>
            <a:pPr marL="0" lvl="0" indent="0" rtl="0">
              <a:spcBef>
                <a:spcPts val="0"/>
              </a:spcBef>
              <a:spcAft>
                <a:spcPts val="0"/>
              </a:spcAft>
              <a:buNone/>
            </a:pPr>
            <a:r>
              <a:rPr lang="en-US" dirty="0"/>
              <a:t>Node constructor 2:This is used only for non terminal or non leaf nodes where all the character, weight, left and the right node should be passed as the arguments and it will set the weight, character and the left node and the right node to the current node.</a:t>
            </a:r>
          </a:p>
          <a:p>
            <a:pPr marL="0" lvl="0" indent="0" rtl="0">
              <a:spcBef>
                <a:spcPts val="0"/>
              </a:spcBef>
              <a:spcAft>
                <a:spcPts val="0"/>
              </a:spcAft>
              <a:buNone/>
            </a:pPr>
            <a:endParaRPr lang="en-US" dirty="0"/>
          </a:p>
          <a:p>
            <a:pPr marL="0" lvl="0" indent="0" rtl="0">
              <a:spcBef>
                <a:spcPts val="0"/>
              </a:spcBef>
              <a:spcAft>
                <a:spcPts val="0"/>
              </a:spcAft>
              <a:buNone/>
            </a:pPr>
            <a:r>
              <a:rPr lang="en-US" b="1" dirty="0"/>
              <a:t>Coding Class:</a:t>
            </a:r>
            <a:endParaRPr lang="en-US" dirty="0"/>
          </a:p>
          <a:p>
            <a:pPr marL="0" lvl="0" indent="0" rtl="0">
              <a:spcBef>
                <a:spcPts val="0"/>
              </a:spcBef>
              <a:spcAft>
                <a:spcPts val="0"/>
              </a:spcAft>
              <a:buNone/>
            </a:pPr>
            <a:r>
              <a:rPr lang="en-US" dirty="0"/>
              <a:t>encode() : does the encoding by taking each character of the given string and appending the coded values to a string and completes the encoding process. It makes use of the </a:t>
            </a:r>
            <a:r>
              <a:rPr lang="en-US" dirty="0" err="1"/>
              <a:t>charactertocode</a:t>
            </a:r>
            <a:r>
              <a:rPr lang="en-US" dirty="0"/>
              <a:t> </a:t>
            </a:r>
            <a:r>
              <a:rPr lang="en-US" dirty="0" err="1"/>
              <a:t>hashmap</a:t>
            </a:r>
            <a:r>
              <a:rPr lang="en-US" dirty="0"/>
              <a:t>.</a:t>
            </a:r>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endParaRPr lang="en-US" dirty="0"/>
          </a:p>
        </p:txBody>
      </p:sp>
      <p:pic>
        <p:nvPicPr>
          <p:cNvPr id="3" name="Picture 2">
            <a:extLst>
              <a:ext uri="{FF2B5EF4-FFF2-40B4-BE49-F238E27FC236}">
                <a16:creationId xmlns:a16="http://schemas.microsoft.com/office/drawing/2014/main" id="{7B8A8FB4-B12D-4E95-9C93-A19B2DC36DC2}"/>
              </a:ext>
            </a:extLst>
          </p:cNvPr>
          <p:cNvPicPr>
            <a:picLocks noChangeAspect="1"/>
          </p:cNvPicPr>
          <p:nvPr/>
        </p:nvPicPr>
        <p:blipFill>
          <a:blip r:embed="rId3"/>
          <a:stretch>
            <a:fillRect/>
          </a:stretch>
        </p:blipFill>
        <p:spPr>
          <a:xfrm>
            <a:off x="364272" y="369922"/>
            <a:ext cx="877229" cy="864931"/>
          </a:xfrm>
          <a:prstGeom prst="rect">
            <a:avLst/>
          </a:prstGeom>
        </p:spPr>
      </p:pic>
      <p:pic>
        <p:nvPicPr>
          <p:cNvPr id="5" name="Picture 4">
            <a:extLst>
              <a:ext uri="{FF2B5EF4-FFF2-40B4-BE49-F238E27FC236}">
                <a16:creationId xmlns:a16="http://schemas.microsoft.com/office/drawing/2014/main" id="{CCC2DE0A-411E-48D4-9BC3-08BBCFB18229}"/>
              </a:ext>
            </a:extLst>
          </p:cNvPr>
          <p:cNvPicPr>
            <a:picLocks noChangeAspect="1"/>
          </p:cNvPicPr>
          <p:nvPr/>
        </p:nvPicPr>
        <p:blipFill>
          <a:blip r:embed="rId4"/>
          <a:stretch>
            <a:fillRect/>
          </a:stretch>
        </p:blipFill>
        <p:spPr>
          <a:xfrm>
            <a:off x="7820964" y="3863565"/>
            <a:ext cx="958764" cy="890972"/>
          </a:xfrm>
          <a:prstGeom prst="rect">
            <a:avLst/>
          </a:prstGeom>
        </p:spPr>
      </p:pic>
    </p:spTree>
    <p:extLst>
      <p:ext uri="{BB962C8B-B14F-4D97-AF65-F5344CB8AC3E}">
        <p14:creationId xmlns:p14="http://schemas.microsoft.com/office/powerpoint/2010/main" val="12610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Main Classes and Functions Used in the program</a:t>
            </a:r>
            <a:endParaRPr lang="en-IN" sz="2000" dirty="0"/>
          </a:p>
        </p:txBody>
      </p:sp>
      <p:sp>
        <p:nvSpPr>
          <p:cNvPr id="434" name="Google Shape;434;p28"/>
          <p:cNvSpPr txBox="1">
            <a:spLocks noGrp="1"/>
          </p:cNvSpPr>
          <p:nvPr>
            <p:ph type="body" idx="1"/>
          </p:nvPr>
        </p:nvSpPr>
        <p:spPr>
          <a:xfrm>
            <a:off x="1124678" y="1841216"/>
            <a:ext cx="7175668" cy="255979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US" sz="1100" dirty="0"/>
          </a:p>
          <a:p>
            <a:pPr marL="0" lvl="0" indent="0" rtl="0">
              <a:spcBef>
                <a:spcPts val="0"/>
              </a:spcBef>
              <a:spcAft>
                <a:spcPts val="0"/>
              </a:spcAft>
              <a:buNone/>
            </a:pPr>
            <a:endParaRPr lang="en-IN" sz="1100" b="1" dirty="0"/>
          </a:p>
          <a:p>
            <a:pPr marL="0" lvl="0" indent="0" rtl="0">
              <a:spcBef>
                <a:spcPts val="0"/>
              </a:spcBef>
              <a:spcAft>
                <a:spcPts val="0"/>
              </a:spcAft>
              <a:buNone/>
            </a:pPr>
            <a:endParaRPr lang="en-IN" sz="1100" b="1" dirty="0"/>
          </a:p>
          <a:p>
            <a:pPr marL="0" lvl="0" indent="0" rtl="0">
              <a:spcBef>
                <a:spcPts val="0"/>
              </a:spcBef>
              <a:spcAft>
                <a:spcPts val="0"/>
              </a:spcAft>
              <a:buNone/>
            </a:pPr>
            <a:endParaRPr lang="en-IN" sz="1100" b="1" dirty="0"/>
          </a:p>
          <a:p>
            <a:pPr marL="0" indent="0">
              <a:buNone/>
            </a:pPr>
            <a:r>
              <a:rPr lang="en-US" sz="1100" dirty="0"/>
              <a:t>decode() : The decode function makes use of the code to character </a:t>
            </a:r>
            <a:r>
              <a:rPr lang="en-US" sz="1100" dirty="0" err="1"/>
              <a:t>hashmap</a:t>
            </a:r>
            <a:r>
              <a:rPr lang="en-US" sz="1100" dirty="0"/>
              <a:t> which searches for every code values one by one and decodes the character out of it using similar processes to what we did in encode()</a:t>
            </a:r>
          </a:p>
          <a:p>
            <a:pPr marL="0" lvl="0" indent="0" rtl="0">
              <a:spcBef>
                <a:spcPts val="0"/>
              </a:spcBef>
              <a:spcAft>
                <a:spcPts val="0"/>
              </a:spcAft>
              <a:buNone/>
            </a:pPr>
            <a:r>
              <a:rPr lang="en-IN" sz="1100" b="1" dirty="0"/>
              <a:t> </a:t>
            </a:r>
          </a:p>
          <a:p>
            <a:pPr marL="0" lvl="0" indent="0" rtl="0">
              <a:spcBef>
                <a:spcPts val="0"/>
              </a:spcBef>
              <a:spcAft>
                <a:spcPts val="0"/>
              </a:spcAft>
              <a:buNone/>
            </a:pPr>
            <a:r>
              <a:rPr lang="en-IN" sz="1100" b="1" dirty="0" err="1"/>
              <a:t>Priorityqueue</a:t>
            </a:r>
            <a:r>
              <a:rPr lang="en-IN" sz="1100" b="1" dirty="0"/>
              <a:t> Class:</a:t>
            </a:r>
          </a:p>
          <a:p>
            <a:pPr marL="0" indent="0">
              <a:buNone/>
            </a:pPr>
            <a:r>
              <a:rPr lang="en-US" sz="1100" dirty="0"/>
              <a:t>insert():Used for inserting the specified element into this priority queue.</a:t>
            </a:r>
          </a:p>
          <a:p>
            <a:pPr marL="0" indent="0">
              <a:buNone/>
            </a:pPr>
            <a:endParaRPr lang="en-US" sz="1100" b="1" dirty="0"/>
          </a:p>
          <a:p>
            <a:pPr marL="0" indent="0">
              <a:buNone/>
            </a:pPr>
            <a:r>
              <a:rPr lang="en-US" sz="1100" dirty="0"/>
              <a:t>retrieve():to check whether any element is there in the priority queue or not , if there are elements it will </a:t>
            </a:r>
            <a:r>
              <a:rPr lang="en-US" sz="1100" dirty="0" err="1"/>
              <a:t>retun</a:t>
            </a:r>
            <a:r>
              <a:rPr lang="en-US" sz="1100" dirty="0"/>
              <a:t> root.</a:t>
            </a:r>
          </a:p>
          <a:p>
            <a:pPr marL="0" indent="0">
              <a:buNone/>
            </a:pPr>
            <a:endParaRPr lang="en-US" sz="1100" dirty="0"/>
          </a:p>
          <a:p>
            <a:pPr marL="0" indent="0">
              <a:buNone/>
            </a:pPr>
            <a:r>
              <a:rPr lang="en-US" sz="1100" dirty="0"/>
              <a:t>size():The number of elements in the priority queue.</a:t>
            </a:r>
          </a:p>
          <a:p>
            <a:pPr marL="0" indent="0">
              <a:buNone/>
            </a:pPr>
            <a:endParaRPr lang="en-US" sz="1100" dirty="0"/>
          </a:p>
          <a:p>
            <a:pPr marL="0" indent="0">
              <a:buNone/>
            </a:pPr>
            <a:r>
              <a:rPr lang="en-US" sz="1100" dirty="0"/>
              <a:t>serve():To get an element, Take the root node (the first element of the array)After removing the first element, move the last element to the index = 0 position, then compare the element with index = 1, index = 2, if The last element is larger than two children, finds smaller in the left and right children, as a root node.</a:t>
            </a:r>
          </a:p>
          <a:p>
            <a:pPr marL="0" lvl="0" indent="0" rtl="0">
              <a:spcBef>
                <a:spcPts val="0"/>
              </a:spcBef>
              <a:spcAft>
                <a:spcPts val="0"/>
              </a:spcAft>
              <a:buNone/>
            </a:pPr>
            <a:endParaRPr lang="en-US" sz="1100" dirty="0"/>
          </a:p>
          <a:p>
            <a:pPr marL="0" lvl="0" indent="0" rtl="0">
              <a:spcBef>
                <a:spcPts val="0"/>
              </a:spcBef>
              <a:spcAft>
                <a:spcPts val="0"/>
              </a:spcAft>
              <a:buNone/>
            </a:pPr>
            <a:endParaRPr lang="en-US" sz="1100" dirty="0"/>
          </a:p>
          <a:p>
            <a:pPr marL="0" lvl="0" indent="0" rtl="0">
              <a:spcBef>
                <a:spcPts val="0"/>
              </a:spcBef>
              <a:spcAft>
                <a:spcPts val="0"/>
              </a:spcAft>
              <a:buNone/>
            </a:pPr>
            <a:endParaRPr lang="en-US" sz="1100" dirty="0"/>
          </a:p>
          <a:p>
            <a:pPr marL="0" lvl="0" indent="0" rtl="0">
              <a:spcBef>
                <a:spcPts val="0"/>
              </a:spcBef>
              <a:spcAft>
                <a:spcPts val="0"/>
              </a:spcAft>
              <a:buNone/>
            </a:pPr>
            <a:endParaRPr lang="en-US" sz="1100" dirty="0"/>
          </a:p>
          <a:p>
            <a:pPr marL="0" lvl="0" indent="0" rtl="0">
              <a:spcBef>
                <a:spcPts val="0"/>
              </a:spcBef>
              <a:spcAft>
                <a:spcPts val="0"/>
              </a:spcAft>
              <a:buNone/>
            </a:pPr>
            <a:endParaRPr lang="en-US" sz="1100" dirty="0"/>
          </a:p>
          <a:p>
            <a:pPr marL="0" lvl="0" indent="0" rtl="0">
              <a:spcBef>
                <a:spcPts val="0"/>
              </a:spcBef>
              <a:spcAft>
                <a:spcPts val="0"/>
              </a:spcAft>
              <a:buNone/>
            </a:pPr>
            <a:endParaRPr lang="en-US" sz="1100" dirty="0"/>
          </a:p>
          <a:p>
            <a:pPr marL="0" lvl="0" indent="0" rtl="0">
              <a:spcBef>
                <a:spcPts val="0"/>
              </a:spcBef>
              <a:spcAft>
                <a:spcPts val="0"/>
              </a:spcAft>
              <a:buNone/>
            </a:pPr>
            <a:endParaRPr lang="en-US" sz="1100" dirty="0"/>
          </a:p>
          <a:p>
            <a:pPr marL="0" lvl="0" indent="0" rtl="0">
              <a:spcBef>
                <a:spcPts val="0"/>
              </a:spcBef>
              <a:spcAft>
                <a:spcPts val="0"/>
              </a:spcAft>
              <a:buNone/>
            </a:pPr>
            <a:endParaRPr lang="en-US" sz="1100" dirty="0"/>
          </a:p>
          <a:p>
            <a:pPr marL="0" lvl="0" indent="0" rtl="0">
              <a:spcBef>
                <a:spcPts val="0"/>
              </a:spcBef>
              <a:spcAft>
                <a:spcPts val="0"/>
              </a:spcAft>
              <a:buNone/>
            </a:pPr>
            <a:endParaRPr lang="en-US" sz="1100" dirty="0"/>
          </a:p>
        </p:txBody>
      </p:sp>
      <p:pic>
        <p:nvPicPr>
          <p:cNvPr id="3" name="Picture 2">
            <a:extLst>
              <a:ext uri="{FF2B5EF4-FFF2-40B4-BE49-F238E27FC236}">
                <a16:creationId xmlns:a16="http://schemas.microsoft.com/office/drawing/2014/main" id="{7B8A8FB4-B12D-4E95-9C93-A19B2DC36DC2}"/>
              </a:ext>
            </a:extLst>
          </p:cNvPr>
          <p:cNvPicPr>
            <a:picLocks noChangeAspect="1"/>
          </p:cNvPicPr>
          <p:nvPr/>
        </p:nvPicPr>
        <p:blipFill>
          <a:blip r:embed="rId3"/>
          <a:stretch>
            <a:fillRect/>
          </a:stretch>
        </p:blipFill>
        <p:spPr>
          <a:xfrm>
            <a:off x="364272" y="369922"/>
            <a:ext cx="877229" cy="864931"/>
          </a:xfrm>
          <a:prstGeom prst="rect">
            <a:avLst/>
          </a:prstGeom>
        </p:spPr>
      </p:pic>
      <p:pic>
        <p:nvPicPr>
          <p:cNvPr id="5" name="Picture 4">
            <a:extLst>
              <a:ext uri="{FF2B5EF4-FFF2-40B4-BE49-F238E27FC236}">
                <a16:creationId xmlns:a16="http://schemas.microsoft.com/office/drawing/2014/main" id="{CCC2DE0A-411E-48D4-9BC3-08BBCFB18229}"/>
              </a:ext>
            </a:extLst>
          </p:cNvPr>
          <p:cNvPicPr>
            <a:picLocks noChangeAspect="1"/>
          </p:cNvPicPr>
          <p:nvPr/>
        </p:nvPicPr>
        <p:blipFill>
          <a:blip r:embed="rId4"/>
          <a:stretch>
            <a:fillRect/>
          </a:stretch>
        </p:blipFill>
        <p:spPr>
          <a:xfrm>
            <a:off x="7820964" y="3863565"/>
            <a:ext cx="958764" cy="890972"/>
          </a:xfrm>
          <a:prstGeom prst="rect">
            <a:avLst/>
          </a:prstGeom>
        </p:spPr>
      </p:pic>
    </p:spTree>
    <p:extLst>
      <p:ext uri="{BB962C8B-B14F-4D97-AF65-F5344CB8AC3E}">
        <p14:creationId xmlns:p14="http://schemas.microsoft.com/office/powerpoint/2010/main" val="8307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Main Classes and Functions Used in the program</a:t>
            </a:r>
            <a:endParaRPr lang="en-IN" sz="2000" dirty="0"/>
          </a:p>
        </p:txBody>
      </p:sp>
      <p:sp>
        <p:nvSpPr>
          <p:cNvPr id="434" name="Google Shape;434;p28"/>
          <p:cNvSpPr txBox="1">
            <a:spLocks noGrp="1"/>
          </p:cNvSpPr>
          <p:nvPr>
            <p:ph type="body" idx="1"/>
          </p:nvPr>
        </p:nvSpPr>
        <p:spPr>
          <a:xfrm>
            <a:off x="905806" y="1045662"/>
            <a:ext cx="7175668" cy="372048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t>Main Class:</a:t>
            </a:r>
          </a:p>
          <a:p>
            <a:pPr marL="171450" lvl="0" indent="-171450" rtl="0">
              <a:spcBef>
                <a:spcPts val="0"/>
              </a:spcBef>
              <a:spcAft>
                <a:spcPts val="0"/>
              </a:spcAft>
              <a:buFont typeface="Wingdings" panose="05000000000000000000" pitchFamily="2" charset="2"/>
              <a:buChar char="Ø"/>
            </a:pPr>
            <a:r>
              <a:rPr lang="en-US" dirty="0"/>
              <a:t>Starting time recording by storing the time before program execution.</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Calculating the total time used and the total memory used by the algorithm.</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Defining the </a:t>
            </a:r>
            <a:r>
              <a:rPr lang="en-US" dirty="0" err="1"/>
              <a:t>invokeLater</a:t>
            </a:r>
            <a:r>
              <a:rPr lang="en-US" dirty="0"/>
              <a:t> function for </a:t>
            </a:r>
            <a:r>
              <a:rPr lang="en-US" dirty="0" err="1"/>
              <a:t>awt</a:t>
            </a:r>
            <a:r>
              <a:rPr lang="en-US" dirty="0"/>
              <a:t> to build the </a:t>
            </a:r>
            <a:r>
              <a:rPr lang="en-US" dirty="0" err="1"/>
              <a:t>gui</a:t>
            </a:r>
            <a:r>
              <a:rPr lang="en-US" dirty="0"/>
              <a:t> at the end of the Event Dispatching Thread</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Running the terminal script for converting dot file to </a:t>
            </a:r>
            <a:r>
              <a:rPr lang="en-US" dirty="0" err="1"/>
              <a:t>png</a:t>
            </a:r>
            <a:r>
              <a:rPr lang="en-US" dirty="0"/>
              <a:t> using the </a:t>
            </a:r>
            <a:r>
              <a:rPr lang="en-US" dirty="0" err="1"/>
              <a:t>graphviz</a:t>
            </a:r>
            <a:r>
              <a:rPr lang="en-US" dirty="0"/>
              <a:t> module</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Uses </a:t>
            </a:r>
            <a:r>
              <a:rPr lang="en-US" dirty="0" err="1"/>
              <a:t>BufferReader</a:t>
            </a:r>
            <a:r>
              <a:rPr lang="en-US" dirty="0"/>
              <a:t> to read the file line by line</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Invokes methods for calculating the sizes, generating the Huffman tree and for writing into the dictionary as a text file.</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Specifies the locations of the input file and the dot file used for making the </a:t>
            </a:r>
            <a:r>
              <a:rPr lang="en-US" dirty="0" err="1"/>
              <a:t>visualisation</a:t>
            </a:r>
            <a:r>
              <a:rPr lang="en-US" dirty="0"/>
              <a:t> of the Huffman tree(Experimental - Will not work for trees having the same weight sum in the nodes)</a:t>
            </a:r>
          </a:p>
        </p:txBody>
      </p:sp>
      <p:pic>
        <p:nvPicPr>
          <p:cNvPr id="3" name="Picture 2">
            <a:extLst>
              <a:ext uri="{FF2B5EF4-FFF2-40B4-BE49-F238E27FC236}">
                <a16:creationId xmlns:a16="http://schemas.microsoft.com/office/drawing/2014/main" id="{7B8A8FB4-B12D-4E95-9C93-A19B2DC36DC2}"/>
              </a:ext>
            </a:extLst>
          </p:cNvPr>
          <p:cNvPicPr>
            <a:picLocks noChangeAspect="1"/>
          </p:cNvPicPr>
          <p:nvPr/>
        </p:nvPicPr>
        <p:blipFill>
          <a:blip r:embed="rId3"/>
          <a:stretch>
            <a:fillRect/>
          </a:stretch>
        </p:blipFill>
        <p:spPr>
          <a:xfrm>
            <a:off x="364272" y="377356"/>
            <a:ext cx="877229" cy="864931"/>
          </a:xfrm>
          <a:prstGeom prst="rect">
            <a:avLst/>
          </a:prstGeom>
        </p:spPr>
      </p:pic>
      <p:pic>
        <p:nvPicPr>
          <p:cNvPr id="5" name="Picture 4">
            <a:extLst>
              <a:ext uri="{FF2B5EF4-FFF2-40B4-BE49-F238E27FC236}">
                <a16:creationId xmlns:a16="http://schemas.microsoft.com/office/drawing/2014/main" id="{CCC2DE0A-411E-48D4-9BC3-08BBCFB18229}"/>
              </a:ext>
            </a:extLst>
          </p:cNvPr>
          <p:cNvPicPr>
            <a:picLocks noChangeAspect="1"/>
          </p:cNvPicPr>
          <p:nvPr/>
        </p:nvPicPr>
        <p:blipFill>
          <a:blip r:embed="rId4"/>
          <a:stretch>
            <a:fillRect/>
          </a:stretch>
        </p:blipFill>
        <p:spPr>
          <a:xfrm>
            <a:off x="8081474" y="4032736"/>
            <a:ext cx="775260" cy="720443"/>
          </a:xfrm>
          <a:prstGeom prst="rect">
            <a:avLst/>
          </a:prstGeom>
        </p:spPr>
      </p:pic>
    </p:spTree>
    <p:extLst>
      <p:ext uri="{BB962C8B-B14F-4D97-AF65-F5344CB8AC3E}">
        <p14:creationId xmlns:p14="http://schemas.microsoft.com/office/powerpoint/2010/main" val="15972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Main Classes and Functions Used in the program</a:t>
            </a:r>
            <a:endParaRPr lang="en-IN" sz="2000" dirty="0"/>
          </a:p>
        </p:txBody>
      </p:sp>
      <p:sp>
        <p:nvSpPr>
          <p:cNvPr id="434" name="Google Shape;434;p28"/>
          <p:cNvSpPr txBox="1">
            <a:spLocks noGrp="1"/>
          </p:cNvSpPr>
          <p:nvPr>
            <p:ph type="body" idx="1"/>
          </p:nvPr>
        </p:nvSpPr>
        <p:spPr>
          <a:xfrm>
            <a:off x="905806" y="1045662"/>
            <a:ext cx="7175668" cy="372048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1800" b="1" i="0" u="none" strike="noStrike" dirty="0" err="1">
                <a:solidFill>
                  <a:srgbClr val="2D2E27"/>
                </a:solidFill>
                <a:effectLst/>
                <a:latin typeface="Inter" panose="020B0604020202020204" charset="0"/>
              </a:rPr>
              <a:t>HuffManGUI</a:t>
            </a:r>
            <a:r>
              <a:rPr lang="en-IN" sz="1800" b="1" i="0" u="none" strike="noStrike" dirty="0">
                <a:solidFill>
                  <a:srgbClr val="2D2E27"/>
                </a:solidFill>
                <a:effectLst/>
                <a:latin typeface="Inter" panose="020B0604020202020204" charset="0"/>
              </a:rPr>
              <a:t> class:</a:t>
            </a:r>
          </a:p>
          <a:p>
            <a:pPr marL="0" lvl="0" indent="0" rtl="0">
              <a:spcBef>
                <a:spcPts val="0"/>
              </a:spcBef>
              <a:spcAft>
                <a:spcPts val="0"/>
              </a:spcAft>
              <a:buNone/>
            </a:pPr>
            <a:endParaRPr lang="en-IN" sz="1800" b="1" i="0" u="none" strike="noStrike" dirty="0">
              <a:solidFill>
                <a:srgbClr val="2D2E27"/>
              </a:solidFill>
              <a:effectLst/>
              <a:latin typeface="Inter" panose="020B0604020202020204" charset="0"/>
            </a:endParaRPr>
          </a:p>
          <a:p>
            <a:pPr marL="171450" lvl="0" indent="-171450" rtl="0">
              <a:spcBef>
                <a:spcPts val="0"/>
              </a:spcBef>
              <a:spcAft>
                <a:spcPts val="0"/>
              </a:spcAft>
              <a:buFont typeface="Wingdings" panose="05000000000000000000" pitchFamily="2" charset="2"/>
              <a:buChar char="Ø"/>
            </a:pPr>
            <a:r>
              <a:rPr lang="en-US" dirty="0"/>
              <a:t>Uses </a:t>
            </a:r>
            <a:r>
              <a:rPr lang="en-US" dirty="0" err="1"/>
              <a:t>JLabel</a:t>
            </a:r>
            <a:r>
              <a:rPr lang="en-US" dirty="0"/>
              <a:t> for printing results and fields in the UI</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Printing the Input string size, encoded string size, reduction percentage and the status of tree generation</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Showing the table for the letter, frequency and the corresponding </a:t>
            </a:r>
            <a:r>
              <a:rPr lang="en-US" dirty="0" err="1"/>
              <a:t>huffman</a:t>
            </a:r>
            <a:r>
              <a:rPr lang="en-US" dirty="0"/>
              <a:t> code using </a:t>
            </a:r>
            <a:r>
              <a:rPr lang="en-US" dirty="0" err="1"/>
              <a:t>Jtable</a:t>
            </a:r>
            <a:endParaRPr lang="en-US" dirty="0"/>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Shows the result string after encoding and decoding</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Gives a button with a file chooser for choosing the input file using </a:t>
            </a:r>
            <a:r>
              <a:rPr lang="en-US" dirty="0" err="1"/>
              <a:t>JFileChooser</a:t>
            </a:r>
            <a:r>
              <a:rPr lang="en-US" dirty="0"/>
              <a:t> and </a:t>
            </a:r>
            <a:r>
              <a:rPr lang="en-US" dirty="0" err="1"/>
              <a:t>Jbutton</a:t>
            </a:r>
            <a:endParaRPr lang="en-US" dirty="0"/>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Uses </a:t>
            </a:r>
            <a:r>
              <a:rPr lang="en-US" dirty="0" err="1"/>
              <a:t>JSeparators</a:t>
            </a:r>
            <a:r>
              <a:rPr lang="en-US" dirty="0"/>
              <a:t> in the GUI to separate the UI elements</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Acts as a </a:t>
            </a:r>
            <a:r>
              <a:rPr lang="en-US" dirty="0" err="1"/>
              <a:t>css</a:t>
            </a:r>
            <a:r>
              <a:rPr lang="en-US" dirty="0"/>
              <a:t> file for the GUI : )</a:t>
            </a:r>
          </a:p>
        </p:txBody>
      </p:sp>
      <p:pic>
        <p:nvPicPr>
          <p:cNvPr id="3" name="Picture 2">
            <a:extLst>
              <a:ext uri="{FF2B5EF4-FFF2-40B4-BE49-F238E27FC236}">
                <a16:creationId xmlns:a16="http://schemas.microsoft.com/office/drawing/2014/main" id="{7B8A8FB4-B12D-4E95-9C93-A19B2DC36DC2}"/>
              </a:ext>
            </a:extLst>
          </p:cNvPr>
          <p:cNvPicPr>
            <a:picLocks noChangeAspect="1"/>
          </p:cNvPicPr>
          <p:nvPr/>
        </p:nvPicPr>
        <p:blipFill>
          <a:blip r:embed="rId3"/>
          <a:stretch>
            <a:fillRect/>
          </a:stretch>
        </p:blipFill>
        <p:spPr>
          <a:xfrm>
            <a:off x="364272" y="377356"/>
            <a:ext cx="877229" cy="864931"/>
          </a:xfrm>
          <a:prstGeom prst="rect">
            <a:avLst/>
          </a:prstGeom>
        </p:spPr>
      </p:pic>
      <p:pic>
        <p:nvPicPr>
          <p:cNvPr id="5" name="Picture 4">
            <a:extLst>
              <a:ext uri="{FF2B5EF4-FFF2-40B4-BE49-F238E27FC236}">
                <a16:creationId xmlns:a16="http://schemas.microsoft.com/office/drawing/2014/main" id="{CCC2DE0A-411E-48D4-9BC3-08BBCFB18229}"/>
              </a:ext>
            </a:extLst>
          </p:cNvPr>
          <p:cNvPicPr>
            <a:picLocks noChangeAspect="1"/>
          </p:cNvPicPr>
          <p:nvPr/>
        </p:nvPicPr>
        <p:blipFill>
          <a:blip r:embed="rId4"/>
          <a:stretch>
            <a:fillRect/>
          </a:stretch>
        </p:blipFill>
        <p:spPr>
          <a:xfrm>
            <a:off x="8081474" y="4032736"/>
            <a:ext cx="775260" cy="720443"/>
          </a:xfrm>
          <a:prstGeom prst="rect">
            <a:avLst/>
          </a:prstGeom>
        </p:spPr>
      </p:pic>
    </p:spTree>
    <p:extLst>
      <p:ext uri="{BB962C8B-B14F-4D97-AF65-F5344CB8AC3E}">
        <p14:creationId xmlns:p14="http://schemas.microsoft.com/office/powerpoint/2010/main" val="261370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Main Classes and Functions Used in the program</a:t>
            </a:r>
            <a:endParaRPr lang="en-IN" sz="2000" dirty="0"/>
          </a:p>
        </p:txBody>
      </p:sp>
      <p:sp>
        <p:nvSpPr>
          <p:cNvPr id="434" name="Google Shape;434;p28"/>
          <p:cNvSpPr txBox="1">
            <a:spLocks noGrp="1"/>
          </p:cNvSpPr>
          <p:nvPr>
            <p:ph type="body" idx="1"/>
          </p:nvPr>
        </p:nvSpPr>
        <p:spPr>
          <a:xfrm>
            <a:off x="905806" y="1045662"/>
            <a:ext cx="7175668" cy="372048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1800" b="1" i="0" u="none" strike="noStrike" dirty="0" err="1">
                <a:solidFill>
                  <a:srgbClr val="2D2E27"/>
                </a:solidFill>
                <a:effectLst/>
                <a:latin typeface="Inter" panose="020B0604020202020204" charset="0"/>
              </a:rPr>
              <a:t>HuffMan</a:t>
            </a:r>
            <a:r>
              <a:rPr lang="en-IN" sz="1800" b="1" i="0" u="none" strike="noStrike" dirty="0">
                <a:solidFill>
                  <a:srgbClr val="2D2E27"/>
                </a:solidFill>
                <a:effectLst/>
                <a:latin typeface="Inter" panose="020B0604020202020204" charset="0"/>
              </a:rPr>
              <a:t> Display class:</a:t>
            </a:r>
          </a:p>
          <a:p>
            <a:pPr marL="0" lvl="0" indent="0" rtl="0">
              <a:spcBef>
                <a:spcPts val="0"/>
              </a:spcBef>
              <a:spcAft>
                <a:spcPts val="0"/>
              </a:spcAft>
              <a:buNone/>
            </a:pPr>
            <a:endParaRPr lang="en-IN" sz="1800" b="1" i="0" u="none" strike="noStrike" dirty="0">
              <a:solidFill>
                <a:srgbClr val="2D2E27"/>
              </a:solidFill>
              <a:effectLst/>
              <a:latin typeface="Inter" panose="020B0604020202020204" charset="0"/>
            </a:endParaRPr>
          </a:p>
          <a:p>
            <a:pPr marL="171450" lvl="0" indent="-171450" rtl="0">
              <a:spcBef>
                <a:spcPts val="0"/>
              </a:spcBef>
              <a:spcAft>
                <a:spcPts val="0"/>
              </a:spcAft>
              <a:buFont typeface="Wingdings" panose="05000000000000000000" pitchFamily="2" charset="2"/>
              <a:buChar char="Ø"/>
            </a:pPr>
            <a:r>
              <a:rPr lang="en-US" dirty="0"/>
              <a:t>Gets the Encoded String, Decoded String and dot file of </a:t>
            </a:r>
            <a:r>
              <a:rPr lang="en-US" dirty="0" err="1"/>
              <a:t>Graphviz</a:t>
            </a:r>
            <a:r>
              <a:rPr lang="en-US" dirty="0"/>
              <a:t> from respective class methods.</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Generates the Data array for building the Character-Frequency-Code Table in the GUI by iterating through the </a:t>
            </a:r>
            <a:r>
              <a:rPr lang="en-US" dirty="0" err="1"/>
              <a:t>HashMaps</a:t>
            </a:r>
            <a:r>
              <a:rPr lang="en-US" dirty="0"/>
              <a:t> : </a:t>
            </a:r>
            <a:r>
              <a:rPr lang="en-US" dirty="0" err="1"/>
              <a:t>characterToFrequency</a:t>
            </a:r>
            <a:r>
              <a:rPr lang="en-US" dirty="0"/>
              <a:t> and </a:t>
            </a:r>
            <a:r>
              <a:rPr lang="en-US" dirty="0" err="1"/>
              <a:t>characterToCode</a:t>
            </a:r>
            <a:endParaRPr lang="en-US" dirty="0"/>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Calculates the size of the input string by multiplying 8 with the length of the characters to convert ASCII to bytes</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Calculates the size after Coding by just getting the length of the Encoded String since it is binary.</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Calculates the percentage of reduction did on the original string.</a:t>
            </a:r>
          </a:p>
          <a:p>
            <a:pPr marL="171450" lvl="0" indent="-171450" rtl="0">
              <a:spcBef>
                <a:spcPts val="0"/>
              </a:spcBef>
              <a:spcAft>
                <a:spcPts val="0"/>
              </a:spcAft>
              <a:buFont typeface="Wingdings" panose="05000000000000000000" pitchFamily="2" charset="2"/>
              <a:buChar char="Ø"/>
            </a:pPr>
            <a:endParaRPr lang="en-US" dirty="0"/>
          </a:p>
          <a:p>
            <a:pPr marL="171450" lvl="0" indent="-171450" rtl="0">
              <a:spcBef>
                <a:spcPts val="0"/>
              </a:spcBef>
              <a:spcAft>
                <a:spcPts val="0"/>
              </a:spcAft>
              <a:buFont typeface="Wingdings" panose="05000000000000000000" pitchFamily="2" charset="2"/>
              <a:buChar char="Ø"/>
            </a:pPr>
            <a:r>
              <a:rPr lang="en-US" dirty="0"/>
              <a:t>Invokes class functions for Huffman, Coding and </a:t>
            </a:r>
            <a:r>
              <a:rPr lang="en-US" dirty="0" err="1"/>
              <a:t>gDescriptionWriter</a:t>
            </a:r>
            <a:r>
              <a:rPr lang="en-US" dirty="0"/>
              <a:t> classes.</a:t>
            </a:r>
          </a:p>
        </p:txBody>
      </p:sp>
      <p:pic>
        <p:nvPicPr>
          <p:cNvPr id="3" name="Picture 2">
            <a:extLst>
              <a:ext uri="{FF2B5EF4-FFF2-40B4-BE49-F238E27FC236}">
                <a16:creationId xmlns:a16="http://schemas.microsoft.com/office/drawing/2014/main" id="{7B8A8FB4-B12D-4E95-9C93-A19B2DC36DC2}"/>
              </a:ext>
            </a:extLst>
          </p:cNvPr>
          <p:cNvPicPr>
            <a:picLocks noChangeAspect="1"/>
          </p:cNvPicPr>
          <p:nvPr/>
        </p:nvPicPr>
        <p:blipFill>
          <a:blip r:embed="rId3"/>
          <a:stretch>
            <a:fillRect/>
          </a:stretch>
        </p:blipFill>
        <p:spPr>
          <a:xfrm>
            <a:off x="364272" y="377356"/>
            <a:ext cx="877229" cy="864931"/>
          </a:xfrm>
          <a:prstGeom prst="rect">
            <a:avLst/>
          </a:prstGeom>
        </p:spPr>
      </p:pic>
      <p:pic>
        <p:nvPicPr>
          <p:cNvPr id="5" name="Picture 4">
            <a:extLst>
              <a:ext uri="{FF2B5EF4-FFF2-40B4-BE49-F238E27FC236}">
                <a16:creationId xmlns:a16="http://schemas.microsoft.com/office/drawing/2014/main" id="{CCC2DE0A-411E-48D4-9BC3-08BBCFB18229}"/>
              </a:ext>
            </a:extLst>
          </p:cNvPr>
          <p:cNvPicPr>
            <a:picLocks noChangeAspect="1"/>
          </p:cNvPicPr>
          <p:nvPr/>
        </p:nvPicPr>
        <p:blipFill>
          <a:blip r:embed="rId4"/>
          <a:stretch>
            <a:fillRect/>
          </a:stretch>
        </p:blipFill>
        <p:spPr>
          <a:xfrm>
            <a:off x="8081474" y="4032736"/>
            <a:ext cx="775260" cy="720443"/>
          </a:xfrm>
          <a:prstGeom prst="rect">
            <a:avLst/>
          </a:prstGeom>
        </p:spPr>
      </p:pic>
    </p:spTree>
    <p:extLst>
      <p:ext uri="{BB962C8B-B14F-4D97-AF65-F5344CB8AC3E}">
        <p14:creationId xmlns:p14="http://schemas.microsoft.com/office/powerpoint/2010/main" val="255873747"/>
      </p:ext>
    </p:extLst>
  </p:cSld>
  <p:clrMapOvr>
    <a:masterClrMapping/>
  </p:clrMapOvr>
</p:sld>
</file>

<file path=ppt/theme/theme1.xml><?xml version="1.0" encoding="utf-8"?>
<a:theme xmlns:a="http://schemas.openxmlformats.org/drawingml/2006/main" name="Little Pop-Up Windows Meeting by Slidesgo">
  <a:themeElements>
    <a:clrScheme name="Simple Light">
      <a:dk1>
        <a:srgbClr val="2D2E27"/>
      </a:dk1>
      <a:lt1>
        <a:srgbClr val="FEE4DC"/>
      </a:lt1>
      <a:dk2>
        <a:srgbClr val="EB6ACF"/>
      </a:dk2>
      <a:lt2>
        <a:srgbClr val="7D9BE0"/>
      </a:lt2>
      <a:accent1>
        <a:srgbClr val="B5C7F1"/>
      </a:accent1>
      <a:accent2>
        <a:srgbClr val="A1CF74"/>
      </a:accent2>
      <a:accent3>
        <a:srgbClr val="BDF089"/>
      </a:accent3>
      <a:accent4>
        <a:srgbClr val="FFAAEC"/>
      </a:accent4>
      <a:accent5>
        <a:srgbClr val="7D9BE0"/>
      </a:accent5>
      <a:accent6>
        <a:srgbClr val="A1CF74"/>
      </a:accent6>
      <a:hlink>
        <a:srgbClr val="2D2E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1080</Words>
  <Application>Microsoft Office PowerPoint</Application>
  <PresentationFormat>On-screen Show (16:9)</PresentationFormat>
  <Paragraphs>131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Wingdings</vt:lpstr>
      <vt:lpstr>Rubik ExtraBold</vt:lpstr>
      <vt:lpstr>Inter</vt:lpstr>
      <vt:lpstr>Roboto Condensed Light</vt:lpstr>
      <vt:lpstr>Little Pop-Up Windows Meeting by Slidesgo</vt:lpstr>
      <vt:lpstr>PowerPoint Presentation</vt:lpstr>
      <vt:lpstr>OVERVIEW</vt:lpstr>
      <vt:lpstr>EXAMPLE</vt:lpstr>
      <vt:lpstr>Main Classes and Functions Used in the program</vt:lpstr>
      <vt:lpstr>Main Classes and Functions Used in the program</vt:lpstr>
      <vt:lpstr>Main Classes and Functions Used in the program</vt:lpstr>
      <vt:lpstr>Main Classes and Functions Used in the program</vt:lpstr>
      <vt:lpstr>Main Classes and Functions Used in the program</vt:lpstr>
      <vt:lpstr>Main Classes and Functions Used in the program</vt:lpstr>
      <vt:lpstr>PERFORMANCE ANALYSIS</vt:lpstr>
      <vt:lpstr>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cp:lastModifiedBy>917470622267</cp:lastModifiedBy>
  <cp:revision>39</cp:revision>
  <dcterms:modified xsi:type="dcterms:W3CDTF">2022-01-28T09:16:04Z</dcterms:modified>
</cp:coreProperties>
</file>