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140757165" r:id="rId2"/>
    <p:sldId id="21407571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5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53-4017-A2CA-26FEF87A1D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Revised budget 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53-4017-A2CA-26FEF87A1D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Budget used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53-4017-A2CA-26FEF87A1D92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53-4017-A2CA-26FEF87A1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6"/>
        <c:overlap val="-57"/>
        <c:axId val="345417152"/>
        <c:axId val="345416824"/>
      </c:barChart>
      <c:catAx>
        <c:axId val="345417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5416824"/>
        <c:crosses val="autoZero"/>
        <c:auto val="1"/>
        <c:lblAlgn val="ctr"/>
        <c:lblOffset val="100"/>
        <c:noMultiLvlLbl val="0"/>
      </c:catAx>
      <c:valAx>
        <c:axId val="345416824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4541715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Georg</c:v>
                </c:pt>
                <c:pt idx="1">
                  <c:v>Nancy</c:v>
                </c:pt>
                <c:pt idx="2">
                  <c:v>Richard</c:v>
                </c:pt>
                <c:pt idx="3">
                  <c:v>Kate</c:v>
                </c:pt>
                <c:pt idx="4">
                  <c:v>Paula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0.67</c:v>
                </c:pt>
                <c:pt idx="1">
                  <c:v>0.55000000000000004</c:v>
                </c:pt>
                <c:pt idx="2">
                  <c:v>0</c:v>
                </c:pt>
                <c:pt idx="3">
                  <c:v>0.7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AF-4F7F-AED3-EF0FBD07D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295264"/>
        <c:axId val="520301168"/>
      </c:barChart>
      <c:catAx>
        <c:axId val="52029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2">
                <a:lumMod val="65000"/>
                <a:alpha val="9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20301168"/>
        <c:crosses val="autoZero"/>
        <c:auto val="1"/>
        <c:lblAlgn val="ctr"/>
        <c:lblOffset val="100"/>
        <c:noMultiLvlLbl val="0"/>
      </c:catAx>
      <c:valAx>
        <c:axId val="520301168"/>
        <c:scaling>
          <c:orientation val="minMax"/>
          <c:max val="0.70000000000000007"/>
        </c:scaling>
        <c:delete val="1"/>
        <c:axPos val="l"/>
        <c:numFmt formatCode="0%" sourceLinked="0"/>
        <c:majorTickMark val="none"/>
        <c:minorTickMark val="none"/>
        <c:tickLblPos val="nextTo"/>
        <c:crossAx val="52029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0102174482579"/>
          <c:y val="0.11147503159922155"/>
          <c:w val="0.64939795651034848"/>
          <c:h val="0.7770499368015568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Development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F0-42C9-8798-39A0FAE995EF}"/>
              </c:ext>
            </c:extLst>
          </c:dPt>
          <c:dPt>
            <c:idx val="1"/>
            <c:bubble3D val="0"/>
            <c:spPr>
              <a:solidFill>
                <a:schemeClr val="bg2">
                  <a:alpha val="26000"/>
                </a:schemeClr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F0-42C9-8798-39A0FAE995EF}"/>
              </c:ext>
            </c:extLst>
          </c:dPt>
          <c:cat>
            <c:strRef>
              <c:f>Sheet1!$A$2:$A$3</c:f>
              <c:strCache>
                <c:ptCount val="1"/>
                <c:pt idx="0">
                  <c:v>In progress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</c:v>
                </c:pt>
                <c:pt idx="1">
                  <c:v>0.32999999999999996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F0-42C9-8798-39A0FAE99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F9862-FA62-4F30-89AF-4DD8164D760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7486D1-08CC-4D3A-8F9B-942E0E129E4A}">
      <dgm:prSet custT="1"/>
      <dgm:spPr/>
      <dgm:t>
        <a:bodyPr/>
        <a:lstStyle/>
        <a:p>
          <a:pPr>
            <a:lnSpc>
              <a:spcPct val="100000"/>
            </a:lnSpc>
          </a:pPr>
          <a:br>
            <a:rPr lang="en-US" sz="1100" dirty="0">
              <a:solidFill>
                <a:schemeClr val="bg1"/>
              </a:solidFill>
            </a:rPr>
          </a:b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-Vendor Engagement: Ongoing; expected resolution by July 8, 2024.
-Resource Reallocation: In progress; expected stabilization by July 31, 2024.
-Budget Review and Reallocation: Underway; completion by  July 10, 2024.
-Stakeholder Communication: Enhanced; ongoing with full alignment by July 15, 2024.</a:t>
          </a:r>
        </a:p>
        <a:p>
          <a:pPr>
            <a:lnSpc>
              <a:spcPct val="100000"/>
            </a:lnSpc>
          </a:pPr>
          <a:r>
            <a:rPr lang="en-US" sz="1100" dirty="0">
              <a:solidFill>
                <a:schemeClr val="bg1"/>
              </a:solidFill>
            </a:rPr>
            <a:t>- Implement enhanced risk management and contingency planning.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- Establish stronger governance frameworks for vendor management.</a:t>
          </a:r>
        </a:p>
      </dgm:t>
    </dgm:pt>
    <dgm:pt modelId="{442DD586-BA80-4385-BE86-8A467DB2F025}" type="parTrans" cxnId="{3236AC42-868D-4B67-8D2B-D2F8263856CC}">
      <dgm:prSet/>
      <dgm:spPr/>
      <dgm:t>
        <a:bodyPr/>
        <a:lstStyle/>
        <a:p>
          <a:endParaRPr lang="en-US"/>
        </a:p>
      </dgm:t>
    </dgm:pt>
    <dgm:pt modelId="{ACCCA1D6-81DE-453B-A6C6-2714D4EA6061}" type="sibTrans" cxnId="{3236AC42-868D-4B67-8D2B-D2F8263856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F0AC09-31A7-433F-9503-DC8AB74339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u="none" dirty="0">
              <a:solidFill>
                <a:schemeClr val="bg1"/>
              </a:solidFill>
            </a:rPr>
            <a:t>CIO’s Assistance Needed</a:t>
          </a:r>
          <a:r>
            <a:rPr lang="en-US" sz="1100" dirty="0">
              <a:solidFill>
                <a:schemeClr val="bg1"/>
              </a:solidFill>
            </a:rPr>
            <a:t>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1. Approval for Additional Budget: Immediate approval of the revised budget.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2. Support in Vendor Negotiations: Expedite vendor performance.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3. Reallocate existing skilled personnel and hire additional contractors.</a:t>
          </a:r>
          <a:br>
            <a:rPr lang="en-US" sz="1100" dirty="0"/>
          </a:br>
          <a:endParaRPr lang="en-US" sz="1100" dirty="0">
            <a:solidFill>
              <a:schemeClr val="bg1"/>
            </a:solidFill>
          </a:endParaRPr>
        </a:p>
      </dgm:t>
    </dgm:pt>
    <dgm:pt modelId="{7C8B3ED1-E04A-4BE7-AFE8-A2938E468AFD}" type="parTrans" cxnId="{FBAE5AE3-5CA8-423F-8B1A-9892836002BA}">
      <dgm:prSet/>
      <dgm:spPr/>
      <dgm:t>
        <a:bodyPr/>
        <a:lstStyle/>
        <a:p>
          <a:endParaRPr lang="en-US"/>
        </a:p>
      </dgm:t>
    </dgm:pt>
    <dgm:pt modelId="{3DA66A52-5480-487E-BEC7-6E67B9C4874B}" type="sibTrans" cxnId="{FBAE5AE3-5CA8-423F-8B1A-9892836002BA}">
      <dgm:prSet/>
      <dgm:spPr/>
      <dgm:t>
        <a:bodyPr/>
        <a:lstStyle/>
        <a:p>
          <a:endParaRPr lang="en-US"/>
        </a:p>
      </dgm:t>
    </dgm:pt>
    <dgm:pt modelId="{FABB3BFE-C99C-439C-83F4-BDE88831C7EA}" type="pres">
      <dgm:prSet presAssocID="{213F9862-FA62-4F30-89AF-4DD8164D7601}" presName="root" presStyleCnt="0">
        <dgm:presLayoutVars>
          <dgm:dir/>
          <dgm:resizeHandles val="exact"/>
        </dgm:presLayoutVars>
      </dgm:prSet>
      <dgm:spPr/>
    </dgm:pt>
    <dgm:pt modelId="{5F08E806-A0C8-4093-9C3A-BFFD321F04EC}" type="pres">
      <dgm:prSet presAssocID="{213F9862-FA62-4F30-89AF-4DD8164D7601}" presName="container" presStyleCnt="0">
        <dgm:presLayoutVars>
          <dgm:dir/>
          <dgm:resizeHandles val="exact"/>
        </dgm:presLayoutVars>
      </dgm:prSet>
      <dgm:spPr/>
    </dgm:pt>
    <dgm:pt modelId="{4A759623-6EBF-4236-96B8-F95397B716DE}" type="pres">
      <dgm:prSet presAssocID="{367486D1-08CC-4D3A-8F9B-942E0E129E4A}" presName="compNode" presStyleCnt="0"/>
      <dgm:spPr/>
    </dgm:pt>
    <dgm:pt modelId="{12EE09BB-84FD-40EB-B0CE-7A9E5FAA8D86}" type="pres">
      <dgm:prSet presAssocID="{367486D1-08CC-4D3A-8F9B-942E0E129E4A}" presName="iconBgRect" presStyleLbl="bgShp" presStyleIdx="0" presStyleCnt="2"/>
      <dgm:spPr/>
    </dgm:pt>
    <dgm:pt modelId="{93AE1C2F-172F-4C16-A5B5-B613FDEBDF33}" type="pres">
      <dgm:prSet presAssocID="{367486D1-08CC-4D3A-8F9B-942E0E129E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D585835-A8FE-4A49-A668-D9AC209255F5}" type="pres">
      <dgm:prSet presAssocID="{367486D1-08CC-4D3A-8F9B-942E0E129E4A}" presName="spaceRect" presStyleCnt="0"/>
      <dgm:spPr/>
    </dgm:pt>
    <dgm:pt modelId="{D6974B43-B8FE-454B-81C6-83DFEB3E40AD}" type="pres">
      <dgm:prSet presAssocID="{367486D1-08CC-4D3A-8F9B-942E0E129E4A}" presName="textRect" presStyleLbl="revTx" presStyleIdx="0" presStyleCnt="2" custLinFactNeighborX="-1786" custLinFactNeighborY="-6851">
        <dgm:presLayoutVars>
          <dgm:chMax val="1"/>
          <dgm:chPref val="1"/>
        </dgm:presLayoutVars>
      </dgm:prSet>
      <dgm:spPr/>
    </dgm:pt>
    <dgm:pt modelId="{84709440-D419-4E27-886F-8073F14835D2}" type="pres">
      <dgm:prSet presAssocID="{ACCCA1D6-81DE-453B-A6C6-2714D4EA6061}" presName="sibTrans" presStyleLbl="sibTrans2D1" presStyleIdx="0" presStyleCnt="0"/>
      <dgm:spPr/>
    </dgm:pt>
    <dgm:pt modelId="{A2193A8A-5BDF-41EB-9194-C1D5D3FF55AA}" type="pres">
      <dgm:prSet presAssocID="{24F0AC09-31A7-433F-9503-DC8AB7433940}" presName="compNode" presStyleCnt="0"/>
      <dgm:spPr/>
    </dgm:pt>
    <dgm:pt modelId="{AD8DC2C3-A159-4A3C-851D-D5F2F155EB38}" type="pres">
      <dgm:prSet presAssocID="{24F0AC09-31A7-433F-9503-DC8AB7433940}" presName="iconBgRect" presStyleLbl="bgShp" presStyleIdx="1" presStyleCnt="2"/>
      <dgm:spPr/>
    </dgm:pt>
    <dgm:pt modelId="{4294DF9E-006D-47FD-9917-2180FA83F4E6}" type="pres">
      <dgm:prSet presAssocID="{24F0AC09-31A7-433F-9503-DC8AB74339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C4B38B7-949D-4049-88D6-D62F88C96FD7}" type="pres">
      <dgm:prSet presAssocID="{24F0AC09-31A7-433F-9503-DC8AB7433940}" presName="spaceRect" presStyleCnt="0"/>
      <dgm:spPr/>
    </dgm:pt>
    <dgm:pt modelId="{B9278A94-F7E5-4935-A851-880D626E15B2}" type="pres">
      <dgm:prSet presAssocID="{24F0AC09-31A7-433F-9503-DC8AB743394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36AC42-868D-4B67-8D2B-D2F8263856CC}" srcId="{213F9862-FA62-4F30-89AF-4DD8164D7601}" destId="{367486D1-08CC-4D3A-8F9B-942E0E129E4A}" srcOrd="0" destOrd="0" parTransId="{442DD586-BA80-4385-BE86-8A467DB2F025}" sibTransId="{ACCCA1D6-81DE-453B-A6C6-2714D4EA6061}"/>
    <dgm:cxn modelId="{2E019759-A956-C645-A965-E4AEE4FAD3CD}" type="presOf" srcId="{213F9862-FA62-4F30-89AF-4DD8164D7601}" destId="{FABB3BFE-C99C-439C-83F4-BDE88831C7EA}" srcOrd="0" destOrd="0" presId="urn:microsoft.com/office/officeart/2018/2/layout/IconCircleList"/>
    <dgm:cxn modelId="{72EF0DA0-2326-1C46-BB72-04A657F91B5B}" type="presOf" srcId="{24F0AC09-31A7-433F-9503-DC8AB7433940}" destId="{B9278A94-F7E5-4935-A851-880D626E15B2}" srcOrd="0" destOrd="0" presId="urn:microsoft.com/office/officeart/2018/2/layout/IconCircleList"/>
    <dgm:cxn modelId="{61EA00CC-85C2-7B41-A073-2A9C852BA497}" type="presOf" srcId="{ACCCA1D6-81DE-453B-A6C6-2714D4EA6061}" destId="{84709440-D419-4E27-886F-8073F14835D2}" srcOrd="0" destOrd="0" presId="urn:microsoft.com/office/officeart/2018/2/layout/IconCircleList"/>
    <dgm:cxn modelId="{02360DD5-2355-1B45-AE8B-CD41A6F0AFF1}" type="presOf" srcId="{367486D1-08CC-4D3A-8F9B-942E0E129E4A}" destId="{D6974B43-B8FE-454B-81C6-83DFEB3E40AD}" srcOrd="0" destOrd="0" presId="urn:microsoft.com/office/officeart/2018/2/layout/IconCircleList"/>
    <dgm:cxn modelId="{FBAE5AE3-5CA8-423F-8B1A-9892836002BA}" srcId="{213F9862-FA62-4F30-89AF-4DD8164D7601}" destId="{24F0AC09-31A7-433F-9503-DC8AB7433940}" srcOrd="1" destOrd="0" parTransId="{7C8B3ED1-E04A-4BE7-AFE8-A2938E468AFD}" sibTransId="{3DA66A52-5480-487E-BEC7-6E67B9C4874B}"/>
    <dgm:cxn modelId="{2D7579CA-B884-594F-A854-C2BCD64974B0}" type="presParOf" srcId="{FABB3BFE-C99C-439C-83F4-BDE88831C7EA}" destId="{5F08E806-A0C8-4093-9C3A-BFFD321F04EC}" srcOrd="0" destOrd="0" presId="urn:microsoft.com/office/officeart/2018/2/layout/IconCircleList"/>
    <dgm:cxn modelId="{311378F3-03DC-384B-B2FE-D20C102BF180}" type="presParOf" srcId="{5F08E806-A0C8-4093-9C3A-BFFD321F04EC}" destId="{4A759623-6EBF-4236-96B8-F95397B716DE}" srcOrd="0" destOrd="0" presId="urn:microsoft.com/office/officeart/2018/2/layout/IconCircleList"/>
    <dgm:cxn modelId="{E50158CF-C01D-C646-8DDB-7C30A6DD88F8}" type="presParOf" srcId="{4A759623-6EBF-4236-96B8-F95397B716DE}" destId="{12EE09BB-84FD-40EB-B0CE-7A9E5FAA8D86}" srcOrd="0" destOrd="0" presId="urn:microsoft.com/office/officeart/2018/2/layout/IconCircleList"/>
    <dgm:cxn modelId="{CD17B546-969D-F74B-B429-12A80587AFFE}" type="presParOf" srcId="{4A759623-6EBF-4236-96B8-F95397B716DE}" destId="{93AE1C2F-172F-4C16-A5B5-B613FDEBDF33}" srcOrd="1" destOrd="0" presId="urn:microsoft.com/office/officeart/2018/2/layout/IconCircleList"/>
    <dgm:cxn modelId="{21238EA2-0B96-B848-821F-675929178DAD}" type="presParOf" srcId="{4A759623-6EBF-4236-96B8-F95397B716DE}" destId="{FD585835-A8FE-4A49-A668-D9AC209255F5}" srcOrd="2" destOrd="0" presId="urn:microsoft.com/office/officeart/2018/2/layout/IconCircleList"/>
    <dgm:cxn modelId="{CA5F959D-5BC7-7741-BF6B-59C150A040FE}" type="presParOf" srcId="{4A759623-6EBF-4236-96B8-F95397B716DE}" destId="{D6974B43-B8FE-454B-81C6-83DFEB3E40AD}" srcOrd="3" destOrd="0" presId="urn:microsoft.com/office/officeart/2018/2/layout/IconCircleList"/>
    <dgm:cxn modelId="{0DE60E4F-7E48-BE46-859F-A04C8F7578DD}" type="presParOf" srcId="{5F08E806-A0C8-4093-9C3A-BFFD321F04EC}" destId="{84709440-D419-4E27-886F-8073F14835D2}" srcOrd="1" destOrd="0" presId="urn:microsoft.com/office/officeart/2018/2/layout/IconCircleList"/>
    <dgm:cxn modelId="{4A228F56-9466-714F-B1A8-A39A50B3E76B}" type="presParOf" srcId="{5F08E806-A0C8-4093-9C3A-BFFD321F04EC}" destId="{A2193A8A-5BDF-41EB-9194-C1D5D3FF55AA}" srcOrd="2" destOrd="0" presId="urn:microsoft.com/office/officeart/2018/2/layout/IconCircleList"/>
    <dgm:cxn modelId="{2391DC70-3A92-AF4B-A038-65CB5F2827D4}" type="presParOf" srcId="{A2193A8A-5BDF-41EB-9194-C1D5D3FF55AA}" destId="{AD8DC2C3-A159-4A3C-851D-D5F2F155EB38}" srcOrd="0" destOrd="0" presId="urn:microsoft.com/office/officeart/2018/2/layout/IconCircleList"/>
    <dgm:cxn modelId="{FF175FE2-1B54-3548-BF34-12ECEB2966EB}" type="presParOf" srcId="{A2193A8A-5BDF-41EB-9194-C1D5D3FF55AA}" destId="{4294DF9E-006D-47FD-9917-2180FA83F4E6}" srcOrd="1" destOrd="0" presId="urn:microsoft.com/office/officeart/2018/2/layout/IconCircleList"/>
    <dgm:cxn modelId="{62043241-0C20-F84C-825C-E503A10D15E6}" type="presParOf" srcId="{A2193A8A-5BDF-41EB-9194-C1D5D3FF55AA}" destId="{CC4B38B7-949D-4049-88D6-D62F88C96FD7}" srcOrd="2" destOrd="0" presId="urn:microsoft.com/office/officeart/2018/2/layout/IconCircleList"/>
    <dgm:cxn modelId="{490A6609-7067-764C-ABC2-7EB087193816}" type="presParOf" srcId="{A2193A8A-5BDF-41EB-9194-C1D5D3FF55AA}" destId="{B9278A94-F7E5-4935-A851-880D626E15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E09BB-84FD-40EB-B0CE-7A9E5FAA8D86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E1C2F-172F-4C16-A5B5-B613FDEBDF33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74B43-B8FE-454B-81C6-83DFEB3E40AD}">
      <dsp:nvSpPr>
        <dsp:cNvPr id="0" name=""/>
        <dsp:cNvSpPr/>
      </dsp:nvSpPr>
      <dsp:spPr>
        <a:xfrm>
          <a:off x="1890444" y="1316415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100" kern="1200" dirty="0">
              <a:solidFill>
                <a:schemeClr val="bg1"/>
              </a:solidFill>
            </a:rPr>
          </a:b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-Vendor Engagement: Ongoing; expected resolution by July 8, 2024.
-Resource Reallocation: In progress; expected stabilization by July 31, 2024.
-Budget Review and Reallocation: Underway; completion by  July 10, 2024.
-Stakeholder Communication: Enhanced; ongoing with full alignment by July 15, 2024.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- Implement enhanced risk management and contingency planning.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- Establish stronger governance frameworks for vendor management.</a:t>
          </a:r>
        </a:p>
      </dsp:txBody>
      <dsp:txXfrm>
        <a:off x="1890444" y="1316415"/>
        <a:ext cx="3233964" cy="1371985"/>
      </dsp:txXfrm>
    </dsp:sp>
    <dsp:sp modelId="{AD8DC2C3-A159-4A3C-851D-D5F2F155EB38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4DF9E-006D-47FD-9917-2180FA83F4E6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78A94-F7E5-4935-A851-880D626E15B2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none" kern="1200" dirty="0">
              <a:solidFill>
                <a:schemeClr val="bg1"/>
              </a:solidFill>
            </a:rPr>
            <a:t>CIO’s Assistance Needed</a:t>
          </a:r>
          <a:r>
            <a:rPr lang="en-US" sz="1100" kern="1200" dirty="0">
              <a:solidFill>
                <a:schemeClr val="bg1"/>
              </a:solidFill>
            </a:rPr>
            <a:t>: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1. Approval for Additional Budget: Immediate approval of the revised budget.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2. Support in Vendor Negotiations: Expedite vendor performance.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3. Reallocate existing skilled personnel and hire additional contractors.</a:t>
          </a:r>
          <a:br>
            <a:rPr lang="en-US" sz="1100" kern="1200" dirty="0"/>
          </a:br>
          <a:endParaRPr lang="en-US" sz="1100" kern="1200" dirty="0">
            <a:solidFill>
              <a:schemeClr val="bg1"/>
            </a:solidFill>
          </a:endParaRPr>
        </a:p>
      </dsp:txBody>
      <dsp:txXfrm>
        <a:off x="7411643" y="1410409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0.28333</cdr:x>
      <cdr:y>0.28316</cdr:y>
    </cdr:from>
    <cdr:to>
      <cdr:x>0.71667</cdr:x>
      <cdr:y>0.71527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5586F598-CF2A-4B64-8873-E40A50DAD189}"/>
            </a:ext>
          </a:extLst>
        </cdr:cNvPr>
        <cdr:cNvSpPr/>
      </cdr:nvSpPr>
      <cdr:spPr>
        <a:xfrm xmlns:a="http://schemas.openxmlformats.org/drawingml/2006/main">
          <a:off x="172376" y="172756"/>
          <a:ext cx="263634" cy="263632"/>
        </a:xfrm>
        <a:prstGeom xmlns:a="http://schemas.openxmlformats.org/drawingml/2006/main" prst="ellipse">
          <a:avLst/>
        </a:prstGeom>
        <a:solidFill xmlns:a="http://schemas.openxmlformats.org/drawingml/2006/main">
          <a:srgbClr val="1B2D2E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CE5CB-AC38-4984-9C80-636ED3BC941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E2-8730-4941-B71F-E1CB1E65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0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FADCE-BC64-4BD6-B231-4F541A1B9A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5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BEAED-AA1E-4570-9020-AAD35CD8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6381-8AF0-49E3-B287-F06937CE3F26}" type="datetime1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64E85-58CD-463F-8812-0EC221DD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55BFB-B1F2-4D05-9E18-BD34394D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fld id="{7E653CDB-E8DC-4D23-B7E7-79510F0CD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14325E-C5EF-4B0C-AB3D-2ACB9B10D9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702134"/>
            <a:ext cx="11528120" cy="2503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alpha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F5401-4F1D-4D06-9F79-A747EF71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62106"/>
            <a:ext cx="11528120" cy="5379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2AABDC-1BEB-46E0-AFF3-4A791527D44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F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1A00C-79BB-466A-BE28-834F1231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84" y="162105"/>
            <a:ext cx="11435562" cy="533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179EF-23B6-4AE2-BD27-CFCB26C5F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784" y="954665"/>
            <a:ext cx="11435562" cy="567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B4AE-7AE1-4763-86E9-6ACFB3FA5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13870" y="6629401"/>
            <a:ext cx="376784" cy="224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7E6C7A-0BF1-4135-893B-A2E2725ED28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D8E6-ACCC-489F-A06B-343DB3249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6689" y="6629401"/>
            <a:ext cx="990599" cy="22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83E501-1D9C-4E99-B168-157F69B3C6C0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0927-6034-4577-B629-E0121799B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8852" y="6629401"/>
            <a:ext cx="4114800" cy="22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F6EBDD-9A90-4FA6-A7FA-A9A0FF944D78}"/>
              </a:ext>
            </a:extLst>
          </p:cNvPr>
          <p:cNvSpPr/>
          <p:nvPr/>
        </p:nvSpPr>
        <p:spPr>
          <a:xfrm>
            <a:off x="11865961" y="6615597"/>
            <a:ext cx="272602" cy="272604"/>
          </a:xfrm>
          <a:custGeom>
            <a:avLst/>
            <a:gdLst>
              <a:gd name="connsiteX0" fmla="*/ 106367 w 272602"/>
              <a:gd name="connsiteY0" fmla="*/ 0 h 272604"/>
              <a:gd name="connsiteX1" fmla="*/ 166203 w 272602"/>
              <a:gd name="connsiteY1" fmla="*/ 0 h 272604"/>
              <a:gd name="connsiteX2" fmla="*/ 166203 w 272602"/>
              <a:gd name="connsiteY2" fmla="*/ 27277 h 272604"/>
              <a:gd name="connsiteX3" fmla="*/ 192207 w 272602"/>
              <a:gd name="connsiteY3" fmla="*/ 38078 h 272604"/>
              <a:gd name="connsiteX4" fmla="*/ 211529 w 272602"/>
              <a:gd name="connsiteY4" fmla="*/ 18763 h 272604"/>
              <a:gd name="connsiteX5" fmla="*/ 253841 w 272602"/>
              <a:gd name="connsiteY5" fmla="*/ 61068 h 272604"/>
              <a:gd name="connsiteX6" fmla="*/ 234519 w 272602"/>
              <a:gd name="connsiteY6" fmla="*/ 80397 h 272604"/>
              <a:gd name="connsiteX7" fmla="*/ 234519 w 272602"/>
              <a:gd name="connsiteY7" fmla="*/ 80398 h 272604"/>
              <a:gd name="connsiteX8" fmla="*/ 245317 w 272602"/>
              <a:gd name="connsiteY8" fmla="*/ 106381 h 272604"/>
              <a:gd name="connsiteX9" fmla="*/ 272598 w 272602"/>
              <a:gd name="connsiteY9" fmla="*/ 106381 h 272604"/>
              <a:gd name="connsiteX10" fmla="*/ 272602 w 272602"/>
              <a:gd name="connsiteY10" fmla="*/ 166214 h 272604"/>
              <a:gd name="connsiteX11" fmla="*/ 245321 w 272602"/>
              <a:gd name="connsiteY11" fmla="*/ 166214 h 272604"/>
              <a:gd name="connsiteX12" fmla="*/ 234522 w 272602"/>
              <a:gd name="connsiteY12" fmla="*/ 192214 h 272604"/>
              <a:gd name="connsiteX13" fmla="*/ 253845 w 272602"/>
              <a:gd name="connsiteY13" fmla="*/ 211529 h 272604"/>
              <a:gd name="connsiteX14" fmla="*/ 211533 w 272602"/>
              <a:gd name="connsiteY14" fmla="*/ 253833 h 272604"/>
              <a:gd name="connsiteX15" fmla="*/ 192211 w 272602"/>
              <a:gd name="connsiteY15" fmla="*/ 234526 h 272604"/>
              <a:gd name="connsiteX16" fmla="*/ 166207 w 272602"/>
              <a:gd name="connsiteY16" fmla="*/ 245330 h 272604"/>
              <a:gd name="connsiteX17" fmla="*/ 166207 w 272602"/>
              <a:gd name="connsiteY17" fmla="*/ 272604 h 272604"/>
              <a:gd name="connsiteX18" fmla="*/ 106371 w 272602"/>
              <a:gd name="connsiteY18" fmla="*/ 272604 h 272604"/>
              <a:gd name="connsiteX19" fmla="*/ 106371 w 272602"/>
              <a:gd name="connsiteY19" fmla="*/ 245323 h 272604"/>
              <a:gd name="connsiteX20" fmla="*/ 80395 w 272602"/>
              <a:gd name="connsiteY20" fmla="*/ 234525 h 272604"/>
              <a:gd name="connsiteX21" fmla="*/ 61073 w 272602"/>
              <a:gd name="connsiteY21" fmla="*/ 253833 h 272604"/>
              <a:gd name="connsiteX22" fmla="*/ 18757 w 272602"/>
              <a:gd name="connsiteY22" fmla="*/ 211528 h 272604"/>
              <a:gd name="connsiteX23" fmla="*/ 38080 w 272602"/>
              <a:gd name="connsiteY23" fmla="*/ 192213 h 272604"/>
              <a:gd name="connsiteX24" fmla="*/ 27281 w 272602"/>
              <a:gd name="connsiteY24" fmla="*/ 166213 h 272604"/>
              <a:gd name="connsiteX25" fmla="*/ 0 w 272602"/>
              <a:gd name="connsiteY25" fmla="*/ 166213 h 272604"/>
              <a:gd name="connsiteX26" fmla="*/ 0 w 272602"/>
              <a:gd name="connsiteY26" fmla="*/ 106380 h 272604"/>
              <a:gd name="connsiteX27" fmla="*/ 27277 w 272602"/>
              <a:gd name="connsiteY27" fmla="*/ 106383 h 272604"/>
              <a:gd name="connsiteX28" fmla="*/ 38076 w 272602"/>
              <a:gd name="connsiteY28" fmla="*/ 80397 h 272604"/>
              <a:gd name="connsiteX29" fmla="*/ 18754 w 272602"/>
              <a:gd name="connsiteY29" fmla="*/ 61068 h 272604"/>
              <a:gd name="connsiteX30" fmla="*/ 61069 w 272602"/>
              <a:gd name="connsiteY30" fmla="*/ 18763 h 272604"/>
              <a:gd name="connsiteX31" fmla="*/ 80391 w 272602"/>
              <a:gd name="connsiteY31" fmla="*/ 38078 h 272604"/>
              <a:gd name="connsiteX32" fmla="*/ 106367 w 272602"/>
              <a:gd name="connsiteY32" fmla="*/ 27277 h 272604"/>
              <a:gd name="connsiteX33" fmla="*/ 106367 w 272602"/>
              <a:gd name="connsiteY33" fmla="*/ 0 h 272604"/>
              <a:gd name="connsiteX34" fmla="*/ 135880 w 272602"/>
              <a:gd name="connsiteY34" fmla="*/ 57558 h 272604"/>
              <a:gd name="connsiteX35" fmla="*/ 57559 w 272602"/>
              <a:gd name="connsiteY35" fmla="*/ 135879 h 272604"/>
              <a:gd name="connsiteX36" fmla="*/ 135880 w 272602"/>
              <a:gd name="connsiteY36" fmla="*/ 214199 h 272604"/>
              <a:gd name="connsiteX37" fmla="*/ 214201 w 272602"/>
              <a:gd name="connsiteY37" fmla="*/ 135879 h 272604"/>
              <a:gd name="connsiteX38" fmla="*/ 135880 w 272602"/>
              <a:gd name="connsiteY38" fmla="*/ 57558 h 27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2602" h="272604">
                <a:moveTo>
                  <a:pt x="106367" y="0"/>
                </a:moveTo>
                <a:lnTo>
                  <a:pt x="166203" y="0"/>
                </a:lnTo>
                <a:lnTo>
                  <a:pt x="166203" y="27277"/>
                </a:lnTo>
                <a:cubicBezTo>
                  <a:pt x="175387" y="29793"/>
                  <a:pt x="184097" y="33457"/>
                  <a:pt x="192207" y="38078"/>
                </a:cubicBezTo>
                <a:lnTo>
                  <a:pt x="211529" y="18763"/>
                </a:lnTo>
                <a:lnTo>
                  <a:pt x="253841" y="61068"/>
                </a:lnTo>
                <a:lnTo>
                  <a:pt x="234519" y="80397"/>
                </a:lnTo>
                <a:lnTo>
                  <a:pt x="234519" y="80398"/>
                </a:lnTo>
                <a:cubicBezTo>
                  <a:pt x="239138" y="88498"/>
                  <a:pt x="242798" y="97211"/>
                  <a:pt x="245317" y="106381"/>
                </a:cubicBezTo>
                <a:lnTo>
                  <a:pt x="272598" y="106381"/>
                </a:lnTo>
                <a:lnTo>
                  <a:pt x="272602" y="166214"/>
                </a:lnTo>
                <a:lnTo>
                  <a:pt x="245321" y="166214"/>
                </a:lnTo>
                <a:cubicBezTo>
                  <a:pt x="242797" y="175394"/>
                  <a:pt x="239141" y="184118"/>
                  <a:pt x="234522" y="192214"/>
                </a:cubicBezTo>
                <a:lnTo>
                  <a:pt x="253845" y="211529"/>
                </a:lnTo>
                <a:lnTo>
                  <a:pt x="211533" y="253833"/>
                </a:lnTo>
                <a:lnTo>
                  <a:pt x="192211" y="234526"/>
                </a:lnTo>
                <a:cubicBezTo>
                  <a:pt x="184097" y="239154"/>
                  <a:pt x="175388" y="242804"/>
                  <a:pt x="166207" y="245330"/>
                </a:cubicBezTo>
                <a:lnTo>
                  <a:pt x="166207" y="272604"/>
                </a:lnTo>
                <a:lnTo>
                  <a:pt x="106371" y="272604"/>
                </a:lnTo>
                <a:lnTo>
                  <a:pt x="106371" y="245323"/>
                </a:lnTo>
                <a:cubicBezTo>
                  <a:pt x="97204" y="242807"/>
                  <a:pt x="88470" y="239153"/>
                  <a:pt x="80395" y="234525"/>
                </a:cubicBezTo>
                <a:lnTo>
                  <a:pt x="61073" y="253833"/>
                </a:lnTo>
                <a:lnTo>
                  <a:pt x="18757" y="211528"/>
                </a:lnTo>
                <a:lnTo>
                  <a:pt x="38080" y="192213"/>
                </a:lnTo>
                <a:cubicBezTo>
                  <a:pt x="33464" y="184118"/>
                  <a:pt x="29790" y="175394"/>
                  <a:pt x="27281" y="166213"/>
                </a:cubicBezTo>
                <a:lnTo>
                  <a:pt x="0" y="166213"/>
                </a:lnTo>
                <a:lnTo>
                  <a:pt x="0" y="106380"/>
                </a:lnTo>
                <a:lnTo>
                  <a:pt x="27277" y="106383"/>
                </a:lnTo>
                <a:cubicBezTo>
                  <a:pt x="29790" y="97207"/>
                  <a:pt x="33468" y="88496"/>
                  <a:pt x="38076" y="80397"/>
                </a:cubicBezTo>
                <a:lnTo>
                  <a:pt x="18754" y="61068"/>
                </a:lnTo>
                <a:lnTo>
                  <a:pt x="61069" y="18763"/>
                </a:lnTo>
                <a:lnTo>
                  <a:pt x="80391" y="38078"/>
                </a:lnTo>
                <a:cubicBezTo>
                  <a:pt x="88466" y="33454"/>
                  <a:pt x="97201" y="29794"/>
                  <a:pt x="106367" y="27277"/>
                </a:cubicBezTo>
                <a:lnTo>
                  <a:pt x="106367" y="0"/>
                </a:lnTo>
                <a:close/>
                <a:moveTo>
                  <a:pt x="135880" y="57558"/>
                </a:moveTo>
                <a:cubicBezTo>
                  <a:pt x="92624" y="57558"/>
                  <a:pt x="57559" y="92624"/>
                  <a:pt x="57559" y="135879"/>
                </a:cubicBezTo>
                <a:cubicBezTo>
                  <a:pt x="57559" y="179134"/>
                  <a:pt x="92624" y="214199"/>
                  <a:pt x="135880" y="214199"/>
                </a:cubicBezTo>
                <a:cubicBezTo>
                  <a:pt x="179135" y="214199"/>
                  <a:pt x="214201" y="179134"/>
                  <a:pt x="214201" y="135879"/>
                </a:cubicBezTo>
                <a:cubicBezTo>
                  <a:pt x="214201" y="92624"/>
                  <a:pt x="179135" y="57558"/>
                  <a:pt x="135880" y="57558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1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chemeClr val="bg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2880" indent="-18288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" indent="-18288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" indent="-18288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92">
          <p15:clr>
            <a:srgbClr val="F26B43"/>
          </p15:clr>
        </p15:guide>
        <p15:guide id="4" pos="7585">
          <p15:clr>
            <a:srgbClr val="F26B43"/>
          </p15:clr>
        </p15:guide>
        <p15:guide id="6" orient="horz" pos="4176">
          <p15:clr>
            <a:srgbClr val="F26B43"/>
          </p15:clr>
        </p15:guide>
        <p15:guide id="7" orient="horz" pos="96">
          <p15:clr>
            <a:srgbClr val="F26B43"/>
          </p15:clr>
        </p15:guide>
        <p15:guide id="8" orient="horz" pos="600">
          <p15:clr>
            <a:srgbClr val="F26B43"/>
          </p15:clr>
        </p15:guide>
        <p15:guide id="9" orient="horz" pos="4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6B37C-C70D-F219-5EE3-010BB8A5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3805460" cy="1597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tx1"/>
                </a:solidFill>
                <a:latin typeface="+mj-lt"/>
                <a:cs typeface="+mj-cs"/>
              </a:rPr>
              <a:t>Executive Summary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979449-BF68-CEBB-4430-9D3DB98E9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" y="2723746"/>
            <a:ext cx="4670097" cy="3469822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+mn-lt"/>
                <a:cs typeface="+mn-cs"/>
              </a:rPr>
              <a:t>The ERP System Update project is a strategic initiative designed to modernize and integrate back-office functions including finance, human resources (HR), procurement, and operations. This project aims to enhance overall efficiency, data accuracy, and scalability, aligning with 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the organization’s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+mn-lt"/>
                <a:cs typeface="+mn-cs"/>
              </a:rPr>
              <a:t> commitment to innovation and operational excellence. By leveraging advanced technology and streamlined processes, the ERP System Update will significantly improve the company’s internal operations and support its long-term growth objectives.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+mn-lt"/>
                <a:cs typeface="+mn-cs"/>
              </a:rPr>
              <a:t>Current Phases:</a:t>
            </a:r>
            <a:endParaRPr lang="en-US" sz="1400" b="0" i="0" u="none" strike="noStrike" dirty="0"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+mn-lt"/>
                <a:cs typeface="+mn-cs"/>
              </a:rPr>
              <a:t>Planning: Completed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+mn-lt"/>
                <a:cs typeface="+mn-cs"/>
              </a:rPr>
              <a:t>Designing: Completed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+mn-lt"/>
                <a:cs typeface="+mn-cs"/>
              </a:rPr>
              <a:t>Integration: 67% In Progress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+mn-lt"/>
                <a:cs typeface="+mn-cs"/>
              </a:rPr>
              <a:t>Testing: On Hold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+mn-lt"/>
                <a:cs typeface="+mn-cs"/>
              </a:rPr>
              <a:t>Projected Launch Date: 81 Days (Friday, September 19)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+mn-lt"/>
                <a:cs typeface="+mn-cs"/>
              </a:rPr>
              <a:t>Root Causes: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+mn-lt"/>
                <a:cs typeface="+mn-cs"/>
              </a:rPr>
              <a:t>Inadequate initial scope definition and risk assessment.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+mn-lt"/>
                <a:cs typeface="+mn-cs"/>
              </a:rPr>
              <a:t>Vendor underperformance and delays.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+mn-lt"/>
                <a:cs typeface="+mn-cs"/>
              </a:rPr>
              <a:t>Insufficient resource allocation.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BC7E1-55AF-1D3C-F1F4-AA1060524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7" r="1401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538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A473DC-82DC-4BB0-9A94-286BE3590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86817"/>
              </p:ext>
            </p:extLst>
          </p:nvPr>
        </p:nvGraphicFramePr>
        <p:xfrm>
          <a:off x="376686" y="2616019"/>
          <a:ext cx="5579597" cy="17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146">
                  <a:extLst>
                    <a:ext uri="{9D8B030D-6E8A-4147-A177-3AD203B41FA5}">
                      <a16:colId xmlns:a16="http://schemas.microsoft.com/office/drawing/2014/main" val="3568607917"/>
                    </a:ext>
                  </a:extLst>
                </a:gridCol>
                <a:gridCol w="2509465">
                  <a:extLst>
                    <a:ext uri="{9D8B030D-6E8A-4147-A177-3AD203B41FA5}">
                      <a16:colId xmlns:a16="http://schemas.microsoft.com/office/drawing/2014/main" val="2003086955"/>
                    </a:ext>
                  </a:extLst>
                </a:gridCol>
                <a:gridCol w="1587986">
                  <a:extLst>
                    <a:ext uri="{9D8B030D-6E8A-4147-A177-3AD203B41FA5}">
                      <a16:colId xmlns:a16="http://schemas.microsoft.com/office/drawing/2014/main" val="2534183782"/>
                    </a:ext>
                  </a:extLst>
                </a:gridCol>
              </a:tblGrid>
              <a:tr h="28796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 of Work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220" marR="44220" marT="22110" marB="2211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98933"/>
                  </a:ext>
                </a:extLst>
              </a:tr>
              <a:tr h="28796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Employee(DEPT)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Workload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42067"/>
                  </a:ext>
                </a:extLst>
              </a:tr>
              <a:tr h="2879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Kate(Finance)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latin typeface="+mn-lt"/>
                        </a:rPr>
                        <a:t>Budget Tracking and Reallocation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10740"/>
                  </a:ext>
                </a:extLst>
              </a:tr>
              <a:tr h="2906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 &amp; Richard(IT)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Architecture and Data Migration and Integration Testing 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099362"/>
                  </a:ext>
                </a:extLst>
              </a:tr>
              <a:tr h="2906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Nancy(HR)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latin typeface="+mn-lt"/>
                        </a:rPr>
                        <a:t>Data Management and Payroll System Update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281439"/>
                  </a:ext>
                </a:extLst>
              </a:tr>
              <a:tr h="290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Paula(PRO)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latin typeface="+mn-lt"/>
                        </a:rPr>
                        <a:t>Vendor Management &amp; Contract Renegotiation 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8663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BAE7C0-C0AF-45E9-987F-808727013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2371"/>
              </p:ext>
            </p:extLst>
          </p:nvPr>
        </p:nvGraphicFramePr>
        <p:xfrm>
          <a:off x="6234273" y="2635636"/>
          <a:ext cx="5579596" cy="1761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864">
                  <a:extLst>
                    <a:ext uri="{9D8B030D-6E8A-4147-A177-3AD203B41FA5}">
                      <a16:colId xmlns:a16="http://schemas.microsoft.com/office/drawing/2014/main" val="3568607917"/>
                    </a:ext>
                  </a:extLst>
                </a:gridCol>
                <a:gridCol w="2473595">
                  <a:extLst>
                    <a:ext uri="{9D8B030D-6E8A-4147-A177-3AD203B41FA5}">
                      <a16:colId xmlns:a16="http://schemas.microsoft.com/office/drawing/2014/main" val="2003086955"/>
                    </a:ext>
                  </a:extLst>
                </a:gridCol>
                <a:gridCol w="1246137">
                  <a:extLst>
                    <a:ext uri="{9D8B030D-6E8A-4147-A177-3AD203B41FA5}">
                      <a16:colId xmlns:a16="http://schemas.microsoft.com/office/drawing/2014/main" val="3282905609"/>
                    </a:ext>
                  </a:extLst>
                </a:gridCol>
              </a:tblGrid>
              <a:tr h="33838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Overdue Tasks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200365"/>
                  </a:ext>
                </a:extLst>
              </a:tr>
              <a:tr h="3383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Overdue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42067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Weeks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 of Remaining Modules 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2024-05-24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10740"/>
                  </a:ext>
                </a:extLst>
              </a:tr>
              <a:tr h="315596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Weeks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Conduct thorough UAT 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099362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Week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Deploy the System to Production 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2024-06-26</a:t>
                      </a:r>
                    </a:p>
                  </a:txBody>
                  <a:tcPr marL="44220" marR="44220" marT="22110" marB="22110"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281439"/>
                  </a:ext>
                </a:extLst>
              </a:tr>
            </a:tbl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F7E5D1E4-DE78-4A08-BCBC-449371BB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Status Report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8EC761-F3E8-4A64-B484-7D6CF48527AF}"/>
              </a:ext>
            </a:extLst>
          </p:cNvPr>
          <p:cNvGrpSpPr/>
          <p:nvPr/>
        </p:nvGrpSpPr>
        <p:grpSpPr>
          <a:xfrm>
            <a:off x="376688" y="4492749"/>
            <a:ext cx="11544661" cy="2063522"/>
            <a:chOff x="376688" y="4622289"/>
            <a:chExt cx="11544661" cy="20635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3289B1-55BE-45FB-8909-591C99B9B654}"/>
                </a:ext>
              </a:extLst>
            </p:cNvPr>
            <p:cNvGrpSpPr/>
            <p:nvPr/>
          </p:nvGrpSpPr>
          <p:grpSpPr>
            <a:xfrm>
              <a:off x="376688" y="4622289"/>
              <a:ext cx="5651326" cy="2063522"/>
              <a:chOff x="376688" y="4622289"/>
              <a:chExt cx="5651326" cy="2063522"/>
            </a:xfrm>
          </p:grpSpPr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E0A0C818-6678-4453-A513-8C25D33ADB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50785577"/>
                  </p:ext>
                </p:extLst>
              </p:nvPr>
            </p:nvGraphicFramePr>
            <p:xfrm>
              <a:off x="981440" y="5222607"/>
              <a:ext cx="3508059" cy="146320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5D119A1-A019-4B20-9972-3762FEFD8C6C}"/>
                  </a:ext>
                </a:extLst>
              </p:cNvPr>
              <p:cNvGrpSpPr/>
              <p:nvPr/>
            </p:nvGrpSpPr>
            <p:grpSpPr>
              <a:xfrm>
                <a:off x="4434552" y="5223633"/>
                <a:ext cx="1593462" cy="1122429"/>
                <a:chOff x="9772732" y="3261483"/>
                <a:chExt cx="1694001" cy="112242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551ABD9A-CBBD-42F0-9A3E-E74638872C8D}"/>
                    </a:ext>
                  </a:extLst>
                </p:cNvPr>
                <p:cNvGrpSpPr/>
                <p:nvPr/>
              </p:nvGrpSpPr>
              <p:grpSpPr>
                <a:xfrm>
                  <a:off x="9772732" y="3261483"/>
                  <a:ext cx="1622268" cy="216469"/>
                  <a:chOff x="9772732" y="3030372"/>
                  <a:chExt cx="1622268" cy="216469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01711C3-342D-4A12-AE52-0A5BCF146A60}"/>
                      </a:ext>
                    </a:extLst>
                  </p:cNvPr>
                  <p:cNvSpPr txBox="1"/>
                  <p:nvPr/>
                </p:nvSpPr>
                <p:spPr>
                  <a:xfrm>
                    <a:off x="9772732" y="3031397"/>
                    <a:ext cx="864593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Total Budget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88FFA8B-51ED-44B1-93A3-01E68BACF02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1462" y="3030372"/>
                    <a:ext cx="90353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$</a:t>
                    </a:r>
                    <a:r>
                      <a:rPr lang="en-US" sz="8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1,000,000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4FEBBFE-F182-4AFD-AD22-EC96F34C735C}"/>
                    </a:ext>
                  </a:extLst>
                </p:cNvPr>
                <p:cNvGrpSpPr/>
                <p:nvPr/>
              </p:nvGrpSpPr>
              <p:grpSpPr>
                <a:xfrm>
                  <a:off x="9772732" y="4045358"/>
                  <a:ext cx="1694001" cy="338554"/>
                  <a:chOff x="9772732" y="4045358"/>
                  <a:chExt cx="1694001" cy="338554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4022756-7187-44FF-97B3-63C9774E724C}"/>
                      </a:ext>
                    </a:extLst>
                  </p:cNvPr>
                  <p:cNvSpPr txBox="1"/>
                  <p:nvPr/>
                </p:nvSpPr>
                <p:spPr>
                  <a:xfrm>
                    <a:off x="9772732" y="4107588"/>
                    <a:ext cx="90353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Current Status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46835CC-B751-4F88-B11E-2E51636052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2140" y="4045358"/>
                    <a:ext cx="86459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20%</a:t>
                    </a:r>
                    <a:r>
                      <a: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 Over Target </a:t>
                    </a:r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D77C7F9-97FE-4C27-8CE3-796B4D48EC8C}"/>
                  </a:ext>
                </a:extLst>
              </p:cNvPr>
              <p:cNvGrpSpPr/>
              <p:nvPr/>
            </p:nvGrpSpPr>
            <p:grpSpPr>
              <a:xfrm>
                <a:off x="376688" y="4622289"/>
                <a:ext cx="5597583" cy="2057911"/>
                <a:chOff x="376688" y="4622289"/>
                <a:chExt cx="5597583" cy="2057911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309DD997-AF4E-4776-957D-F28F1BA57990}"/>
                    </a:ext>
                  </a:extLst>
                </p:cNvPr>
                <p:cNvGrpSpPr/>
                <p:nvPr/>
              </p:nvGrpSpPr>
              <p:grpSpPr>
                <a:xfrm>
                  <a:off x="376688" y="4635605"/>
                  <a:ext cx="5597583" cy="2044595"/>
                  <a:chOff x="8285768" y="1880399"/>
                  <a:chExt cx="4993594" cy="2029587"/>
                </a:xfrm>
              </p:grpSpPr>
              <p:sp>
                <p:nvSpPr>
                  <p:cNvPr id="25" name="Rectangle: Rounded Corners 7">
                    <a:extLst>
                      <a:ext uri="{FF2B5EF4-FFF2-40B4-BE49-F238E27FC236}">
                        <a16:creationId xmlns:a16="http://schemas.microsoft.com/office/drawing/2014/main" id="{B1EC776C-50C6-419E-9AA5-2A015C095795}"/>
                      </a:ext>
                    </a:extLst>
                  </p:cNvPr>
                  <p:cNvSpPr/>
                  <p:nvPr/>
                </p:nvSpPr>
                <p:spPr>
                  <a:xfrm>
                    <a:off x="8285768" y="2004262"/>
                    <a:ext cx="4993594" cy="1905724"/>
                  </a:xfrm>
                  <a:custGeom>
                    <a:avLst/>
                    <a:gdLst>
                      <a:gd name="connsiteX0" fmla="*/ 0 w 5597583"/>
                      <a:gd name="connsiteY0" fmla="*/ 0 h 1919816"/>
                      <a:gd name="connsiteX1" fmla="*/ 5597583 w 5597583"/>
                      <a:gd name="connsiteY1" fmla="*/ 0 h 1919816"/>
                      <a:gd name="connsiteX2" fmla="*/ 5597583 w 5597583"/>
                      <a:gd name="connsiteY2" fmla="*/ 1919816 h 1919816"/>
                      <a:gd name="connsiteX3" fmla="*/ 0 w 5597583"/>
                      <a:gd name="connsiteY3" fmla="*/ 1919816 h 1919816"/>
                      <a:gd name="connsiteX4" fmla="*/ 0 w 5597583"/>
                      <a:gd name="connsiteY4" fmla="*/ 0 h 1919816"/>
                      <a:gd name="connsiteX0" fmla="*/ 0 w 5597583"/>
                      <a:gd name="connsiteY0" fmla="*/ 1694 h 1921510"/>
                      <a:gd name="connsiteX1" fmla="*/ 3896862 w 5597583"/>
                      <a:gd name="connsiteY1" fmla="*/ 0 h 1921510"/>
                      <a:gd name="connsiteX2" fmla="*/ 5597583 w 5597583"/>
                      <a:gd name="connsiteY2" fmla="*/ 1694 h 1921510"/>
                      <a:gd name="connsiteX3" fmla="*/ 5597583 w 5597583"/>
                      <a:gd name="connsiteY3" fmla="*/ 1921510 h 1921510"/>
                      <a:gd name="connsiteX4" fmla="*/ 0 w 5597583"/>
                      <a:gd name="connsiteY4" fmla="*/ 1921510 h 1921510"/>
                      <a:gd name="connsiteX5" fmla="*/ 0 w 5597583"/>
                      <a:gd name="connsiteY5" fmla="*/ 1694 h 1921510"/>
                      <a:gd name="connsiteX0" fmla="*/ 0 w 5597583"/>
                      <a:gd name="connsiteY0" fmla="*/ 1694 h 1921510"/>
                      <a:gd name="connsiteX1" fmla="*/ 3877812 w 5597583"/>
                      <a:gd name="connsiteY1" fmla="*/ 0 h 1921510"/>
                      <a:gd name="connsiteX2" fmla="*/ 5597583 w 5597583"/>
                      <a:gd name="connsiteY2" fmla="*/ 1694 h 1921510"/>
                      <a:gd name="connsiteX3" fmla="*/ 5597583 w 5597583"/>
                      <a:gd name="connsiteY3" fmla="*/ 1921510 h 1921510"/>
                      <a:gd name="connsiteX4" fmla="*/ 0 w 5597583"/>
                      <a:gd name="connsiteY4" fmla="*/ 1921510 h 1921510"/>
                      <a:gd name="connsiteX5" fmla="*/ 0 w 5597583"/>
                      <a:gd name="connsiteY5" fmla="*/ 1694 h 1921510"/>
                      <a:gd name="connsiteX0" fmla="*/ 0 w 5597583"/>
                      <a:gd name="connsiteY0" fmla="*/ 1694 h 1921510"/>
                      <a:gd name="connsiteX1" fmla="*/ 1721987 w 5597583"/>
                      <a:gd name="connsiteY1" fmla="*/ 3175 h 1921510"/>
                      <a:gd name="connsiteX2" fmla="*/ 3877812 w 5597583"/>
                      <a:gd name="connsiteY2" fmla="*/ 0 h 1921510"/>
                      <a:gd name="connsiteX3" fmla="*/ 5597583 w 5597583"/>
                      <a:gd name="connsiteY3" fmla="*/ 1694 h 1921510"/>
                      <a:gd name="connsiteX4" fmla="*/ 5597583 w 5597583"/>
                      <a:gd name="connsiteY4" fmla="*/ 1921510 h 1921510"/>
                      <a:gd name="connsiteX5" fmla="*/ 0 w 5597583"/>
                      <a:gd name="connsiteY5" fmla="*/ 1921510 h 1921510"/>
                      <a:gd name="connsiteX6" fmla="*/ 0 w 5597583"/>
                      <a:gd name="connsiteY6" fmla="*/ 1694 h 1921510"/>
                      <a:gd name="connsiteX0" fmla="*/ 0 w 5597583"/>
                      <a:gd name="connsiteY0" fmla="*/ 1694 h 1921510"/>
                      <a:gd name="connsiteX1" fmla="*/ 1721987 w 5597583"/>
                      <a:gd name="connsiteY1" fmla="*/ 3175 h 1921510"/>
                      <a:gd name="connsiteX2" fmla="*/ 2731637 w 5597583"/>
                      <a:gd name="connsiteY2" fmla="*/ 0 h 1921510"/>
                      <a:gd name="connsiteX3" fmla="*/ 3877812 w 5597583"/>
                      <a:gd name="connsiteY3" fmla="*/ 0 h 1921510"/>
                      <a:gd name="connsiteX4" fmla="*/ 5597583 w 5597583"/>
                      <a:gd name="connsiteY4" fmla="*/ 1694 h 1921510"/>
                      <a:gd name="connsiteX5" fmla="*/ 5597583 w 5597583"/>
                      <a:gd name="connsiteY5" fmla="*/ 1921510 h 1921510"/>
                      <a:gd name="connsiteX6" fmla="*/ 0 w 5597583"/>
                      <a:gd name="connsiteY6" fmla="*/ 1921510 h 1921510"/>
                      <a:gd name="connsiteX7" fmla="*/ 0 w 5597583"/>
                      <a:gd name="connsiteY7" fmla="*/ 1694 h 1921510"/>
                      <a:gd name="connsiteX0" fmla="*/ 2731637 w 5597583"/>
                      <a:gd name="connsiteY0" fmla="*/ 0 h 1921510"/>
                      <a:gd name="connsiteX1" fmla="*/ 3877812 w 5597583"/>
                      <a:gd name="connsiteY1" fmla="*/ 0 h 1921510"/>
                      <a:gd name="connsiteX2" fmla="*/ 5597583 w 5597583"/>
                      <a:gd name="connsiteY2" fmla="*/ 1694 h 1921510"/>
                      <a:gd name="connsiteX3" fmla="*/ 5597583 w 5597583"/>
                      <a:gd name="connsiteY3" fmla="*/ 1921510 h 1921510"/>
                      <a:gd name="connsiteX4" fmla="*/ 0 w 5597583"/>
                      <a:gd name="connsiteY4" fmla="*/ 1921510 h 1921510"/>
                      <a:gd name="connsiteX5" fmla="*/ 0 w 5597583"/>
                      <a:gd name="connsiteY5" fmla="*/ 1694 h 1921510"/>
                      <a:gd name="connsiteX6" fmla="*/ 1721987 w 5597583"/>
                      <a:gd name="connsiteY6" fmla="*/ 3175 h 1921510"/>
                      <a:gd name="connsiteX7" fmla="*/ 2823077 w 5597583"/>
                      <a:gd name="connsiteY7" fmla="*/ 91440 h 1921510"/>
                      <a:gd name="connsiteX0" fmla="*/ 2731637 w 5597583"/>
                      <a:gd name="connsiteY0" fmla="*/ 0 h 1921510"/>
                      <a:gd name="connsiteX1" fmla="*/ 3877812 w 5597583"/>
                      <a:gd name="connsiteY1" fmla="*/ 0 h 1921510"/>
                      <a:gd name="connsiteX2" fmla="*/ 5597583 w 5597583"/>
                      <a:gd name="connsiteY2" fmla="*/ 1694 h 1921510"/>
                      <a:gd name="connsiteX3" fmla="*/ 5597583 w 5597583"/>
                      <a:gd name="connsiteY3" fmla="*/ 1921510 h 1921510"/>
                      <a:gd name="connsiteX4" fmla="*/ 0 w 5597583"/>
                      <a:gd name="connsiteY4" fmla="*/ 1921510 h 1921510"/>
                      <a:gd name="connsiteX5" fmla="*/ 0 w 5597583"/>
                      <a:gd name="connsiteY5" fmla="*/ 1694 h 1921510"/>
                      <a:gd name="connsiteX6" fmla="*/ 1721987 w 5597583"/>
                      <a:gd name="connsiteY6" fmla="*/ 3175 h 1921510"/>
                      <a:gd name="connsiteX0" fmla="*/ 3877812 w 5597583"/>
                      <a:gd name="connsiteY0" fmla="*/ 0 h 1921510"/>
                      <a:gd name="connsiteX1" fmla="*/ 5597583 w 5597583"/>
                      <a:gd name="connsiteY1" fmla="*/ 1694 h 1921510"/>
                      <a:gd name="connsiteX2" fmla="*/ 5597583 w 5597583"/>
                      <a:gd name="connsiteY2" fmla="*/ 1921510 h 1921510"/>
                      <a:gd name="connsiteX3" fmla="*/ 0 w 5597583"/>
                      <a:gd name="connsiteY3" fmla="*/ 1921510 h 1921510"/>
                      <a:gd name="connsiteX4" fmla="*/ 0 w 5597583"/>
                      <a:gd name="connsiteY4" fmla="*/ 1694 h 1921510"/>
                      <a:gd name="connsiteX5" fmla="*/ 1721987 w 5597583"/>
                      <a:gd name="connsiteY5" fmla="*/ 3175 h 1921510"/>
                      <a:gd name="connsiteX0" fmla="*/ 3877812 w 5597583"/>
                      <a:gd name="connsiteY0" fmla="*/ 0 h 1921510"/>
                      <a:gd name="connsiteX1" fmla="*/ 5597583 w 5597583"/>
                      <a:gd name="connsiteY1" fmla="*/ 1694 h 1921510"/>
                      <a:gd name="connsiteX2" fmla="*/ 5597583 w 5597583"/>
                      <a:gd name="connsiteY2" fmla="*/ 1921510 h 1921510"/>
                      <a:gd name="connsiteX3" fmla="*/ 0 w 5597583"/>
                      <a:gd name="connsiteY3" fmla="*/ 1921510 h 1921510"/>
                      <a:gd name="connsiteX4" fmla="*/ 0 w 5597583"/>
                      <a:gd name="connsiteY4" fmla="*/ 1694 h 1921510"/>
                      <a:gd name="connsiteX5" fmla="*/ 1731512 w 5597583"/>
                      <a:gd name="connsiteY5" fmla="*/ 3175 h 1921510"/>
                      <a:gd name="connsiteX0" fmla="*/ 3865112 w 5597583"/>
                      <a:gd name="connsiteY0" fmla="*/ 1481 h 1919816"/>
                      <a:gd name="connsiteX1" fmla="*/ 5597583 w 5597583"/>
                      <a:gd name="connsiteY1" fmla="*/ 0 h 1919816"/>
                      <a:gd name="connsiteX2" fmla="*/ 5597583 w 5597583"/>
                      <a:gd name="connsiteY2" fmla="*/ 1919816 h 1919816"/>
                      <a:gd name="connsiteX3" fmla="*/ 0 w 5597583"/>
                      <a:gd name="connsiteY3" fmla="*/ 1919816 h 1919816"/>
                      <a:gd name="connsiteX4" fmla="*/ 0 w 5597583"/>
                      <a:gd name="connsiteY4" fmla="*/ 0 h 1919816"/>
                      <a:gd name="connsiteX5" fmla="*/ 1731512 w 5597583"/>
                      <a:gd name="connsiteY5" fmla="*/ 1481 h 1919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97583" h="1919816">
                        <a:moveTo>
                          <a:pt x="3865112" y="1481"/>
                        </a:moveTo>
                        <a:lnTo>
                          <a:pt x="5597583" y="0"/>
                        </a:lnTo>
                        <a:lnTo>
                          <a:pt x="5597583" y="1919816"/>
                        </a:lnTo>
                        <a:lnTo>
                          <a:pt x="0" y="1919816"/>
                        </a:lnTo>
                        <a:lnTo>
                          <a:pt x="0" y="0"/>
                        </a:lnTo>
                        <a:lnTo>
                          <a:pt x="1731512" y="1481"/>
                        </a:lnTo>
                      </a:path>
                    </a:pathLst>
                  </a:custGeom>
                  <a:noFill/>
                  <a:ln w="6350">
                    <a:solidFill>
                      <a:schemeClr val="bg2">
                        <a:lumMod val="85000"/>
                        <a:alpha val="2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F8F131D0-BB62-4988-BF2D-6EBEE2EE43F0}"/>
                      </a:ext>
                    </a:extLst>
                  </p:cNvPr>
                  <p:cNvSpPr/>
                  <p:nvPr/>
                </p:nvSpPr>
                <p:spPr>
                  <a:xfrm>
                    <a:off x="9827172" y="1880399"/>
                    <a:ext cx="1910785" cy="248528"/>
                  </a:xfrm>
                  <a:prstGeom prst="roundRect">
                    <a:avLst>
                      <a:gd name="adj" fmla="val 9830"/>
                    </a:avLst>
                  </a:prstGeom>
                  <a:solidFill>
                    <a:schemeClr val="bg2">
                      <a:alpha val="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8F61126-CD14-4C8E-A7A5-24142EB705C9}"/>
                    </a:ext>
                  </a:extLst>
                </p:cNvPr>
                <p:cNvSpPr txBox="1"/>
                <p:nvPr/>
              </p:nvSpPr>
              <p:spPr>
                <a:xfrm>
                  <a:off x="2539019" y="4622289"/>
                  <a:ext cx="1272920" cy="27699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Project Budget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B0BDB3-164A-4AB1-8451-6E71059B8A12}"/>
                </a:ext>
              </a:extLst>
            </p:cNvPr>
            <p:cNvGrpSpPr/>
            <p:nvPr/>
          </p:nvGrpSpPr>
          <p:grpSpPr>
            <a:xfrm>
              <a:off x="6222999" y="4622289"/>
              <a:ext cx="5698350" cy="2057910"/>
              <a:chOff x="6222999" y="4622289"/>
              <a:chExt cx="5698350" cy="2057910"/>
            </a:xfrm>
          </p:grpSpPr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BCA5B52B-DBF9-4916-A003-907F4C961F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38954807"/>
                  </p:ext>
                </p:extLst>
              </p:nvPr>
            </p:nvGraphicFramePr>
            <p:xfrm>
              <a:off x="6478251" y="5046857"/>
              <a:ext cx="5443098" cy="148332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B43761E-B52E-41B1-A882-BB17F1532EC7}"/>
                  </a:ext>
                </a:extLst>
              </p:cNvPr>
              <p:cNvGrpSpPr/>
              <p:nvPr/>
            </p:nvGrpSpPr>
            <p:grpSpPr>
              <a:xfrm>
                <a:off x="6222999" y="4622289"/>
                <a:ext cx="5590870" cy="2057910"/>
                <a:chOff x="353190" y="4622289"/>
                <a:chExt cx="5590870" cy="205791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43203C5-C1C8-442E-9E99-90A8713A4065}"/>
                    </a:ext>
                  </a:extLst>
                </p:cNvPr>
                <p:cNvGrpSpPr/>
                <p:nvPr/>
              </p:nvGrpSpPr>
              <p:grpSpPr>
                <a:xfrm>
                  <a:off x="353190" y="4635605"/>
                  <a:ext cx="5590870" cy="2044594"/>
                  <a:chOff x="8264806" y="1880399"/>
                  <a:chExt cx="4987606" cy="2029586"/>
                </a:xfrm>
              </p:grpSpPr>
              <p:sp>
                <p:nvSpPr>
                  <p:cNvPr id="16" name="Rectangle: Rounded Corners 7">
                    <a:extLst>
                      <a:ext uri="{FF2B5EF4-FFF2-40B4-BE49-F238E27FC236}">
                        <a16:creationId xmlns:a16="http://schemas.microsoft.com/office/drawing/2014/main" id="{CBCEE697-9B6B-42D5-82B7-560F665A627D}"/>
                      </a:ext>
                    </a:extLst>
                  </p:cNvPr>
                  <p:cNvSpPr/>
                  <p:nvPr/>
                </p:nvSpPr>
                <p:spPr>
                  <a:xfrm>
                    <a:off x="8264806" y="1996277"/>
                    <a:ext cx="4987606" cy="1913708"/>
                  </a:xfrm>
                  <a:custGeom>
                    <a:avLst/>
                    <a:gdLst>
                      <a:gd name="connsiteX0" fmla="*/ 0 w 5590870"/>
                      <a:gd name="connsiteY0" fmla="*/ 0 h 1919816"/>
                      <a:gd name="connsiteX1" fmla="*/ 5590870 w 5590870"/>
                      <a:gd name="connsiteY1" fmla="*/ 0 h 1919816"/>
                      <a:gd name="connsiteX2" fmla="*/ 5590870 w 5590870"/>
                      <a:gd name="connsiteY2" fmla="*/ 1919816 h 1919816"/>
                      <a:gd name="connsiteX3" fmla="*/ 0 w 5590870"/>
                      <a:gd name="connsiteY3" fmla="*/ 1919816 h 1919816"/>
                      <a:gd name="connsiteX4" fmla="*/ 0 w 5590870"/>
                      <a:gd name="connsiteY4" fmla="*/ 0 h 1919816"/>
                      <a:gd name="connsiteX0" fmla="*/ 0 w 5590870"/>
                      <a:gd name="connsiteY0" fmla="*/ 4869 h 1924685"/>
                      <a:gd name="connsiteX1" fmla="*/ 3632201 w 5590870"/>
                      <a:gd name="connsiteY1" fmla="*/ 0 h 1924685"/>
                      <a:gd name="connsiteX2" fmla="*/ 5590870 w 5590870"/>
                      <a:gd name="connsiteY2" fmla="*/ 4869 h 1924685"/>
                      <a:gd name="connsiteX3" fmla="*/ 5590870 w 5590870"/>
                      <a:gd name="connsiteY3" fmla="*/ 1924685 h 1924685"/>
                      <a:gd name="connsiteX4" fmla="*/ 0 w 5590870"/>
                      <a:gd name="connsiteY4" fmla="*/ 1924685 h 1924685"/>
                      <a:gd name="connsiteX5" fmla="*/ 0 w 5590870"/>
                      <a:gd name="connsiteY5" fmla="*/ 4869 h 1924685"/>
                      <a:gd name="connsiteX0" fmla="*/ 0 w 5590870"/>
                      <a:gd name="connsiteY0" fmla="*/ 4869 h 1924685"/>
                      <a:gd name="connsiteX1" fmla="*/ 1724026 w 5590870"/>
                      <a:gd name="connsiteY1" fmla="*/ 1 h 1924685"/>
                      <a:gd name="connsiteX2" fmla="*/ 3632201 w 5590870"/>
                      <a:gd name="connsiteY2" fmla="*/ 0 h 1924685"/>
                      <a:gd name="connsiteX3" fmla="*/ 5590870 w 5590870"/>
                      <a:gd name="connsiteY3" fmla="*/ 4869 h 1924685"/>
                      <a:gd name="connsiteX4" fmla="*/ 5590870 w 5590870"/>
                      <a:gd name="connsiteY4" fmla="*/ 1924685 h 1924685"/>
                      <a:gd name="connsiteX5" fmla="*/ 0 w 5590870"/>
                      <a:gd name="connsiteY5" fmla="*/ 1924685 h 1924685"/>
                      <a:gd name="connsiteX6" fmla="*/ 0 w 5590870"/>
                      <a:gd name="connsiteY6" fmla="*/ 4869 h 1924685"/>
                      <a:gd name="connsiteX0" fmla="*/ 0 w 5590870"/>
                      <a:gd name="connsiteY0" fmla="*/ 8043 h 1927859"/>
                      <a:gd name="connsiteX1" fmla="*/ 1724026 w 5590870"/>
                      <a:gd name="connsiteY1" fmla="*/ 3175 h 1927859"/>
                      <a:gd name="connsiteX2" fmla="*/ 2720976 w 5590870"/>
                      <a:gd name="connsiteY2" fmla="*/ 0 h 1927859"/>
                      <a:gd name="connsiteX3" fmla="*/ 3632201 w 5590870"/>
                      <a:gd name="connsiteY3" fmla="*/ 3174 h 1927859"/>
                      <a:gd name="connsiteX4" fmla="*/ 5590870 w 5590870"/>
                      <a:gd name="connsiteY4" fmla="*/ 8043 h 1927859"/>
                      <a:gd name="connsiteX5" fmla="*/ 5590870 w 5590870"/>
                      <a:gd name="connsiteY5" fmla="*/ 1927859 h 1927859"/>
                      <a:gd name="connsiteX6" fmla="*/ 0 w 5590870"/>
                      <a:gd name="connsiteY6" fmla="*/ 1927859 h 1927859"/>
                      <a:gd name="connsiteX7" fmla="*/ 0 w 5590870"/>
                      <a:gd name="connsiteY7" fmla="*/ 8043 h 1927859"/>
                      <a:gd name="connsiteX0" fmla="*/ 2720976 w 5590870"/>
                      <a:gd name="connsiteY0" fmla="*/ 0 h 1927859"/>
                      <a:gd name="connsiteX1" fmla="*/ 3632201 w 5590870"/>
                      <a:gd name="connsiteY1" fmla="*/ 3174 h 1927859"/>
                      <a:gd name="connsiteX2" fmla="*/ 5590870 w 5590870"/>
                      <a:gd name="connsiteY2" fmla="*/ 8043 h 1927859"/>
                      <a:gd name="connsiteX3" fmla="*/ 5590870 w 5590870"/>
                      <a:gd name="connsiteY3" fmla="*/ 1927859 h 1927859"/>
                      <a:gd name="connsiteX4" fmla="*/ 0 w 5590870"/>
                      <a:gd name="connsiteY4" fmla="*/ 1927859 h 1927859"/>
                      <a:gd name="connsiteX5" fmla="*/ 0 w 5590870"/>
                      <a:gd name="connsiteY5" fmla="*/ 8043 h 1927859"/>
                      <a:gd name="connsiteX6" fmla="*/ 1724026 w 5590870"/>
                      <a:gd name="connsiteY6" fmla="*/ 3175 h 1927859"/>
                      <a:gd name="connsiteX7" fmla="*/ 2812416 w 5590870"/>
                      <a:gd name="connsiteY7" fmla="*/ 91440 h 1927859"/>
                      <a:gd name="connsiteX0" fmla="*/ 2720976 w 5590870"/>
                      <a:gd name="connsiteY0" fmla="*/ 0 h 1927859"/>
                      <a:gd name="connsiteX1" fmla="*/ 3632201 w 5590870"/>
                      <a:gd name="connsiteY1" fmla="*/ 3174 h 1927859"/>
                      <a:gd name="connsiteX2" fmla="*/ 5590870 w 5590870"/>
                      <a:gd name="connsiteY2" fmla="*/ 8043 h 1927859"/>
                      <a:gd name="connsiteX3" fmla="*/ 5590870 w 5590870"/>
                      <a:gd name="connsiteY3" fmla="*/ 1927859 h 1927859"/>
                      <a:gd name="connsiteX4" fmla="*/ 0 w 5590870"/>
                      <a:gd name="connsiteY4" fmla="*/ 1927859 h 1927859"/>
                      <a:gd name="connsiteX5" fmla="*/ 0 w 5590870"/>
                      <a:gd name="connsiteY5" fmla="*/ 8043 h 1927859"/>
                      <a:gd name="connsiteX6" fmla="*/ 1724026 w 5590870"/>
                      <a:gd name="connsiteY6" fmla="*/ 3175 h 1927859"/>
                      <a:gd name="connsiteX0" fmla="*/ 3632201 w 5590870"/>
                      <a:gd name="connsiteY0" fmla="*/ 0 h 1924685"/>
                      <a:gd name="connsiteX1" fmla="*/ 5590870 w 5590870"/>
                      <a:gd name="connsiteY1" fmla="*/ 4869 h 1924685"/>
                      <a:gd name="connsiteX2" fmla="*/ 5590870 w 5590870"/>
                      <a:gd name="connsiteY2" fmla="*/ 1924685 h 1924685"/>
                      <a:gd name="connsiteX3" fmla="*/ 0 w 5590870"/>
                      <a:gd name="connsiteY3" fmla="*/ 1924685 h 1924685"/>
                      <a:gd name="connsiteX4" fmla="*/ 0 w 5590870"/>
                      <a:gd name="connsiteY4" fmla="*/ 4869 h 1924685"/>
                      <a:gd name="connsiteX5" fmla="*/ 1724026 w 5590870"/>
                      <a:gd name="connsiteY5" fmla="*/ 1 h 1924685"/>
                      <a:gd name="connsiteX0" fmla="*/ 3632201 w 5590870"/>
                      <a:gd name="connsiteY0" fmla="*/ 3174 h 1927859"/>
                      <a:gd name="connsiteX1" fmla="*/ 5590870 w 5590870"/>
                      <a:gd name="connsiteY1" fmla="*/ 8043 h 1927859"/>
                      <a:gd name="connsiteX2" fmla="*/ 5590870 w 5590870"/>
                      <a:gd name="connsiteY2" fmla="*/ 1927859 h 1927859"/>
                      <a:gd name="connsiteX3" fmla="*/ 0 w 5590870"/>
                      <a:gd name="connsiteY3" fmla="*/ 1927859 h 1927859"/>
                      <a:gd name="connsiteX4" fmla="*/ 0 w 5590870"/>
                      <a:gd name="connsiteY4" fmla="*/ 8043 h 1927859"/>
                      <a:gd name="connsiteX5" fmla="*/ 1739901 w 5590870"/>
                      <a:gd name="connsiteY5" fmla="*/ 0 h 1927859"/>
                      <a:gd name="connsiteX0" fmla="*/ 3622676 w 5590870"/>
                      <a:gd name="connsiteY0" fmla="*/ 3174 h 1927859"/>
                      <a:gd name="connsiteX1" fmla="*/ 5590870 w 5590870"/>
                      <a:gd name="connsiteY1" fmla="*/ 8043 h 1927859"/>
                      <a:gd name="connsiteX2" fmla="*/ 5590870 w 5590870"/>
                      <a:gd name="connsiteY2" fmla="*/ 1927859 h 1927859"/>
                      <a:gd name="connsiteX3" fmla="*/ 0 w 5590870"/>
                      <a:gd name="connsiteY3" fmla="*/ 1927859 h 1927859"/>
                      <a:gd name="connsiteX4" fmla="*/ 0 w 5590870"/>
                      <a:gd name="connsiteY4" fmla="*/ 8043 h 1927859"/>
                      <a:gd name="connsiteX5" fmla="*/ 1739901 w 5590870"/>
                      <a:gd name="connsiteY5" fmla="*/ 0 h 1927859"/>
                      <a:gd name="connsiteX0" fmla="*/ 3629026 w 5590870"/>
                      <a:gd name="connsiteY0" fmla="*/ 3174 h 1927859"/>
                      <a:gd name="connsiteX1" fmla="*/ 5590870 w 5590870"/>
                      <a:gd name="connsiteY1" fmla="*/ 8043 h 1927859"/>
                      <a:gd name="connsiteX2" fmla="*/ 5590870 w 5590870"/>
                      <a:gd name="connsiteY2" fmla="*/ 1927859 h 1927859"/>
                      <a:gd name="connsiteX3" fmla="*/ 0 w 5590870"/>
                      <a:gd name="connsiteY3" fmla="*/ 1927859 h 1927859"/>
                      <a:gd name="connsiteX4" fmla="*/ 0 w 5590870"/>
                      <a:gd name="connsiteY4" fmla="*/ 8043 h 1927859"/>
                      <a:gd name="connsiteX5" fmla="*/ 1739901 w 5590870"/>
                      <a:gd name="connsiteY5" fmla="*/ 0 h 192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90870" h="1927859">
                        <a:moveTo>
                          <a:pt x="3629026" y="3174"/>
                        </a:moveTo>
                        <a:lnTo>
                          <a:pt x="5590870" y="8043"/>
                        </a:lnTo>
                        <a:lnTo>
                          <a:pt x="5590870" y="1927859"/>
                        </a:lnTo>
                        <a:lnTo>
                          <a:pt x="0" y="1927859"/>
                        </a:lnTo>
                        <a:lnTo>
                          <a:pt x="0" y="8043"/>
                        </a:lnTo>
                        <a:lnTo>
                          <a:pt x="1739901" y="0"/>
                        </a:lnTo>
                      </a:path>
                    </a:pathLst>
                  </a:custGeom>
                  <a:noFill/>
                  <a:ln w="6350">
                    <a:solidFill>
                      <a:schemeClr val="bg2">
                        <a:lumMod val="85000"/>
                        <a:alpha val="2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63BA213E-DC2F-46EA-98E9-7741087C7080}"/>
                      </a:ext>
                    </a:extLst>
                  </p:cNvPr>
                  <p:cNvSpPr/>
                  <p:nvPr/>
                </p:nvSpPr>
                <p:spPr>
                  <a:xfrm>
                    <a:off x="9818350" y="1880399"/>
                    <a:ext cx="1684351" cy="248528"/>
                  </a:xfrm>
                  <a:prstGeom prst="roundRect">
                    <a:avLst>
                      <a:gd name="adj" fmla="val 9830"/>
                    </a:avLst>
                  </a:prstGeom>
                  <a:solidFill>
                    <a:schemeClr val="bg2">
                      <a:alpha val="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248FEA-EAE8-423B-9044-85FD6E5F925D}"/>
                    </a:ext>
                  </a:extLst>
                </p:cNvPr>
                <p:cNvSpPr txBox="1"/>
                <p:nvPr/>
              </p:nvSpPr>
              <p:spPr>
                <a:xfrm>
                  <a:off x="2581955" y="4622289"/>
                  <a:ext cx="913448" cy="27699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Workload</a:t>
                  </a:r>
                </a:p>
              </p:txBody>
            </p:sp>
          </p:grpSp>
        </p:grp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28DA12B-EED7-454C-8B5B-4777E8F3451D}"/>
              </a:ext>
            </a:extLst>
          </p:cNvPr>
          <p:cNvSpPr/>
          <p:nvPr/>
        </p:nvSpPr>
        <p:spPr>
          <a:xfrm>
            <a:off x="6527800" y="4160935"/>
            <a:ext cx="100028" cy="90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B9B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B2FFFC-70E2-4BFF-A81F-1D31D4D2C620}"/>
              </a:ext>
            </a:extLst>
          </p:cNvPr>
          <p:cNvSpPr txBox="1"/>
          <p:nvPr/>
        </p:nvSpPr>
        <p:spPr>
          <a:xfrm rot="16200000">
            <a:off x="506107" y="5650567"/>
            <a:ext cx="80663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0947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Expense ($)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CC8EE4-DE2D-42E2-A50C-DA70FA199323}"/>
              </a:ext>
            </a:extLst>
          </p:cNvPr>
          <p:cNvSpPr txBox="1"/>
          <p:nvPr/>
        </p:nvSpPr>
        <p:spPr>
          <a:xfrm rot="16200000">
            <a:off x="6015664" y="5492678"/>
            <a:ext cx="883575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0947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Workload (%)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42F249-82F8-46E8-8E6D-7D3AC6678E9D}"/>
              </a:ext>
            </a:extLst>
          </p:cNvPr>
          <p:cNvSpPr txBox="1"/>
          <p:nvPr/>
        </p:nvSpPr>
        <p:spPr>
          <a:xfrm>
            <a:off x="8758012" y="6317377"/>
            <a:ext cx="88357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0947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Employees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281277-F4B2-4A05-A7F8-D789F3638F1F}"/>
              </a:ext>
            </a:extLst>
          </p:cNvPr>
          <p:cNvGrpSpPr/>
          <p:nvPr/>
        </p:nvGrpSpPr>
        <p:grpSpPr>
          <a:xfrm>
            <a:off x="4688320" y="3307813"/>
            <a:ext cx="305734" cy="943433"/>
            <a:chOff x="4865029" y="3304571"/>
            <a:chExt cx="305734" cy="94343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51E99E8-0517-455F-A63F-52F5889BFB35}"/>
                </a:ext>
              </a:extLst>
            </p:cNvPr>
            <p:cNvGrpSpPr/>
            <p:nvPr/>
          </p:nvGrpSpPr>
          <p:grpSpPr>
            <a:xfrm>
              <a:off x="4865029" y="3304571"/>
              <a:ext cx="305727" cy="76200"/>
              <a:chOff x="10260673" y="4633911"/>
              <a:chExt cx="468314" cy="94167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12309D2B-3540-4B55-B9E2-8E44BAD27483}"/>
                  </a:ext>
                </a:extLst>
              </p:cNvPr>
              <p:cNvSpPr/>
              <p:nvPr/>
            </p:nvSpPr>
            <p:spPr>
              <a:xfrm>
                <a:off x="10260675" y="4633911"/>
                <a:ext cx="468312" cy="9416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B8453588-9876-49BD-B781-CB137709E016}"/>
                  </a:ext>
                </a:extLst>
              </p:cNvPr>
              <p:cNvSpPr/>
              <p:nvPr/>
            </p:nvSpPr>
            <p:spPr>
              <a:xfrm>
                <a:off x="10260673" y="4633911"/>
                <a:ext cx="320127" cy="9416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597C9F7-6067-469F-AAC2-E349953CD8F7}"/>
                </a:ext>
              </a:extLst>
            </p:cNvPr>
            <p:cNvGrpSpPr/>
            <p:nvPr/>
          </p:nvGrpSpPr>
          <p:grpSpPr>
            <a:xfrm>
              <a:off x="4865037" y="3593649"/>
              <a:ext cx="305726" cy="76200"/>
              <a:chOff x="10260672" y="5183692"/>
              <a:chExt cx="305726" cy="76200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2226B763-FE32-4B9A-996F-10CFEAE00659}"/>
                  </a:ext>
                </a:extLst>
              </p:cNvPr>
              <p:cNvSpPr/>
              <p:nvPr/>
            </p:nvSpPr>
            <p:spPr>
              <a:xfrm>
                <a:off x="10260672" y="5183692"/>
                <a:ext cx="305726" cy="7620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51F308E6-F033-44CC-8504-128C5B11AA65}"/>
                  </a:ext>
                </a:extLst>
              </p:cNvPr>
              <p:cNvSpPr/>
              <p:nvPr/>
            </p:nvSpPr>
            <p:spPr>
              <a:xfrm>
                <a:off x="10260673" y="5183692"/>
                <a:ext cx="165468" cy="7359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8A39889-32A2-4B54-969B-DB9ADB337E0E}"/>
                </a:ext>
              </a:extLst>
            </p:cNvPr>
            <p:cNvGrpSpPr/>
            <p:nvPr/>
          </p:nvGrpSpPr>
          <p:grpSpPr>
            <a:xfrm>
              <a:off x="4865037" y="3882727"/>
              <a:ext cx="305726" cy="76200"/>
              <a:chOff x="10260672" y="5486400"/>
              <a:chExt cx="305726" cy="76200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6FD05A5C-7754-470B-924C-3A604C2CCA7F}"/>
                  </a:ext>
                </a:extLst>
              </p:cNvPr>
              <p:cNvSpPr/>
              <p:nvPr/>
            </p:nvSpPr>
            <p:spPr>
              <a:xfrm>
                <a:off x="10260672" y="5486400"/>
                <a:ext cx="305726" cy="7620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F03E7A48-ECF3-4CF6-ADD0-7DECBDB0651E}"/>
                  </a:ext>
                </a:extLst>
              </p:cNvPr>
              <p:cNvSpPr/>
              <p:nvPr/>
            </p:nvSpPr>
            <p:spPr>
              <a:xfrm>
                <a:off x="10260672" y="5486400"/>
                <a:ext cx="165466" cy="76200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8C644C2-120A-4B39-B539-BE8AB9880A35}"/>
                </a:ext>
              </a:extLst>
            </p:cNvPr>
            <p:cNvGrpSpPr/>
            <p:nvPr/>
          </p:nvGrpSpPr>
          <p:grpSpPr>
            <a:xfrm>
              <a:off x="4865036" y="4171804"/>
              <a:ext cx="305727" cy="76200"/>
              <a:chOff x="10260671" y="5740400"/>
              <a:chExt cx="305727" cy="76200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AC09E1-5124-4C41-961A-A1D1B3D7C6AC}"/>
                  </a:ext>
                </a:extLst>
              </p:cNvPr>
              <p:cNvSpPr/>
              <p:nvPr/>
            </p:nvSpPr>
            <p:spPr>
              <a:xfrm>
                <a:off x="10260672" y="5740400"/>
                <a:ext cx="305726" cy="7620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4DE54FBA-1198-43E1-B2A0-8C6AED4459C2}"/>
                  </a:ext>
                </a:extLst>
              </p:cNvPr>
              <p:cNvSpPr/>
              <p:nvPr/>
            </p:nvSpPr>
            <p:spPr>
              <a:xfrm>
                <a:off x="10260671" y="5740400"/>
                <a:ext cx="165467" cy="7359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1EFAA1-B888-4E4D-B3FB-08291B7656D4}"/>
              </a:ext>
            </a:extLst>
          </p:cNvPr>
          <p:cNvGrpSpPr/>
          <p:nvPr/>
        </p:nvGrpSpPr>
        <p:grpSpPr>
          <a:xfrm>
            <a:off x="-6703" y="1040971"/>
            <a:ext cx="12190654" cy="1378096"/>
            <a:chOff x="-6703" y="1040971"/>
            <a:chExt cx="12190654" cy="137809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312B69-95E6-4757-BB65-F3A6A68DCDC0}"/>
                </a:ext>
              </a:extLst>
            </p:cNvPr>
            <p:cNvSpPr/>
            <p:nvPr/>
          </p:nvSpPr>
          <p:spPr>
            <a:xfrm>
              <a:off x="-6703" y="1051902"/>
              <a:ext cx="12190654" cy="1367165"/>
            </a:xfrm>
            <a:prstGeom prst="rect">
              <a:avLst/>
            </a:prstGeom>
            <a:solidFill>
              <a:schemeClr val="bg2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45394F8-7C60-48E0-A2AA-672F4BAD0A8B}"/>
                </a:ext>
              </a:extLst>
            </p:cNvPr>
            <p:cNvGrpSpPr/>
            <p:nvPr/>
          </p:nvGrpSpPr>
          <p:grpSpPr>
            <a:xfrm>
              <a:off x="524476" y="1040971"/>
              <a:ext cx="11215490" cy="1354830"/>
              <a:chOff x="524476" y="1040971"/>
              <a:chExt cx="11215490" cy="1354830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B2731BEC-DF9A-4A00-BF96-022F623516A6}"/>
                  </a:ext>
                </a:extLst>
              </p:cNvPr>
              <p:cNvGrpSpPr/>
              <p:nvPr/>
            </p:nvGrpSpPr>
            <p:grpSpPr>
              <a:xfrm>
                <a:off x="9793627" y="1053671"/>
                <a:ext cx="1946339" cy="989236"/>
                <a:chOff x="9793627" y="1053671"/>
                <a:chExt cx="1946339" cy="989236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964CF50B-6C5F-4831-8590-881124EE48E2}"/>
                    </a:ext>
                  </a:extLst>
                </p:cNvPr>
                <p:cNvGrpSpPr/>
                <p:nvPr/>
              </p:nvGrpSpPr>
              <p:grpSpPr>
                <a:xfrm>
                  <a:off x="9793627" y="1053671"/>
                  <a:ext cx="1946339" cy="986239"/>
                  <a:chOff x="9868646" y="1040971"/>
                  <a:chExt cx="1946339" cy="986239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D0309702-115E-4965-B444-C3012DE9CB98}"/>
                      </a:ext>
                    </a:extLst>
                  </p:cNvPr>
                  <p:cNvGrpSpPr/>
                  <p:nvPr/>
                </p:nvGrpSpPr>
                <p:grpSpPr>
                  <a:xfrm>
                    <a:off x="10386207" y="1376519"/>
                    <a:ext cx="1293944" cy="650691"/>
                    <a:chOff x="10127557" y="1770132"/>
                    <a:chExt cx="1394556" cy="701284"/>
                  </a:xfrm>
                </p:grpSpPr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16B86536-0CC5-455D-A19A-912EB175BE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7558" y="1770132"/>
                      <a:ext cx="834799" cy="431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81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Days</a:t>
                      </a:r>
                    </a:p>
                  </p:txBody>
                </p: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8D1212E8-2EDC-4462-8949-6E53D5D65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7557" y="2222636"/>
                      <a:ext cx="1394556" cy="248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Friday, September 19</a:t>
                      </a:r>
                    </a:p>
                  </p:txBody>
                </p:sp>
              </p:grp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AB35A955-0C77-499F-AB66-5AD8A90C6AB5}"/>
                      </a:ext>
                    </a:extLst>
                  </p:cNvPr>
                  <p:cNvSpPr txBox="1"/>
                  <p:nvPr/>
                </p:nvSpPr>
                <p:spPr>
                  <a:xfrm>
                    <a:off x="9868646" y="1040971"/>
                    <a:ext cx="1946339" cy="276999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0947A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Projected Launch Date</a:t>
                    </a:r>
                  </a:p>
                </p:txBody>
              </p:sp>
            </p:grpSp>
            <p:sp>
              <p:nvSpPr>
                <p:cNvPr id="87" name="Graphic 85">
                  <a:extLst>
                    <a:ext uri="{FF2B5EF4-FFF2-40B4-BE49-F238E27FC236}">
                      <a16:creationId xmlns:a16="http://schemas.microsoft.com/office/drawing/2014/main" id="{A70261CD-FBB4-4C68-9EFB-9CB384400862}"/>
                    </a:ext>
                  </a:extLst>
                </p:cNvPr>
                <p:cNvSpPr/>
                <p:nvPr/>
              </p:nvSpPr>
              <p:spPr>
                <a:xfrm>
                  <a:off x="9961287" y="1517933"/>
                  <a:ext cx="367482" cy="524974"/>
                </a:xfrm>
                <a:custGeom>
                  <a:avLst/>
                  <a:gdLst>
                    <a:gd name="connsiteX0" fmla="*/ 1623049 w 1866053"/>
                    <a:gd name="connsiteY0" fmla="*/ 544591 h 2665790"/>
                    <a:gd name="connsiteX1" fmla="*/ 1865884 w 1866053"/>
                    <a:gd name="connsiteY1" fmla="*/ 167225 h 2665790"/>
                    <a:gd name="connsiteX2" fmla="*/ 1189440 w 1866053"/>
                    <a:gd name="connsiteY2" fmla="*/ 225539 h 2665790"/>
                    <a:gd name="connsiteX3" fmla="*/ 452586 w 1866053"/>
                    <a:gd name="connsiteY3" fmla="*/ 283853 h 2665790"/>
                    <a:gd name="connsiteX4" fmla="*/ 452586 w 1866053"/>
                    <a:gd name="connsiteY4" fmla="*/ 225949 h 2665790"/>
                    <a:gd name="connsiteX5" fmla="*/ 500433 w 1866053"/>
                    <a:gd name="connsiteY5" fmla="*/ 181376 h 2665790"/>
                    <a:gd name="connsiteX6" fmla="*/ 518395 w 1866053"/>
                    <a:gd name="connsiteY6" fmla="*/ 118487 h 2665790"/>
                    <a:gd name="connsiteX7" fmla="*/ 455507 w 1866053"/>
                    <a:gd name="connsiteY7" fmla="*/ 18744 h 2665790"/>
                    <a:gd name="connsiteX8" fmla="*/ 337612 w 1866053"/>
                    <a:gd name="connsiteY8" fmla="*/ 18744 h 2665790"/>
                    <a:gd name="connsiteX9" fmla="*/ 274723 w 1866053"/>
                    <a:gd name="connsiteY9" fmla="*/ 118487 h 2665790"/>
                    <a:gd name="connsiteX10" fmla="*/ 318868 w 1866053"/>
                    <a:gd name="connsiteY10" fmla="*/ 212209 h 2665790"/>
                    <a:gd name="connsiteX11" fmla="*/ 340122 w 1866053"/>
                    <a:gd name="connsiteY11" fmla="*/ 225951 h 2665790"/>
                    <a:gd name="connsiteX12" fmla="*/ 340122 w 1866053"/>
                    <a:gd name="connsiteY12" fmla="*/ 2416897 h 2665790"/>
                    <a:gd name="connsiteX13" fmla="*/ 3570 w 1866053"/>
                    <a:gd name="connsiteY13" fmla="*/ 2538938 h 2665790"/>
                    <a:gd name="connsiteX14" fmla="*/ 395946 w 1866053"/>
                    <a:gd name="connsiteY14" fmla="*/ 2663897 h 2665790"/>
                    <a:gd name="connsiteX15" fmla="*/ 787893 w 1866053"/>
                    <a:gd name="connsiteY15" fmla="*/ 2538938 h 2665790"/>
                    <a:gd name="connsiteX16" fmla="*/ 452180 w 1866053"/>
                    <a:gd name="connsiteY16" fmla="*/ 2416897 h 2665790"/>
                    <a:gd name="connsiteX17" fmla="*/ 452161 w 1866053"/>
                    <a:gd name="connsiteY17" fmla="*/ 1200202 h 2665790"/>
                    <a:gd name="connsiteX18" fmla="*/ 1160262 w 1866053"/>
                    <a:gd name="connsiteY18" fmla="*/ 1153138 h 2665790"/>
                    <a:gd name="connsiteX19" fmla="*/ 1859175 w 1866053"/>
                    <a:gd name="connsiteY19" fmla="*/ 1083165 h 2665790"/>
                    <a:gd name="connsiteX20" fmla="*/ 1859194 w 1866053"/>
                    <a:gd name="connsiteY20" fmla="*/ 1083147 h 2665790"/>
                    <a:gd name="connsiteX21" fmla="*/ 1623428 w 1866053"/>
                    <a:gd name="connsiteY21" fmla="*/ 590404 h 2665790"/>
                    <a:gd name="connsiteX22" fmla="*/ 1623019 w 1866053"/>
                    <a:gd name="connsiteY22" fmla="*/ 544586 h 2665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66053" h="2665790">
                      <a:moveTo>
                        <a:pt x="1623049" y="544591"/>
                      </a:moveTo>
                      <a:cubicBezTo>
                        <a:pt x="1691813" y="411378"/>
                        <a:pt x="1773129" y="285005"/>
                        <a:pt x="1865884" y="167225"/>
                      </a:cubicBezTo>
                      <a:cubicBezTo>
                        <a:pt x="1623459" y="83919"/>
                        <a:pt x="1411867" y="152238"/>
                        <a:pt x="1189440" y="225539"/>
                      </a:cubicBezTo>
                      <a:cubicBezTo>
                        <a:pt x="967022" y="298839"/>
                        <a:pt x="724192" y="378389"/>
                        <a:pt x="452586" y="283853"/>
                      </a:cubicBezTo>
                      <a:lnTo>
                        <a:pt x="452586" y="225949"/>
                      </a:lnTo>
                      <a:cubicBezTo>
                        <a:pt x="472297" y="215721"/>
                        <a:pt x="488828" y="200306"/>
                        <a:pt x="500433" y="181376"/>
                      </a:cubicBezTo>
                      <a:cubicBezTo>
                        <a:pt x="512036" y="162428"/>
                        <a:pt x="518247" y="140690"/>
                        <a:pt x="518395" y="118487"/>
                      </a:cubicBezTo>
                      <a:cubicBezTo>
                        <a:pt x="515941" y="76648"/>
                        <a:pt x="492213" y="38994"/>
                        <a:pt x="455507" y="18744"/>
                      </a:cubicBezTo>
                      <a:cubicBezTo>
                        <a:pt x="418819" y="-1488"/>
                        <a:pt x="374300" y="-1488"/>
                        <a:pt x="337612" y="18744"/>
                      </a:cubicBezTo>
                      <a:cubicBezTo>
                        <a:pt x="300905" y="38994"/>
                        <a:pt x="277179" y="76649"/>
                        <a:pt x="274723" y="118487"/>
                      </a:cubicBezTo>
                      <a:cubicBezTo>
                        <a:pt x="274556" y="154785"/>
                        <a:pt x="290789" y="189221"/>
                        <a:pt x="318868" y="212209"/>
                      </a:cubicBezTo>
                      <a:cubicBezTo>
                        <a:pt x="325543" y="217416"/>
                        <a:pt x="332646" y="222008"/>
                        <a:pt x="340122" y="225951"/>
                      </a:cubicBezTo>
                      <a:lnTo>
                        <a:pt x="340122" y="2416897"/>
                      </a:lnTo>
                      <a:cubicBezTo>
                        <a:pt x="149765" y="2425637"/>
                        <a:pt x="3570" y="2476887"/>
                        <a:pt x="3570" y="2538938"/>
                      </a:cubicBezTo>
                      <a:cubicBezTo>
                        <a:pt x="3570" y="2601008"/>
                        <a:pt x="179351" y="2663897"/>
                        <a:pt x="395946" y="2663897"/>
                      </a:cubicBezTo>
                      <a:cubicBezTo>
                        <a:pt x="612542" y="2663897"/>
                        <a:pt x="787893" y="2608501"/>
                        <a:pt x="787893" y="2538938"/>
                      </a:cubicBezTo>
                      <a:cubicBezTo>
                        <a:pt x="787893" y="2469375"/>
                        <a:pt x="642108" y="2425637"/>
                        <a:pt x="452180" y="2416897"/>
                      </a:cubicBezTo>
                      <a:lnTo>
                        <a:pt x="452161" y="1200202"/>
                      </a:lnTo>
                      <a:cubicBezTo>
                        <a:pt x="706654" y="1301845"/>
                        <a:pt x="927005" y="1229768"/>
                        <a:pt x="1160262" y="1153138"/>
                      </a:cubicBezTo>
                      <a:cubicBezTo>
                        <a:pt x="1378533" y="1081918"/>
                        <a:pt x="1603459" y="1007352"/>
                        <a:pt x="1859175" y="1083165"/>
                      </a:cubicBezTo>
                      <a:lnTo>
                        <a:pt x="1859194" y="1083147"/>
                      </a:lnTo>
                      <a:cubicBezTo>
                        <a:pt x="1790635" y="914283"/>
                        <a:pt x="1711904" y="749737"/>
                        <a:pt x="1623428" y="590404"/>
                      </a:cubicBezTo>
                      <a:cubicBezTo>
                        <a:pt x="1615600" y="576179"/>
                        <a:pt x="1615451" y="558960"/>
                        <a:pt x="1623019" y="54458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8176B869-DAF8-4784-BE95-DD59A45DCA2F}"/>
                  </a:ext>
                </a:extLst>
              </p:cNvPr>
              <p:cNvGrpSpPr/>
              <p:nvPr/>
            </p:nvGrpSpPr>
            <p:grpSpPr>
              <a:xfrm>
                <a:off x="7706213" y="1040971"/>
                <a:ext cx="657872" cy="1354830"/>
                <a:chOff x="7706213" y="1040971"/>
                <a:chExt cx="657872" cy="1354830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865B2D7-AB51-4FF5-B84A-C3041A9A2E34}"/>
                    </a:ext>
                  </a:extLst>
                </p:cNvPr>
                <p:cNvSpPr txBox="1"/>
                <p:nvPr/>
              </p:nvSpPr>
              <p:spPr>
                <a:xfrm>
                  <a:off x="7706213" y="1040971"/>
                  <a:ext cx="657872" cy="276999"/>
                </a:xfrm>
                <a:prstGeom prst="rect">
                  <a:avLst/>
                </a:prstGeom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0947A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Testing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B8A056A-F9F9-438E-A5C1-04AE229D18F1}"/>
                    </a:ext>
                  </a:extLst>
                </p:cNvPr>
                <p:cNvSpPr txBox="1"/>
                <p:nvPr/>
              </p:nvSpPr>
              <p:spPr>
                <a:xfrm>
                  <a:off x="7708778" y="2149580"/>
                  <a:ext cx="652743" cy="246221"/>
                </a:xfrm>
                <a:prstGeom prst="rect">
                  <a:avLst/>
                </a:prstGeom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On Hold</a:t>
                  </a: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70FEDEED-AAC6-42D9-A469-D434FA98C189}"/>
                    </a:ext>
                  </a:extLst>
                </p:cNvPr>
                <p:cNvSpPr/>
                <p:nvPr/>
              </p:nvSpPr>
              <p:spPr>
                <a:xfrm>
                  <a:off x="7846210" y="1521303"/>
                  <a:ext cx="377878" cy="377860"/>
                </a:xfrm>
                <a:custGeom>
                  <a:avLst/>
                  <a:gdLst>
                    <a:gd name="connsiteX0" fmla="*/ 335608 w 671181"/>
                    <a:gd name="connsiteY0" fmla="*/ 584135 h 671153"/>
                    <a:gd name="connsiteX1" fmla="*/ 329519 w 671181"/>
                    <a:gd name="connsiteY1" fmla="*/ 588060 h 671153"/>
                    <a:gd name="connsiteX2" fmla="*/ 329519 w 671181"/>
                    <a:gd name="connsiteY2" fmla="*/ 615479 h 671153"/>
                    <a:gd name="connsiteX3" fmla="*/ 335608 w 671181"/>
                    <a:gd name="connsiteY3" fmla="*/ 619398 h 671153"/>
                    <a:gd name="connsiteX4" fmla="*/ 341681 w 671181"/>
                    <a:gd name="connsiteY4" fmla="*/ 615489 h 671153"/>
                    <a:gd name="connsiteX5" fmla="*/ 341681 w 671181"/>
                    <a:gd name="connsiteY5" fmla="*/ 588054 h 671153"/>
                    <a:gd name="connsiteX6" fmla="*/ 335608 w 671181"/>
                    <a:gd name="connsiteY6" fmla="*/ 584135 h 671153"/>
                    <a:gd name="connsiteX7" fmla="*/ 211588 w 671181"/>
                    <a:gd name="connsiteY7" fmla="*/ 550912 h 671153"/>
                    <a:gd name="connsiteX8" fmla="*/ 204368 w 671181"/>
                    <a:gd name="connsiteY8" fmla="*/ 551266 h 671153"/>
                    <a:gd name="connsiteX9" fmla="*/ 190653 w 671181"/>
                    <a:gd name="connsiteY9" fmla="*/ 575014 h 671153"/>
                    <a:gd name="connsiteX10" fmla="*/ 193960 w 671181"/>
                    <a:gd name="connsiteY10" fmla="*/ 581446 h 671153"/>
                    <a:gd name="connsiteX11" fmla="*/ 201181 w 671181"/>
                    <a:gd name="connsiteY11" fmla="*/ 581093 h 671153"/>
                    <a:gd name="connsiteX12" fmla="*/ 214895 w 671181"/>
                    <a:gd name="connsiteY12" fmla="*/ 557344 h 671153"/>
                    <a:gd name="connsiteX13" fmla="*/ 211588 w 671181"/>
                    <a:gd name="connsiteY13" fmla="*/ 550912 h 671153"/>
                    <a:gd name="connsiteX14" fmla="*/ 459623 w 671181"/>
                    <a:gd name="connsiteY14" fmla="*/ 550904 h 671153"/>
                    <a:gd name="connsiteX15" fmla="*/ 456311 w 671181"/>
                    <a:gd name="connsiteY15" fmla="*/ 557341 h 671153"/>
                    <a:gd name="connsiteX16" fmla="*/ 470020 w 671181"/>
                    <a:gd name="connsiteY16" fmla="*/ 581090 h 671153"/>
                    <a:gd name="connsiteX17" fmla="*/ 477241 w 671181"/>
                    <a:gd name="connsiteY17" fmla="*/ 581443 h 671153"/>
                    <a:gd name="connsiteX18" fmla="*/ 477242 w 671181"/>
                    <a:gd name="connsiteY18" fmla="*/ 581443 h 671153"/>
                    <a:gd name="connsiteX19" fmla="*/ 480543 w 671181"/>
                    <a:gd name="connsiteY19" fmla="*/ 575016 h 671153"/>
                    <a:gd name="connsiteX20" fmla="*/ 466844 w 671181"/>
                    <a:gd name="connsiteY20" fmla="*/ 551257 h 671153"/>
                    <a:gd name="connsiteX21" fmla="*/ 459623 w 671181"/>
                    <a:gd name="connsiteY21" fmla="*/ 550904 h 671153"/>
                    <a:gd name="connsiteX22" fmla="*/ 556836 w 671181"/>
                    <a:gd name="connsiteY22" fmla="*/ 456826 h 671153"/>
                    <a:gd name="connsiteX23" fmla="*/ 550399 w 671181"/>
                    <a:gd name="connsiteY23" fmla="*/ 460133 h 671153"/>
                    <a:gd name="connsiteX24" fmla="*/ 550757 w 671181"/>
                    <a:gd name="connsiteY24" fmla="*/ 467353 h 671153"/>
                    <a:gd name="connsiteX25" fmla="*/ 574506 w 671181"/>
                    <a:gd name="connsiteY25" fmla="*/ 481068 h 671153"/>
                    <a:gd name="connsiteX26" fmla="*/ 580943 w 671181"/>
                    <a:gd name="connsiteY26" fmla="*/ 477761 h 671153"/>
                    <a:gd name="connsiteX27" fmla="*/ 580585 w 671181"/>
                    <a:gd name="connsiteY27" fmla="*/ 470540 h 671153"/>
                    <a:gd name="connsiteX28" fmla="*/ 114376 w 671181"/>
                    <a:gd name="connsiteY28" fmla="*/ 456819 h 671153"/>
                    <a:gd name="connsiteX29" fmla="*/ 90611 w 671181"/>
                    <a:gd name="connsiteY29" fmla="*/ 470533 h 671153"/>
                    <a:gd name="connsiteX30" fmla="*/ 90274 w 671181"/>
                    <a:gd name="connsiteY30" fmla="*/ 477754 h 671153"/>
                    <a:gd name="connsiteX31" fmla="*/ 96695 w 671181"/>
                    <a:gd name="connsiteY31" fmla="*/ 481061 h 671153"/>
                    <a:gd name="connsiteX32" fmla="*/ 120444 w 671181"/>
                    <a:gd name="connsiteY32" fmla="*/ 467352 h 671153"/>
                    <a:gd name="connsiteX33" fmla="*/ 120444 w 671181"/>
                    <a:gd name="connsiteY33" fmla="*/ 467351 h 671153"/>
                    <a:gd name="connsiteX34" fmla="*/ 120808 w 671181"/>
                    <a:gd name="connsiteY34" fmla="*/ 460131 h 671153"/>
                    <a:gd name="connsiteX35" fmla="*/ 114376 w 671181"/>
                    <a:gd name="connsiteY35" fmla="*/ 456819 h 671153"/>
                    <a:gd name="connsiteX36" fmla="*/ 56230 w 671181"/>
                    <a:gd name="connsiteY36" fmla="*/ 330037 h 671153"/>
                    <a:gd name="connsiteX37" fmla="*/ 52305 w 671181"/>
                    <a:gd name="connsiteY37" fmla="*/ 336116 h 671153"/>
                    <a:gd name="connsiteX38" fmla="*/ 56230 w 671181"/>
                    <a:gd name="connsiteY38" fmla="*/ 342195 h 671153"/>
                    <a:gd name="connsiteX39" fmla="*/ 83649 w 671181"/>
                    <a:gd name="connsiteY39" fmla="*/ 342195 h 671153"/>
                    <a:gd name="connsiteX40" fmla="*/ 87573 w 671181"/>
                    <a:gd name="connsiteY40" fmla="*/ 336126 h 671153"/>
                    <a:gd name="connsiteX41" fmla="*/ 83649 w 671181"/>
                    <a:gd name="connsiteY41" fmla="*/ 330037 h 671153"/>
                    <a:gd name="connsiteX42" fmla="*/ 587545 w 671181"/>
                    <a:gd name="connsiteY42" fmla="*/ 330031 h 671153"/>
                    <a:gd name="connsiteX43" fmla="*/ 583610 w 671181"/>
                    <a:gd name="connsiteY43" fmla="*/ 336110 h 671153"/>
                    <a:gd name="connsiteX44" fmla="*/ 587545 w 671181"/>
                    <a:gd name="connsiteY44" fmla="*/ 342199 h 671153"/>
                    <a:gd name="connsiteX45" fmla="*/ 614980 w 671181"/>
                    <a:gd name="connsiteY45" fmla="*/ 342199 h 671153"/>
                    <a:gd name="connsiteX46" fmla="*/ 618884 w 671181"/>
                    <a:gd name="connsiteY46" fmla="*/ 336110 h 671153"/>
                    <a:gd name="connsiteX47" fmla="*/ 614964 w 671181"/>
                    <a:gd name="connsiteY47" fmla="*/ 330031 h 671153"/>
                    <a:gd name="connsiteX48" fmla="*/ 96689 w 671181"/>
                    <a:gd name="connsiteY48" fmla="*/ 191153 h 671153"/>
                    <a:gd name="connsiteX49" fmla="*/ 90268 w 671181"/>
                    <a:gd name="connsiteY49" fmla="*/ 194460 h 671153"/>
                    <a:gd name="connsiteX50" fmla="*/ 90267 w 671181"/>
                    <a:gd name="connsiteY50" fmla="*/ 194460 h 671153"/>
                    <a:gd name="connsiteX51" fmla="*/ 90600 w 671181"/>
                    <a:gd name="connsiteY51" fmla="*/ 201680 h 671153"/>
                    <a:gd name="connsiteX52" fmla="*/ 114364 w 671181"/>
                    <a:gd name="connsiteY52" fmla="*/ 215389 h 671153"/>
                    <a:gd name="connsiteX53" fmla="*/ 120796 w 671181"/>
                    <a:gd name="connsiteY53" fmla="*/ 212083 h 671153"/>
                    <a:gd name="connsiteX54" fmla="*/ 120438 w 671181"/>
                    <a:gd name="connsiteY54" fmla="*/ 204862 h 671153"/>
                    <a:gd name="connsiteX55" fmla="*/ 574505 w 671181"/>
                    <a:gd name="connsiteY55" fmla="*/ 191152 h 671153"/>
                    <a:gd name="connsiteX56" fmla="*/ 550756 w 671181"/>
                    <a:gd name="connsiteY56" fmla="*/ 204861 h 671153"/>
                    <a:gd name="connsiteX57" fmla="*/ 550755 w 671181"/>
                    <a:gd name="connsiteY57" fmla="*/ 204861 h 671153"/>
                    <a:gd name="connsiteX58" fmla="*/ 550397 w 671181"/>
                    <a:gd name="connsiteY58" fmla="*/ 212082 h 671153"/>
                    <a:gd name="connsiteX59" fmla="*/ 556834 w 671181"/>
                    <a:gd name="connsiteY59" fmla="*/ 215388 h 671153"/>
                    <a:gd name="connsiteX60" fmla="*/ 580583 w 671181"/>
                    <a:gd name="connsiteY60" fmla="*/ 201679 h 671153"/>
                    <a:gd name="connsiteX61" fmla="*/ 580926 w 671181"/>
                    <a:gd name="connsiteY61" fmla="*/ 194459 h 671153"/>
                    <a:gd name="connsiteX62" fmla="*/ 574505 w 671181"/>
                    <a:gd name="connsiteY62" fmla="*/ 191152 h 671153"/>
                    <a:gd name="connsiteX63" fmla="*/ 335593 w 671181"/>
                    <a:gd name="connsiteY63" fmla="*/ 122480 h 671153"/>
                    <a:gd name="connsiteX64" fmla="*/ 323435 w 671181"/>
                    <a:gd name="connsiteY64" fmla="*/ 132764 h 671153"/>
                    <a:gd name="connsiteX65" fmla="*/ 323435 w 671181"/>
                    <a:gd name="connsiteY65" fmla="*/ 308021 h 671153"/>
                    <a:gd name="connsiteX66" fmla="*/ 308017 w 671181"/>
                    <a:gd name="connsiteY66" fmla="*/ 323443 h 671153"/>
                    <a:gd name="connsiteX67" fmla="*/ 200339 w 671181"/>
                    <a:gd name="connsiteY67" fmla="*/ 323443 h 671153"/>
                    <a:gd name="connsiteX68" fmla="*/ 193461 w 671181"/>
                    <a:gd name="connsiteY68" fmla="*/ 335611 h 671153"/>
                    <a:gd name="connsiteX69" fmla="*/ 200339 w 671181"/>
                    <a:gd name="connsiteY69" fmla="*/ 347768 h 671153"/>
                    <a:gd name="connsiteX70" fmla="*/ 308017 w 671181"/>
                    <a:gd name="connsiteY70" fmla="*/ 347768 h 671153"/>
                    <a:gd name="connsiteX71" fmla="*/ 335592 w 671181"/>
                    <a:gd name="connsiteY71" fmla="*/ 365787 h 671153"/>
                    <a:gd name="connsiteX72" fmla="*/ 335593 w 671181"/>
                    <a:gd name="connsiteY72" fmla="*/ 365790 h 671153"/>
                    <a:gd name="connsiteX73" fmla="*/ 365774 w 671181"/>
                    <a:gd name="connsiteY73" fmla="*/ 335614 h 671153"/>
                    <a:gd name="connsiteX74" fmla="*/ 347766 w 671181"/>
                    <a:gd name="connsiteY74" fmla="*/ 308034 h 671153"/>
                    <a:gd name="connsiteX75" fmla="*/ 347766 w 671181"/>
                    <a:gd name="connsiteY75" fmla="*/ 132764 h 671153"/>
                    <a:gd name="connsiteX76" fmla="*/ 335593 w 671181"/>
                    <a:gd name="connsiteY76" fmla="*/ 122480 h 671153"/>
                    <a:gd name="connsiteX77" fmla="*/ 193969 w 671181"/>
                    <a:gd name="connsiteY77" fmla="*/ 90778 h 671153"/>
                    <a:gd name="connsiteX78" fmla="*/ 190647 w 671181"/>
                    <a:gd name="connsiteY78" fmla="*/ 97210 h 671153"/>
                    <a:gd name="connsiteX79" fmla="*/ 204361 w 671181"/>
                    <a:gd name="connsiteY79" fmla="*/ 120958 h 671153"/>
                    <a:gd name="connsiteX80" fmla="*/ 211582 w 671181"/>
                    <a:gd name="connsiteY80" fmla="*/ 121301 h 671153"/>
                    <a:gd name="connsiteX81" fmla="*/ 214889 w 671181"/>
                    <a:gd name="connsiteY81" fmla="*/ 114869 h 671153"/>
                    <a:gd name="connsiteX82" fmla="*/ 201175 w 671181"/>
                    <a:gd name="connsiteY82" fmla="*/ 91120 h 671153"/>
                    <a:gd name="connsiteX83" fmla="*/ 193969 w 671181"/>
                    <a:gd name="connsiteY83" fmla="*/ 90778 h 671153"/>
                    <a:gd name="connsiteX84" fmla="*/ 477240 w 671181"/>
                    <a:gd name="connsiteY84" fmla="*/ 90769 h 671153"/>
                    <a:gd name="connsiteX85" fmla="*/ 470019 w 671181"/>
                    <a:gd name="connsiteY85" fmla="*/ 91122 h 671153"/>
                    <a:gd name="connsiteX86" fmla="*/ 456305 w 671181"/>
                    <a:gd name="connsiteY86" fmla="*/ 114871 h 671153"/>
                    <a:gd name="connsiteX87" fmla="*/ 459611 w 671181"/>
                    <a:gd name="connsiteY87" fmla="*/ 121302 h 671153"/>
                    <a:gd name="connsiteX88" fmla="*/ 466848 w 671181"/>
                    <a:gd name="connsiteY88" fmla="*/ 120949 h 671153"/>
                    <a:gd name="connsiteX89" fmla="*/ 480547 w 671181"/>
                    <a:gd name="connsiteY89" fmla="*/ 97200 h 671153"/>
                    <a:gd name="connsiteX90" fmla="*/ 480547 w 671181"/>
                    <a:gd name="connsiteY90" fmla="*/ 97200 h 671153"/>
                    <a:gd name="connsiteX91" fmla="*/ 477240 w 671181"/>
                    <a:gd name="connsiteY91" fmla="*/ 90769 h 671153"/>
                    <a:gd name="connsiteX92" fmla="*/ 335607 w 671181"/>
                    <a:gd name="connsiteY92" fmla="*/ 52821 h 671153"/>
                    <a:gd name="connsiteX93" fmla="*/ 329518 w 671181"/>
                    <a:gd name="connsiteY93" fmla="*/ 56740 h 671153"/>
                    <a:gd name="connsiteX94" fmla="*/ 329518 w 671181"/>
                    <a:gd name="connsiteY94" fmla="*/ 84165 h 671153"/>
                    <a:gd name="connsiteX95" fmla="*/ 335607 w 671181"/>
                    <a:gd name="connsiteY95" fmla="*/ 88074 h 671153"/>
                    <a:gd name="connsiteX96" fmla="*/ 341681 w 671181"/>
                    <a:gd name="connsiteY96" fmla="*/ 84155 h 671153"/>
                    <a:gd name="connsiteX97" fmla="*/ 341681 w 671181"/>
                    <a:gd name="connsiteY97" fmla="*/ 56730 h 671153"/>
                    <a:gd name="connsiteX98" fmla="*/ 335607 w 671181"/>
                    <a:gd name="connsiteY98" fmla="*/ 52821 h 671153"/>
                    <a:gd name="connsiteX99" fmla="*/ 335591 w 671181"/>
                    <a:gd name="connsiteY99" fmla="*/ 28488 h 671153"/>
                    <a:gd name="connsiteX100" fmla="*/ 643208 w 671181"/>
                    <a:gd name="connsiteY100" fmla="*/ 336104 h 671153"/>
                    <a:gd name="connsiteX101" fmla="*/ 335591 w 671181"/>
                    <a:gd name="connsiteY101" fmla="*/ 643721 h 671153"/>
                    <a:gd name="connsiteX102" fmla="*/ 27975 w 671181"/>
                    <a:gd name="connsiteY102" fmla="*/ 336104 h 671153"/>
                    <a:gd name="connsiteX103" fmla="*/ 335591 w 671181"/>
                    <a:gd name="connsiteY103" fmla="*/ 28488 h 671153"/>
                    <a:gd name="connsiteX104" fmla="*/ 335591 w 671181"/>
                    <a:gd name="connsiteY104" fmla="*/ 7282 h 671153"/>
                    <a:gd name="connsiteX105" fmla="*/ 7296 w 671181"/>
                    <a:gd name="connsiteY105" fmla="*/ 335576 h 671153"/>
                    <a:gd name="connsiteX106" fmla="*/ 335591 w 671181"/>
                    <a:gd name="connsiteY106" fmla="*/ 663871 h 671153"/>
                    <a:gd name="connsiteX107" fmla="*/ 663885 w 671181"/>
                    <a:gd name="connsiteY107" fmla="*/ 335576 h 671153"/>
                    <a:gd name="connsiteX108" fmla="*/ 335591 w 671181"/>
                    <a:gd name="connsiteY108" fmla="*/ 7282 h 671153"/>
                    <a:gd name="connsiteX109" fmla="*/ 335591 w 671181"/>
                    <a:gd name="connsiteY109" fmla="*/ 0 h 671153"/>
                    <a:gd name="connsiteX110" fmla="*/ 671181 w 671181"/>
                    <a:gd name="connsiteY110" fmla="*/ 335576 h 671153"/>
                    <a:gd name="connsiteX111" fmla="*/ 335591 w 671181"/>
                    <a:gd name="connsiteY111" fmla="*/ 671153 h 671153"/>
                    <a:gd name="connsiteX112" fmla="*/ 0 w 671181"/>
                    <a:gd name="connsiteY112" fmla="*/ 335576 h 671153"/>
                    <a:gd name="connsiteX113" fmla="*/ 335591 w 671181"/>
                    <a:gd name="connsiteY113" fmla="*/ 0 h 671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671181" h="671153">
                      <a:moveTo>
                        <a:pt x="335608" y="584135"/>
                      </a:moveTo>
                      <a:cubicBezTo>
                        <a:pt x="332244" y="584135"/>
                        <a:pt x="329519" y="585879"/>
                        <a:pt x="329519" y="588060"/>
                      </a:cubicBezTo>
                      <a:lnTo>
                        <a:pt x="329519" y="615479"/>
                      </a:lnTo>
                      <a:cubicBezTo>
                        <a:pt x="329519" y="617633"/>
                        <a:pt x="332239" y="619398"/>
                        <a:pt x="335608" y="619398"/>
                      </a:cubicBezTo>
                      <a:cubicBezTo>
                        <a:pt x="338956" y="619409"/>
                        <a:pt x="341691" y="617644"/>
                        <a:pt x="341681" y="615489"/>
                      </a:cubicBezTo>
                      <a:lnTo>
                        <a:pt x="341681" y="588054"/>
                      </a:lnTo>
                      <a:cubicBezTo>
                        <a:pt x="341681" y="585890"/>
                        <a:pt x="338961" y="584135"/>
                        <a:pt x="335608" y="584135"/>
                      </a:cubicBezTo>
                      <a:close/>
                      <a:moveTo>
                        <a:pt x="211588" y="550912"/>
                      </a:moveTo>
                      <a:cubicBezTo>
                        <a:pt x="208681" y="549236"/>
                        <a:pt x="205442" y="549391"/>
                        <a:pt x="204368" y="551266"/>
                      </a:cubicBezTo>
                      <a:lnTo>
                        <a:pt x="190653" y="575014"/>
                      </a:lnTo>
                      <a:cubicBezTo>
                        <a:pt x="189563" y="576894"/>
                        <a:pt x="191053" y="579769"/>
                        <a:pt x="193960" y="581446"/>
                      </a:cubicBezTo>
                      <a:cubicBezTo>
                        <a:pt x="196856" y="583128"/>
                        <a:pt x="200091" y="582972"/>
                        <a:pt x="201181" y="581093"/>
                      </a:cubicBezTo>
                      <a:lnTo>
                        <a:pt x="214895" y="557344"/>
                      </a:lnTo>
                      <a:cubicBezTo>
                        <a:pt x="215975" y="555470"/>
                        <a:pt x="214495" y="552594"/>
                        <a:pt x="211588" y="550912"/>
                      </a:cubicBezTo>
                      <a:close/>
                      <a:moveTo>
                        <a:pt x="459623" y="550904"/>
                      </a:moveTo>
                      <a:cubicBezTo>
                        <a:pt x="456700" y="552586"/>
                        <a:pt x="455216" y="555462"/>
                        <a:pt x="456311" y="557341"/>
                      </a:cubicBezTo>
                      <a:lnTo>
                        <a:pt x="470020" y="581090"/>
                      </a:lnTo>
                      <a:cubicBezTo>
                        <a:pt x="471105" y="582953"/>
                        <a:pt x="474334" y="583119"/>
                        <a:pt x="477241" y="581443"/>
                      </a:cubicBezTo>
                      <a:lnTo>
                        <a:pt x="477242" y="581443"/>
                      </a:lnTo>
                      <a:cubicBezTo>
                        <a:pt x="480149" y="579766"/>
                        <a:pt x="481639" y="576885"/>
                        <a:pt x="480543" y="575016"/>
                      </a:cubicBezTo>
                      <a:lnTo>
                        <a:pt x="466844" y="551257"/>
                      </a:lnTo>
                      <a:cubicBezTo>
                        <a:pt x="465759" y="549383"/>
                        <a:pt x="462519" y="549227"/>
                        <a:pt x="459623" y="550904"/>
                      </a:cubicBezTo>
                      <a:close/>
                      <a:moveTo>
                        <a:pt x="556836" y="456826"/>
                      </a:moveTo>
                      <a:cubicBezTo>
                        <a:pt x="554967" y="455746"/>
                        <a:pt x="552080" y="457226"/>
                        <a:pt x="550399" y="460133"/>
                      </a:cubicBezTo>
                      <a:cubicBezTo>
                        <a:pt x="548722" y="463040"/>
                        <a:pt x="548878" y="466274"/>
                        <a:pt x="550757" y="467353"/>
                      </a:cubicBezTo>
                      <a:lnTo>
                        <a:pt x="574506" y="481068"/>
                      </a:lnTo>
                      <a:cubicBezTo>
                        <a:pt x="576369" y="482147"/>
                        <a:pt x="579261" y="480668"/>
                        <a:pt x="580943" y="477761"/>
                      </a:cubicBezTo>
                      <a:cubicBezTo>
                        <a:pt x="582604" y="474854"/>
                        <a:pt x="582453" y="471610"/>
                        <a:pt x="580585" y="470540"/>
                      </a:cubicBezTo>
                      <a:close/>
                      <a:moveTo>
                        <a:pt x="114376" y="456819"/>
                      </a:moveTo>
                      <a:lnTo>
                        <a:pt x="90611" y="470533"/>
                      </a:lnTo>
                      <a:cubicBezTo>
                        <a:pt x="88753" y="471613"/>
                        <a:pt x="88597" y="474847"/>
                        <a:pt x="90274" y="477754"/>
                      </a:cubicBezTo>
                      <a:cubicBezTo>
                        <a:pt x="91940" y="480671"/>
                        <a:pt x="94821" y="482151"/>
                        <a:pt x="96695" y="481061"/>
                      </a:cubicBezTo>
                      <a:lnTo>
                        <a:pt x="120444" y="467352"/>
                      </a:lnTo>
                      <a:lnTo>
                        <a:pt x="120444" y="467351"/>
                      </a:lnTo>
                      <a:cubicBezTo>
                        <a:pt x="122323" y="466272"/>
                        <a:pt x="122479" y="463032"/>
                        <a:pt x="120808" y="460131"/>
                      </a:cubicBezTo>
                      <a:cubicBezTo>
                        <a:pt x="119121" y="457224"/>
                        <a:pt x="116224" y="455744"/>
                        <a:pt x="114376" y="456819"/>
                      </a:cubicBezTo>
                      <a:close/>
                      <a:moveTo>
                        <a:pt x="56230" y="330037"/>
                      </a:moveTo>
                      <a:cubicBezTo>
                        <a:pt x="54070" y="330037"/>
                        <a:pt x="52305" y="332757"/>
                        <a:pt x="52305" y="336116"/>
                      </a:cubicBezTo>
                      <a:cubicBezTo>
                        <a:pt x="52295" y="339474"/>
                        <a:pt x="54049" y="342195"/>
                        <a:pt x="56230" y="342195"/>
                      </a:cubicBezTo>
                      <a:lnTo>
                        <a:pt x="83649" y="342195"/>
                      </a:lnTo>
                      <a:cubicBezTo>
                        <a:pt x="85803" y="342195"/>
                        <a:pt x="87563" y="339464"/>
                        <a:pt x="87573" y="336126"/>
                      </a:cubicBezTo>
                      <a:cubicBezTo>
                        <a:pt x="87573" y="332763"/>
                        <a:pt x="85803" y="330037"/>
                        <a:pt x="83649" y="330037"/>
                      </a:cubicBezTo>
                      <a:close/>
                      <a:moveTo>
                        <a:pt x="587545" y="330031"/>
                      </a:moveTo>
                      <a:cubicBezTo>
                        <a:pt x="585375" y="330020"/>
                        <a:pt x="583610" y="332751"/>
                        <a:pt x="583610" y="336110"/>
                      </a:cubicBezTo>
                      <a:cubicBezTo>
                        <a:pt x="583610" y="339473"/>
                        <a:pt x="585375" y="342199"/>
                        <a:pt x="587545" y="342199"/>
                      </a:cubicBezTo>
                      <a:lnTo>
                        <a:pt x="614980" y="342199"/>
                      </a:lnTo>
                      <a:cubicBezTo>
                        <a:pt x="617134" y="342199"/>
                        <a:pt x="618878" y="339479"/>
                        <a:pt x="618884" y="336110"/>
                      </a:cubicBezTo>
                      <a:cubicBezTo>
                        <a:pt x="618884" y="332751"/>
                        <a:pt x="617134" y="330031"/>
                        <a:pt x="614964" y="330031"/>
                      </a:cubicBezTo>
                      <a:close/>
                      <a:moveTo>
                        <a:pt x="96689" y="191153"/>
                      </a:moveTo>
                      <a:cubicBezTo>
                        <a:pt x="94825" y="190063"/>
                        <a:pt x="91950" y="191547"/>
                        <a:pt x="90268" y="194460"/>
                      </a:cubicBezTo>
                      <a:lnTo>
                        <a:pt x="90267" y="194460"/>
                      </a:lnTo>
                      <a:cubicBezTo>
                        <a:pt x="88591" y="197367"/>
                        <a:pt x="88741" y="200606"/>
                        <a:pt x="90600" y="201680"/>
                      </a:cubicBezTo>
                      <a:lnTo>
                        <a:pt x="114364" y="215389"/>
                      </a:lnTo>
                      <a:cubicBezTo>
                        <a:pt x="116228" y="216479"/>
                        <a:pt x="119114" y="214995"/>
                        <a:pt x="120796" y="212083"/>
                      </a:cubicBezTo>
                      <a:cubicBezTo>
                        <a:pt x="122473" y="209176"/>
                        <a:pt x="122301" y="205942"/>
                        <a:pt x="120438" y="204862"/>
                      </a:cubicBezTo>
                      <a:close/>
                      <a:moveTo>
                        <a:pt x="574505" y="191152"/>
                      </a:moveTo>
                      <a:lnTo>
                        <a:pt x="550756" y="204861"/>
                      </a:lnTo>
                      <a:lnTo>
                        <a:pt x="550755" y="204861"/>
                      </a:lnTo>
                      <a:cubicBezTo>
                        <a:pt x="548876" y="205946"/>
                        <a:pt x="548721" y="209185"/>
                        <a:pt x="550397" y="212082"/>
                      </a:cubicBezTo>
                      <a:cubicBezTo>
                        <a:pt x="552079" y="214989"/>
                        <a:pt x="554960" y="216478"/>
                        <a:pt x="556834" y="215388"/>
                      </a:cubicBezTo>
                      <a:lnTo>
                        <a:pt x="580583" y="201679"/>
                      </a:lnTo>
                      <a:cubicBezTo>
                        <a:pt x="582447" y="200600"/>
                        <a:pt x="582603" y="197371"/>
                        <a:pt x="580926" y="194459"/>
                      </a:cubicBezTo>
                      <a:cubicBezTo>
                        <a:pt x="579244" y="191552"/>
                        <a:pt x="576368" y="190072"/>
                        <a:pt x="574505" y="191152"/>
                      </a:cubicBezTo>
                      <a:close/>
                      <a:moveTo>
                        <a:pt x="335593" y="122480"/>
                      </a:moveTo>
                      <a:cubicBezTo>
                        <a:pt x="328870" y="122480"/>
                        <a:pt x="323435" y="127075"/>
                        <a:pt x="323435" y="132764"/>
                      </a:cubicBezTo>
                      <a:lnTo>
                        <a:pt x="323435" y="308021"/>
                      </a:lnTo>
                      <a:cubicBezTo>
                        <a:pt x="316572" y="311057"/>
                        <a:pt x="311059" y="316575"/>
                        <a:pt x="308017" y="323443"/>
                      </a:cubicBezTo>
                      <a:lnTo>
                        <a:pt x="200339" y="323443"/>
                      </a:lnTo>
                      <a:cubicBezTo>
                        <a:pt x="196534" y="323443"/>
                        <a:pt x="193461" y="328888"/>
                        <a:pt x="193461" y="335611"/>
                      </a:cubicBezTo>
                      <a:cubicBezTo>
                        <a:pt x="193461" y="342323"/>
                        <a:pt x="196534" y="347768"/>
                        <a:pt x="200339" y="347768"/>
                      </a:cubicBezTo>
                      <a:lnTo>
                        <a:pt x="308017" y="347768"/>
                      </a:lnTo>
                      <a:cubicBezTo>
                        <a:pt x="312695" y="358369"/>
                        <a:pt x="323269" y="365787"/>
                        <a:pt x="335592" y="365787"/>
                      </a:cubicBezTo>
                      <a:lnTo>
                        <a:pt x="335593" y="365790"/>
                      </a:lnTo>
                      <a:cubicBezTo>
                        <a:pt x="352261" y="365790"/>
                        <a:pt x="365774" y="352278"/>
                        <a:pt x="365774" y="335614"/>
                      </a:cubicBezTo>
                      <a:cubicBezTo>
                        <a:pt x="365774" y="323286"/>
                        <a:pt x="358371" y="312717"/>
                        <a:pt x="347766" y="308034"/>
                      </a:cubicBezTo>
                      <a:lnTo>
                        <a:pt x="347766" y="132764"/>
                      </a:lnTo>
                      <a:cubicBezTo>
                        <a:pt x="347766" y="127085"/>
                        <a:pt x="342320" y="122480"/>
                        <a:pt x="335593" y="122480"/>
                      </a:cubicBezTo>
                      <a:close/>
                      <a:moveTo>
                        <a:pt x="193969" y="90778"/>
                      </a:moveTo>
                      <a:cubicBezTo>
                        <a:pt x="191047" y="92444"/>
                        <a:pt x="189557" y="95325"/>
                        <a:pt x="190647" y="97210"/>
                      </a:cubicBezTo>
                      <a:lnTo>
                        <a:pt x="204361" y="120958"/>
                      </a:lnTo>
                      <a:cubicBezTo>
                        <a:pt x="205431" y="122822"/>
                        <a:pt x="208675" y="122983"/>
                        <a:pt x="211582" y="121301"/>
                      </a:cubicBezTo>
                      <a:cubicBezTo>
                        <a:pt x="214489" y="119624"/>
                        <a:pt x="215963" y="116743"/>
                        <a:pt x="214889" y="114869"/>
                      </a:cubicBezTo>
                      <a:lnTo>
                        <a:pt x="201175" y="91120"/>
                      </a:lnTo>
                      <a:cubicBezTo>
                        <a:pt x="200105" y="89252"/>
                        <a:pt x="196866" y="89096"/>
                        <a:pt x="193969" y="90778"/>
                      </a:cubicBezTo>
                      <a:close/>
                      <a:moveTo>
                        <a:pt x="477240" y="90769"/>
                      </a:moveTo>
                      <a:cubicBezTo>
                        <a:pt x="474333" y="89092"/>
                        <a:pt x="471109" y="89248"/>
                        <a:pt x="470019" y="91122"/>
                      </a:cubicBezTo>
                      <a:lnTo>
                        <a:pt x="456305" y="114871"/>
                      </a:lnTo>
                      <a:cubicBezTo>
                        <a:pt x="455215" y="116745"/>
                        <a:pt x="456704" y="119626"/>
                        <a:pt x="459611" y="121302"/>
                      </a:cubicBezTo>
                      <a:cubicBezTo>
                        <a:pt x="462524" y="122984"/>
                        <a:pt x="465758" y="122824"/>
                        <a:pt x="466848" y="120949"/>
                      </a:cubicBezTo>
                      <a:lnTo>
                        <a:pt x="480547" y="97200"/>
                      </a:lnTo>
                      <a:lnTo>
                        <a:pt x="480547" y="97200"/>
                      </a:lnTo>
                      <a:cubicBezTo>
                        <a:pt x="481637" y="95337"/>
                        <a:pt x="480147" y="92446"/>
                        <a:pt x="477240" y="90769"/>
                      </a:cubicBezTo>
                      <a:close/>
                      <a:moveTo>
                        <a:pt x="335607" y="52821"/>
                      </a:moveTo>
                      <a:cubicBezTo>
                        <a:pt x="332244" y="52821"/>
                        <a:pt x="329518" y="54581"/>
                        <a:pt x="329518" y="56740"/>
                      </a:cubicBezTo>
                      <a:lnTo>
                        <a:pt x="329518" y="84165"/>
                      </a:lnTo>
                      <a:cubicBezTo>
                        <a:pt x="329518" y="86309"/>
                        <a:pt x="332238" y="88084"/>
                        <a:pt x="335607" y="88074"/>
                      </a:cubicBezTo>
                      <a:cubicBezTo>
                        <a:pt x="338956" y="88079"/>
                        <a:pt x="341681" y="86309"/>
                        <a:pt x="341681" y="84155"/>
                      </a:cubicBezTo>
                      <a:lnTo>
                        <a:pt x="341681" y="56730"/>
                      </a:lnTo>
                      <a:cubicBezTo>
                        <a:pt x="341686" y="54576"/>
                        <a:pt x="338961" y="52821"/>
                        <a:pt x="335607" y="52821"/>
                      </a:cubicBezTo>
                      <a:close/>
                      <a:moveTo>
                        <a:pt x="335591" y="28488"/>
                      </a:moveTo>
                      <a:cubicBezTo>
                        <a:pt x="505479" y="28488"/>
                        <a:pt x="643208" y="166216"/>
                        <a:pt x="643208" y="336104"/>
                      </a:cubicBezTo>
                      <a:cubicBezTo>
                        <a:pt x="643208" y="505992"/>
                        <a:pt x="505493" y="643721"/>
                        <a:pt x="335591" y="643721"/>
                      </a:cubicBezTo>
                      <a:cubicBezTo>
                        <a:pt x="165703" y="643721"/>
                        <a:pt x="27975" y="505992"/>
                        <a:pt x="27975" y="336104"/>
                      </a:cubicBezTo>
                      <a:cubicBezTo>
                        <a:pt x="27975" y="166216"/>
                        <a:pt x="165703" y="28488"/>
                        <a:pt x="335591" y="28488"/>
                      </a:cubicBezTo>
                      <a:close/>
                      <a:moveTo>
                        <a:pt x="335591" y="7282"/>
                      </a:moveTo>
                      <a:cubicBezTo>
                        <a:pt x="154567" y="7282"/>
                        <a:pt x="7296" y="154552"/>
                        <a:pt x="7296" y="335576"/>
                      </a:cubicBezTo>
                      <a:cubicBezTo>
                        <a:pt x="7296" y="516601"/>
                        <a:pt x="154580" y="663871"/>
                        <a:pt x="335591" y="663871"/>
                      </a:cubicBezTo>
                      <a:cubicBezTo>
                        <a:pt x="516615" y="663871"/>
                        <a:pt x="663885" y="516601"/>
                        <a:pt x="663885" y="335576"/>
                      </a:cubicBezTo>
                      <a:cubicBezTo>
                        <a:pt x="663885" y="154552"/>
                        <a:pt x="516615" y="7282"/>
                        <a:pt x="335591" y="7282"/>
                      </a:cubicBezTo>
                      <a:close/>
                      <a:moveTo>
                        <a:pt x="335591" y="0"/>
                      </a:moveTo>
                      <a:cubicBezTo>
                        <a:pt x="520629" y="0"/>
                        <a:pt x="671181" y="150539"/>
                        <a:pt x="671181" y="335576"/>
                      </a:cubicBezTo>
                      <a:cubicBezTo>
                        <a:pt x="671181" y="520614"/>
                        <a:pt x="520629" y="671153"/>
                        <a:pt x="335591" y="671153"/>
                      </a:cubicBezTo>
                      <a:cubicBezTo>
                        <a:pt x="150553" y="671153"/>
                        <a:pt x="0" y="520614"/>
                        <a:pt x="0" y="335576"/>
                      </a:cubicBezTo>
                      <a:cubicBezTo>
                        <a:pt x="0" y="150539"/>
                        <a:pt x="150540" y="0"/>
                        <a:pt x="335591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F7BDF73-D32A-4BCF-B2CF-6895022ED391}"/>
                  </a:ext>
                </a:extLst>
              </p:cNvPr>
              <p:cNvGrpSpPr/>
              <p:nvPr/>
            </p:nvGrpSpPr>
            <p:grpSpPr>
              <a:xfrm>
                <a:off x="524476" y="1064747"/>
                <a:ext cx="801823" cy="1331054"/>
                <a:chOff x="524476" y="1064747"/>
                <a:chExt cx="801823" cy="1331054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BF432B1-DBC2-4C8A-84E5-FEDA7231B447}"/>
                    </a:ext>
                  </a:extLst>
                </p:cNvPr>
                <p:cNvGrpSpPr/>
                <p:nvPr/>
              </p:nvGrpSpPr>
              <p:grpSpPr>
                <a:xfrm>
                  <a:off x="524476" y="1064747"/>
                  <a:ext cx="801823" cy="1331054"/>
                  <a:chOff x="524476" y="1064747"/>
                  <a:chExt cx="801823" cy="1331054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D3F84E6-FD48-49B1-83F3-1EB57D7B409F}"/>
                      </a:ext>
                    </a:extLst>
                  </p:cNvPr>
                  <p:cNvSpPr txBox="1"/>
                  <p:nvPr/>
                </p:nvSpPr>
                <p:spPr>
                  <a:xfrm>
                    <a:off x="538102" y="1064747"/>
                    <a:ext cx="77457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0947A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Planning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F9E8185-7B4E-4881-ABB4-EDAFA5216D76}"/>
                      </a:ext>
                    </a:extLst>
                  </p:cNvPr>
                  <p:cNvSpPr txBox="1"/>
                  <p:nvPr/>
                </p:nvSpPr>
                <p:spPr>
                  <a:xfrm>
                    <a:off x="524476" y="2149580"/>
                    <a:ext cx="80182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Completed</a:t>
                    </a: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87A38FE-B7D6-41F0-B024-FDA1C40E8095}"/>
                    </a:ext>
                  </a:extLst>
                </p:cNvPr>
                <p:cNvGrpSpPr/>
                <p:nvPr/>
              </p:nvGrpSpPr>
              <p:grpSpPr>
                <a:xfrm>
                  <a:off x="713876" y="1507922"/>
                  <a:ext cx="377934" cy="377934"/>
                  <a:chOff x="713876" y="1507922"/>
                  <a:chExt cx="377934" cy="377934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D5DCB4BD-E0C5-4480-9574-4609869CD0D3}"/>
                      </a:ext>
                    </a:extLst>
                  </p:cNvPr>
                  <p:cNvSpPr/>
                  <p:nvPr/>
                </p:nvSpPr>
                <p:spPr>
                  <a:xfrm>
                    <a:off x="713876" y="1507922"/>
                    <a:ext cx="377934" cy="3779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Graphic 1025">
                    <a:extLst>
                      <a:ext uri="{FF2B5EF4-FFF2-40B4-BE49-F238E27FC236}">
                        <a16:creationId xmlns:a16="http://schemas.microsoft.com/office/drawing/2014/main" id="{DFC82E56-0B6D-48AD-BFA0-B0E61D369269}"/>
                      </a:ext>
                    </a:extLst>
                  </p:cNvPr>
                  <p:cNvSpPr/>
                  <p:nvPr/>
                </p:nvSpPr>
                <p:spPr>
                  <a:xfrm>
                    <a:off x="828095" y="1627338"/>
                    <a:ext cx="149496" cy="139102"/>
                  </a:xfrm>
                  <a:custGeom>
                    <a:avLst/>
                    <a:gdLst>
                      <a:gd name="connsiteX0" fmla="*/ 7367 w 5917474"/>
                      <a:gd name="connsiteY0" fmla="*/ 3134021 h 5505994"/>
                      <a:gd name="connsiteX1" fmla="*/ 1611062 w 5917474"/>
                      <a:gd name="connsiteY1" fmla="*/ 3471640 h 5505994"/>
                      <a:gd name="connsiteX2" fmla="*/ 5915731 w 5917474"/>
                      <a:gd name="connsiteY2" fmla="*/ 10996 h 5505994"/>
                      <a:gd name="connsiteX3" fmla="*/ 1611062 w 5917474"/>
                      <a:gd name="connsiteY3" fmla="*/ 5497396 h 5505994"/>
                      <a:gd name="connsiteX4" fmla="*/ 682587 w 5917474"/>
                      <a:gd name="connsiteY4" fmla="*/ 3640445 h 5505994"/>
                      <a:gd name="connsiteX5" fmla="*/ 7348 w 5917474"/>
                      <a:gd name="connsiteY5" fmla="*/ 3134021 h 5505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917474" h="5505994">
                        <a:moveTo>
                          <a:pt x="7367" y="3134021"/>
                        </a:moveTo>
                        <a:cubicBezTo>
                          <a:pt x="598223" y="2458783"/>
                          <a:pt x="1273452" y="2627597"/>
                          <a:pt x="1611062" y="3471640"/>
                        </a:cubicBezTo>
                        <a:cubicBezTo>
                          <a:pt x="3552366" y="-242261"/>
                          <a:pt x="5915731" y="10996"/>
                          <a:pt x="5915731" y="10996"/>
                        </a:cubicBezTo>
                        <a:cubicBezTo>
                          <a:pt x="3214756" y="1952300"/>
                          <a:pt x="1611062" y="5581847"/>
                          <a:pt x="1611062" y="5497396"/>
                        </a:cubicBezTo>
                        <a:cubicBezTo>
                          <a:pt x="1273443" y="4822157"/>
                          <a:pt x="1020206" y="4231311"/>
                          <a:pt x="682587" y="3640445"/>
                        </a:cubicBezTo>
                        <a:cubicBezTo>
                          <a:pt x="513782" y="3302826"/>
                          <a:pt x="344967" y="3049590"/>
                          <a:pt x="7348" y="3134021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A9B8124-2506-40B5-B7C2-6E70DF8ABD1B}"/>
                  </a:ext>
                </a:extLst>
              </p:cNvPr>
              <p:cNvGrpSpPr/>
              <p:nvPr/>
            </p:nvGrpSpPr>
            <p:grpSpPr>
              <a:xfrm>
                <a:off x="2808934" y="1064747"/>
                <a:ext cx="833883" cy="1331054"/>
                <a:chOff x="2808934" y="1064747"/>
                <a:chExt cx="833883" cy="1331054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507E9758-1664-4B68-82CD-EB37DEF99C7C}"/>
                    </a:ext>
                  </a:extLst>
                </p:cNvPr>
                <p:cNvGrpSpPr/>
                <p:nvPr/>
              </p:nvGrpSpPr>
              <p:grpSpPr>
                <a:xfrm>
                  <a:off x="2808934" y="1064747"/>
                  <a:ext cx="833883" cy="1331054"/>
                  <a:chOff x="2808934" y="1064747"/>
                  <a:chExt cx="833883" cy="1331054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0AC4476-D15D-46D6-92EC-4D5C5B0B15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08934" y="1064747"/>
                    <a:ext cx="8338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0947A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Designing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180887A8-40DB-4282-8960-4462CA782DE1}"/>
                      </a:ext>
                    </a:extLst>
                  </p:cNvPr>
                  <p:cNvSpPr txBox="1"/>
                  <p:nvPr/>
                </p:nvSpPr>
                <p:spPr>
                  <a:xfrm>
                    <a:off x="2824965" y="2149580"/>
                    <a:ext cx="80182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Completed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E6D8967-2070-4631-92E5-91FDA1B3A618}"/>
                    </a:ext>
                  </a:extLst>
                </p:cNvPr>
                <p:cNvGrpSpPr/>
                <p:nvPr/>
              </p:nvGrpSpPr>
              <p:grpSpPr>
                <a:xfrm>
                  <a:off x="3034172" y="1507922"/>
                  <a:ext cx="377934" cy="377934"/>
                  <a:chOff x="3034172" y="1507922"/>
                  <a:chExt cx="377934" cy="377934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1942557-92ED-4917-9A22-594FEB08B5FB}"/>
                      </a:ext>
                    </a:extLst>
                  </p:cNvPr>
                  <p:cNvSpPr/>
                  <p:nvPr/>
                </p:nvSpPr>
                <p:spPr>
                  <a:xfrm>
                    <a:off x="3034172" y="1507922"/>
                    <a:ext cx="377934" cy="37793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Graphic 1025">
                    <a:extLst>
                      <a:ext uri="{FF2B5EF4-FFF2-40B4-BE49-F238E27FC236}">
                        <a16:creationId xmlns:a16="http://schemas.microsoft.com/office/drawing/2014/main" id="{D0EC9150-13D5-48C7-9BE1-A4D401996CAD}"/>
                      </a:ext>
                    </a:extLst>
                  </p:cNvPr>
                  <p:cNvSpPr/>
                  <p:nvPr/>
                </p:nvSpPr>
                <p:spPr>
                  <a:xfrm>
                    <a:off x="3148391" y="1627338"/>
                    <a:ext cx="149496" cy="139102"/>
                  </a:xfrm>
                  <a:custGeom>
                    <a:avLst/>
                    <a:gdLst>
                      <a:gd name="connsiteX0" fmla="*/ 7367 w 5917474"/>
                      <a:gd name="connsiteY0" fmla="*/ 3134021 h 5505994"/>
                      <a:gd name="connsiteX1" fmla="*/ 1611062 w 5917474"/>
                      <a:gd name="connsiteY1" fmla="*/ 3471640 h 5505994"/>
                      <a:gd name="connsiteX2" fmla="*/ 5915731 w 5917474"/>
                      <a:gd name="connsiteY2" fmla="*/ 10996 h 5505994"/>
                      <a:gd name="connsiteX3" fmla="*/ 1611062 w 5917474"/>
                      <a:gd name="connsiteY3" fmla="*/ 5497396 h 5505994"/>
                      <a:gd name="connsiteX4" fmla="*/ 682587 w 5917474"/>
                      <a:gd name="connsiteY4" fmla="*/ 3640445 h 5505994"/>
                      <a:gd name="connsiteX5" fmla="*/ 7348 w 5917474"/>
                      <a:gd name="connsiteY5" fmla="*/ 3134021 h 5505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917474" h="5505994">
                        <a:moveTo>
                          <a:pt x="7367" y="3134021"/>
                        </a:moveTo>
                        <a:cubicBezTo>
                          <a:pt x="598223" y="2458783"/>
                          <a:pt x="1273452" y="2627597"/>
                          <a:pt x="1611062" y="3471640"/>
                        </a:cubicBezTo>
                        <a:cubicBezTo>
                          <a:pt x="3552366" y="-242261"/>
                          <a:pt x="5915731" y="10996"/>
                          <a:pt x="5915731" y="10996"/>
                        </a:cubicBezTo>
                        <a:cubicBezTo>
                          <a:pt x="3214756" y="1952300"/>
                          <a:pt x="1611062" y="5581847"/>
                          <a:pt x="1611062" y="5497396"/>
                        </a:cubicBezTo>
                        <a:cubicBezTo>
                          <a:pt x="1273443" y="4822157"/>
                          <a:pt x="1020206" y="4231311"/>
                          <a:pt x="682587" y="3640445"/>
                        </a:cubicBezTo>
                        <a:cubicBezTo>
                          <a:pt x="513782" y="3302826"/>
                          <a:pt x="344967" y="3049590"/>
                          <a:pt x="7348" y="3134021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A9CCC22-F41C-4659-8B3A-9CFB3DDB2323}"/>
                  </a:ext>
                </a:extLst>
              </p:cNvPr>
              <p:cNvGrpSpPr/>
              <p:nvPr/>
            </p:nvGrpSpPr>
            <p:grpSpPr>
              <a:xfrm>
                <a:off x="5218429" y="1064747"/>
                <a:ext cx="928459" cy="1331054"/>
                <a:chOff x="5218429" y="1064747"/>
                <a:chExt cx="928459" cy="1331054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248A297-5B2E-49DC-9404-94C6FA03252D}"/>
                    </a:ext>
                  </a:extLst>
                </p:cNvPr>
                <p:cNvSpPr txBox="1"/>
                <p:nvPr/>
              </p:nvSpPr>
              <p:spPr>
                <a:xfrm>
                  <a:off x="5218429" y="1064747"/>
                  <a:ext cx="928459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0947A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Integration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E387A6E-5997-46D6-A596-D35683E4896F}"/>
                    </a:ext>
                  </a:extLst>
                </p:cNvPr>
                <p:cNvSpPr txBox="1"/>
                <p:nvPr/>
              </p:nvSpPr>
              <p:spPr>
                <a:xfrm>
                  <a:off x="5264113" y="2149580"/>
                  <a:ext cx="837089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In Progress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EFE55E73-9DB9-4DCD-9C01-DE5D2301E02B}"/>
                    </a:ext>
                  </a:extLst>
                </p:cNvPr>
                <p:cNvGrpSpPr/>
                <p:nvPr/>
              </p:nvGrpSpPr>
              <p:grpSpPr>
                <a:xfrm>
                  <a:off x="5378465" y="1389721"/>
                  <a:ext cx="608385" cy="610102"/>
                  <a:chOff x="5364715" y="1389721"/>
                  <a:chExt cx="608385" cy="610102"/>
                </a:xfrm>
              </p:grpSpPr>
              <p:graphicFrame>
                <p:nvGraphicFramePr>
                  <p:cNvPr id="57" name="Chart 56">
                    <a:extLst>
                      <a:ext uri="{FF2B5EF4-FFF2-40B4-BE49-F238E27FC236}">
                        <a16:creationId xmlns:a16="http://schemas.microsoft.com/office/drawing/2014/main" id="{E71873B9-7F90-471C-BBA5-519F85CF17A6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875316141"/>
                      </p:ext>
                    </p:extLst>
                  </p:nvPr>
                </p:nvGraphicFramePr>
                <p:xfrm>
                  <a:off x="5364715" y="1389721"/>
                  <a:ext cx="608385" cy="61010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5"/>
                  </a:graphicData>
                </a:graphic>
              </p:graphicFrame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5A2265B-5F08-4FE7-A1AA-303A077BF091}"/>
                      </a:ext>
                    </a:extLst>
                  </p:cNvPr>
                  <p:cNvSpPr txBox="1"/>
                  <p:nvPr/>
                </p:nvSpPr>
                <p:spPr>
                  <a:xfrm>
                    <a:off x="5469484" y="1587050"/>
                    <a:ext cx="398846" cy="215444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67%</a:t>
                    </a:r>
                  </a:p>
                </p:txBody>
              </p:sp>
            </p:grpSp>
          </p:grpSp>
        </p:grp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12FBC41-5669-300E-CCCD-37AEE9EAC816}"/>
              </a:ext>
            </a:extLst>
          </p:cNvPr>
          <p:cNvSpPr/>
          <p:nvPr/>
        </p:nvSpPr>
        <p:spPr>
          <a:xfrm>
            <a:off x="6524558" y="3821921"/>
            <a:ext cx="100028" cy="1000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B9B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84E7B4-01E2-7B7D-13B4-1ADED440056E}"/>
              </a:ext>
            </a:extLst>
          </p:cNvPr>
          <p:cNvSpPr/>
          <p:nvPr/>
        </p:nvSpPr>
        <p:spPr>
          <a:xfrm>
            <a:off x="6524556" y="3467833"/>
            <a:ext cx="100028" cy="1000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B9B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19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Action Plan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DF11130-F430-8ECF-0681-9E83987B5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4516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gres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0947A"/>
      </a:accent1>
      <a:accent2>
        <a:srgbClr val="0F222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391</Words>
  <Application>Microsoft Macintosh PowerPoint</Application>
  <PresentationFormat>Widescreen</PresentationFormat>
  <Paragraphs>69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Executive Summary</vt:lpstr>
      <vt:lpstr>ERP Status Report</vt:lpstr>
      <vt:lpstr>Action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Project Management Progress Status Report</dc:title>
  <dc:creator>PC</dc:creator>
  <cp:lastModifiedBy>Adedunmola Banu</cp:lastModifiedBy>
  <cp:revision>6</cp:revision>
  <dcterms:created xsi:type="dcterms:W3CDTF">2022-10-28T04:24:16Z</dcterms:created>
  <dcterms:modified xsi:type="dcterms:W3CDTF">2024-09-26T20:08:34Z</dcterms:modified>
</cp:coreProperties>
</file>