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63" r:id="rId2"/>
    <p:sldId id="257" r:id="rId3"/>
    <p:sldId id="258" r:id="rId4"/>
    <p:sldId id="259" r:id="rId5"/>
    <p:sldId id="272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BB46-66BD-48CF-AE13-00A9194C029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BE1C-FE0D-4345-A749-BC2349B2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6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BB46-66BD-48CF-AE13-00A9194C029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BE1C-FE0D-4345-A749-BC2349B2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7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BB46-66BD-48CF-AE13-00A9194C029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BE1C-FE0D-4345-A749-BC2349B2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7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BB46-66BD-48CF-AE13-00A9194C029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BE1C-FE0D-4345-A749-BC2349B2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0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BB46-66BD-48CF-AE13-00A9194C029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BE1C-FE0D-4345-A749-BC2349B2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1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BB46-66BD-48CF-AE13-00A9194C029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BE1C-FE0D-4345-A749-BC2349B2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9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BB46-66BD-48CF-AE13-00A9194C029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BE1C-FE0D-4345-A749-BC2349B2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BB46-66BD-48CF-AE13-00A9194C029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BE1C-FE0D-4345-A749-BC2349B2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1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BB46-66BD-48CF-AE13-00A9194C029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BE1C-FE0D-4345-A749-BC2349B2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BB46-66BD-48CF-AE13-00A9194C029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BE1C-FE0D-4345-A749-BC2349B2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BB46-66BD-48CF-AE13-00A9194C029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BE1C-FE0D-4345-A749-BC2349B2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9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4BB46-66BD-48CF-AE13-00A9194C029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FBE1C-FE0D-4345-A749-BC2349B2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7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263" y="309093"/>
            <a:ext cx="10517295" cy="6067644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Predicting Employee Churn</a:t>
            </a:r>
            <a:r>
              <a:rPr lang="en-US" dirty="0" smtClean="0">
                <a:latin typeface="Georgia" panose="02040502050405020303" pitchFamily="18" charset="0"/>
              </a:rPr>
              <a:t/>
            </a:r>
            <a:br>
              <a:rPr lang="en-US" dirty="0" smtClean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>by </a:t>
            </a:r>
            <a:br>
              <a:rPr lang="en-US" dirty="0" smtClean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>Celestine </a:t>
            </a:r>
            <a:r>
              <a:rPr lang="en-US" dirty="0" err="1" smtClean="0">
                <a:latin typeface="Georgia" panose="02040502050405020303" pitchFamily="18" charset="0"/>
              </a:rPr>
              <a:t>Chidi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 err="1" smtClean="0">
                <a:latin typeface="Georgia" panose="02040502050405020303" pitchFamily="18" charset="0"/>
              </a:rPr>
              <a:t>Azonobi</a:t>
            </a:r>
            <a:r>
              <a:rPr lang="en-US" dirty="0" smtClean="0">
                <a:latin typeface="Georgia" panose="02040502050405020303" pitchFamily="18" charset="0"/>
              </a:rPr>
              <a:t/>
            </a:r>
            <a:br>
              <a:rPr lang="en-US" dirty="0" smtClean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06" y="450761"/>
            <a:ext cx="10058400" cy="6407239"/>
          </a:xfrm>
        </p:spPr>
      </p:pic>
      <p:sp>
        <p:nvSpPr>
          <p:cNvPr id="6" name="TextBox 5"/>
          <p:cNvSpPr txBox="1"/>
          <p:nvPr/>
        </p:nvSpPr>
        <p:spPr>
          <a:xfrm>
            <a:off x="8102325" y="651927"/>
            <a:ext cx="5477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-</a:t>
            </a:r>
            <a:r>
              <a:rPr lang="en-US" b="1" dirty="0" err="1" smtClean="0">
                <a:solidFill>
                  <a:srgbClr val="002060"/>
                </a:solidFill>
              </a:rPr>
              <a:t>Stong</a:t>
            </a:r>
            <a:r>
              <a:rPr lang="en-US" b="1" dirty="0" smtClean="0">
                <a:solidFill>
                  <a:srgbClr val="002060"/>
                </a:solidFill>
              </a:rPr>
              <a:t> correlation btw </a:t>
            </a:r>
            <a:r>
              <a:rPr lang="en-US" b="1" dirty="0" err="1" smtClean="0">
                <a:solidFill>
                  <a:srgbClr val="002060"/>
                </a:solidFill>
              </a:rPr>
              <a:t>Time_spent</a:t>
            </a:r>
            <a:r>
              <a:rPr lang="en-US" b="1" dirty="0" smtClean="0">
                <a:solidFill>
                  <a:srgbClr val="002060"/>
                </a:solidFill>
              </a:rPr>
              <a:t> and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-strong corr. btw </a:t>
            </a:r>
            <a:r>
              <a:rPr lang="en-US" b="1" dirty="0" err="1" smtClean="0">
                <a:solidFill>
                  <a:srgbClr val="002060"/>
                </a:solidFill>
              </a:rPr>
              <a:t>last_evaluation</a:t>
            </a:r>
            <a:r>
              <a:rPr lang="en-US" b="1" dirty="0" smtClean="0">
                <a:solidFill>
                  <a:srgbClr val="002060"/>
                </a:solidFill>
              </a:rPr>
              <a:t> and 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</a:t>
            </a:r>
            <a:r>
              <a:rPr lang="en-US" b="1" dirty="0" err="1" smtClean="0">
                <a:solidFill>
                  <a:srgbClr val="002060"/>
                </a:solidFill>
              </a:rPr>
              <a:t>average_monthly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hrs</a:t>
            </a:r>
            <a:r>
              <a:rPr lang="en-US" b="1" dirty="0" smtClean="0">
                <a:solidFill>
                  <a:srgbClr val="002060"/>
                </a:solidFill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</a:rPr>
              <a:t>number_project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47" y="250706"/>
            <a:ext cx="926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A </a:t>
            </a:r>
            <a:r>
              <a:rPr lang="en-US" sz="2000" b="1" dirty="0" err="1" smtClean="0">
                <a:solidFill>
                  <a:srgbClr val="7030A0"/>
                </a:solidFill>
                <a:latin typeface="Georgia" panose="02040502050405020303" pitchFamily="18" charset="0"/>
              </a:rPr>
              <a:t>heatmap</a:t>
            </a:r>
            <a:r>
              <a:rPr lang="en-US" sz="20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 showing different correlations of each numerical column.</a:t>
            </a:r>
            <a:endParaRPr lang="en-US" sz="20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9" y="399245"/>
            <a:ext cx="11617600" cy="6458755"/>
          </a:xfrm>
        </p:spPr>
      </p:pic>
      <p:sp>
        <p:nvSpPr>
          <p:cNvPr id="5" name="TextBox 4"/>
          <p:cNvSpPr txBox="1"/>
          <p:nvPr/>
        </p:nvSpPr>
        <p:spPr>
          <a:xfrm>
            <a:off x="412125" y="199190"/>
            <a:ext cx="5911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</a:t>
            </a:r>
            <a:r>
              <a:rPr lang="en-US" sz="2000" b="1" dirty="0" err="1" smtClean="0"/>
              <a:t>heatmap</a:t>
            </a:r>
            <a:r>
              <a:rPr lang="en-US" sz="2000" b="1" dirty="0" smtClean="0"/>
              <a:t> shows correlation btw salary and status.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768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Cluster Analysis</a:t>
            </a:r>
            <a:r>
              <a:rPr lang="en-US" sz="2000" b="1" dirty="0" smtClean="0"/>
              <a:t>:</a:t>
            </a:r>
            <a:r>
              <a:rPr lang="en-US" sz="2000" dirty="0" smtClean="0"/>
              <a:t> I used the k-means cluster method with cluster of 3.</a:t>
            </a:r>
          </a:p>
          <a:p>
            <a:pPr marL="0" indent="0">
              <a:buNone/>
            </a:pPr>
            <a:r>
              <a:rPr lang="en-US" sz="2000" b="1" dirty="0" smtClean="0"/>
              <a:t>Employees who left: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4435" y="740628"/>
            <a:ext cx="7186411" cy="4695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963" y="288759"/>
            <a:ext cx="6074535" cy="53894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5174689"/>
            <a:ext cx="4857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From </a:t>
            </a:r>
            <a:r>
              <a:rPr lang="en-US" sz="1200" b="1" dirty="0"/>
              <a:t>the 3 clusters</a:t>
            </a:r>
            <a:r>
              <a:rPr lang="en-US" sz="1200" b="1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C00000"/>
                </a:solidFill>
              </a:rPr>
              <a:t>m</a:t>
            </a:r>
            <a:r>
              <a:rPr lang="en-US" sz="1200" b="1" dirty="0" smtClean="0"/>
              <a:t> = more time at the office with low satisfaction rate. Few spent much time with high satisfaction rate...</a:t>
            </a:r>
          </a:p>
          <a:p>
            <a:r>
              <a:rPr lang="en-US" sz="1200" b="1" dirty="0" smtClean="0"/>
              <a:t>     it </a:t>
            </a:r>
            <a:r>
              <a:rPr lang="en-US" sz="1200" b="1" dirty="0"/>
              <a:t>seems they had a higher promotion rate, hence they were satisfied.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70C0"/>
                </a:solidFill>
              </a:rPr>
              <a:t>b</a:t>
            </a:r>
            <a:r>
              <a:rPr lang="en-US" sz="1200" b="1" dirty="0" smtClean="0"/>
              <a:t> </a:t>
            </a:r>
            <a:r>
              <a:rPr lang="en-US" sz="1200" b="1" dirty="0"/>
              <a:t>= spent an average amount of time with mostly high satisfaction rate</a:t>
            </a:r>
            <a:r>
              <a:rPr lang="en-US" sz="1200" b="1" dirty="0" smtClean="0"/>
              <a:t>...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sz="1200" b="1" dirty="0" smtClean="0"/>
              <a:t> </a:t>
            </a:r>
            <a:r>
              <a:rPr lang="en-US" sz="1200" b="1" dirty="0"/>
              <a:t>= Relatively spent lower time with low satisfaction rate. L</a:t>
            </a:r>
            <a:r>
              <a:rPr lang="en-US" sz="1200" b="1" dirty="0" smtClean="0"/>
              <a:t>eft </a:t>
            </a:r>
            <a:r>
              <a:rPr lang="en-US" sz="1200" b="1" dirty="0"/>
              <a:t>due to lack of promotion and/or low salary</a:t>
            </a:r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7502" y="5213572"/>
            <a:ext cx="5002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From the 3 clusters: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y</a:t>
            </a:r>
            <a:r>
              <a:rPr lang="en-US" sz="1200" b="1" dirty="0" smtClean="0">
                <a:solidFill>
                  <a:srgbClr val="FFC000"/>
                </a:solidFill>
              </a:rPr>
              <a:t> </a:t>
            </a:r>
            <a:r>
              <a:rPr lang="en-US" sz="1200" b="1" dirty="0"/>
              <a:t>-</a:t>
            </a:r>
            <a:r>
              <a:rPr lang="en-US" sz="1200" b="1" dirty="0" smtClean="0"/>
              <a:t> </a:t>
            </a:r>
            <a:r>
              <a:rPr lang="en-US" sz="1200" b="1" dirty="0"/>
              <a:t>had high evaluation and high satisfaction rate</a:t>
            </a:r>
            <a:r>
              <a:rPr lang="en-US" sz="1200" b="1" dirty="0" smtClean="0"/>
              <a:t>...</a:t>
            </a:r>
          </a:p>
          <a:p>
            <a:r>
              <a:rPr lang="en-US" sz="1200" b="1" dirty="0" smtClean="0"/>
              <a:t>These </a:t>
            </a:r>
            <a:r>
              <a:rPr lang="en-US" sz="1200" b="1" dirty="0"/>
              <a:t>ones must have left for due to </a:t>
            </a:r>
            <a:r>
              <a:rPr lang="en-US" sz="1200" b="1" dirty="0" smtClean="0"/>
              <a:t>salary and promotion.</a:t>
            </a:r>
            <a:endParaRPr lang="en-US" sz="1200" b="1" dirty="0"/>
          </a:p>
          <a:p>
            <a:r>
              <a:rPr lang="en-US" sz="1200" b="1" dirty="0" smtClean="0">
                <a:solidFill>
                  <a:srgbClr val="00B050"/>
                </a:solidFill>
              </a:rPr>
              <a:t>g</a:t>
            </a:r>
            <a:r>
              <a:rPr lang="en-US" sz="1200" b="1" dirty="0" smtClean="0"/>
              <a:t> </a:t>
            </a:r>
            <a:r>
              <a:rPr lang="en-US" sz="1200" b="1" dirty="0"/>
              <a:t>-</a:t>
            </a:r>
            <a:r>
              <a:rPr lang="en-US" sz="1200" b="1" dirty="0" smtClean="0"/>
              <a:t> </a:t>
            </a:r>
            <a:r>
              <a:rPr lang="en-US" sz="1200" b="1" dirty="0"/>
              <a:t>had high evaluation but low </a:t>
            </a:r>
            <a:r>
              <a:rPr lang="en-US" sz="1200" b="1" dirty="0" smtClean="0"/>
              <a:t>satisfaction-</a:t>
            </a:r>
          </a:p>
          <a:p>
            <a:r>
              <a:rPr lang="en-US" sz="1200" b="1" dirty="0" smtClean="0"/>
              <a:t>(They </a:t>
            </a:r>
            <a:r>
              <a:rPr lang="en-US" sz="1200" b="1" dirty="0"/>
              <a:t>definitely thought about leaving because of low satisfaction)</a:t>
            </a:r>
          </a:p>
          <a:p>
            <a:r>
              <a:rPr lang="en-US" sz="1200" b="1" dirty="0">
                <a:solidFill>
                  <a:srgbClr val="7030A0"/>
                </a:solidFill>
              </a:rPr>
              <a:t>p</a:t>
            </a:r>
            <a:r>
              <a:rPr lang="en-US" sz="1200" b="1" dirty="0" smtClean="0"/>
              <a:t> </a:t>
            </a:r>
            <a:r>
              <a:rPr lang="en-US" sz="1200" b="1" dirty="0"/>
              <a:t>= Relatively low evaluation and low satisfaction rate. </a:t>
            </a:r>
            <a:endParaRPr lang="en-US" sz="1200" b="1" dirty="0" smtClean="0"/>
          </a:p>
          <a:p>
            <a:r>
              <a:rPr lang="en-US" sz="1200" b="1" dirty="0"/>
              <a:t>Hence the </a:t>
            </a:r>
            <a:r>
              <a:rPr lang="en-US" sz="1200" b="1" dirty="0" smtClean="0"/>
              <a:t>reason they </a:t>
            </a:r>
            <a:r>
              <a:rPr lang="en-US" sz="1200" b="1" dirty="0"/>
              <a:t>left</a:t>
            </a:r>
            <a:r>
              <a:rPr lang="en-US" sz="1200" b="1" dirty="0" smtClean="0"/>
              <a:t>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398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683" y="501952"/>
            <a:ext cx="6661483" cy="5455068"/>
          </a:xfrm>
        </p:spPr>
      </p:pic>
      <p:sp>
        <p:nvSpPr>
          <p:cNvPr id="5" name="Rectangle 4"/>
          <p:cNvSpPr/>
          <p:nvPr/>
        </p:nvSpPr>
        <p:spPr>
          <a:xfrm>
            <a:off x="437146" y="0"/>
            <a:ext cx="8081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Cluster Analysis:</a:t>
            </a:r>
            <a:r>
              <a:rPr lang="en-US" dirty="0"/>
              <a:t> I used the k-means cluster method with cluster of 3.</a:t>
            </a:r>
          </a:p>
          <a:p>
            <a:r>
              <a:rPr lang="en-US" b="1" dirty="0"/>
              <a:t>Employees who left</a:t>
            </a:r>
            <a:r>
              <a:rPr lang="en-US" b="1" dirty="0" smtClean="0"/>
              <a:t>: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3165"/>
            <a:ext cx="6388768" cy="54279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449188"/>
            <a:ext cx="6485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 those that may likely leave the company in future: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1200" b="1" dirty="0" smtClean="0"/>
              <a:t> - Those </a:t>
            </a:r>
            <a:r>
              <a:rPr lang="en-US" sz="1200" b="1" dirty="0"/>
              <a:t>who spent a lot of hours(&gt;=225 </a:t>
            </a:r>
            <a:r>
              <a:rPr lang="en-US" sz="1200" b="1" dirty="0" err="1"/>
              <a:t>hrs</a:t>
            </a:r>
            <a:r>
              <a:rPr lang="en-US" sz="1200" b="1" dirty="0"/>
              <a:t>) but have a low satisfaction rate.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m</a:t>
            </a:r>
            <a:r>
              <a:rPr lang="en-US" sz="1200" b="1" dirty="0" smtClean="0"/>
              <a:t> </a:t>
            </a:r>
            <a:r>
              <a:rPr lang="en-US" sz="1200" b="1" dirty="0"/>
              <a:t>-</a:t>
            </a:r>
            <a:r>
              <a:rPr lang="en-US" sz="1200" b="1" dirty="0" smtClean="0"/>
              <a:t> </a:t>
            </a:r>
            <a:r>
              <a:rPr lang="en-US" sz="1200" b="1" dirty="0"/>
              <a:t>Those that spend a monthly average &gt;=170 </a:t>
            </a:r>
            <a:r>
              <a:rPr lang="en-US" sz="1200" b="1" dirty="0" err="1" smtClean="0"/>
              <a:t>hrs</a:t>
            </a:r>
            <a:r>
              <a:rPr lang="en-US" sz="1200" b="1" dirty="0" smtClean="0"/>
              <a:t> and &lt;=225 </a:t>
            </a:r>
            <a:r>
              <a:rPr lang="en-US" sz="1200" b="1" smtClean="0"/>
              <a:t>hrs </a:t>
            </a:r>
            <a:r>
              <a:rPr lang="en-US" sz="1200" b="1" dirty="0"/>
              <a:t>with low satisfaction rate(Not that many though).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 -</a:t>
            </a:r>
            <a:r>
              <a:rPr lang="en-US" sz="1200" b="1" dirty="0" smtClean="0"/>
              <a:t> </a:t>
            </a:r>
            <a:r>
              <a:rPr lang="en-US" sz="1200" b="1" dirty="0"/>
              <a:t>They spend a low monthly average &lt;=170 </a:t>
            </a:r>
            <a:r>
              <a:rPr lang="en-US" sz="1200" b="1" dirty="0" err="1"/>
              <a:t>hrs</a:t>
            </a:r>
            <a:r>
              <a:rPr lang="en-US" sz="1200" b="1" dirty="0"/>
              <a:t> with high satisfaction rate. </a:t>
            </a:r>
            <a:r>
              <a:rPr lang="en-US" sz="1200" b="1" dirty="0" smtClean="0"/>
              <a:t>Most of them ones will be staying. The </a:t>
            </a:r>
            <a:r>
              <a:rPr lang="en-US" sz="1200" b="1" dirty="0"/>
              <a:t>ones with very low satisfaction rate may also leave </a:t>
            </a:r>
            <a:r>
              <a:rPr lang="en-US" sz="1200" b="1" dirty="0" smtClean="0"/>
              <a:t>due </a:t>
            </a:r>
            <a:r>
              <a:rPr lang="en-US" sz="1200" b="1" dirty="0"/>
              <a:t>to other factors.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9191" y="5587688"/>
            <a:ext cx="60217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 this </a:t>
            </a:r>
            <a:r>
              <a:rPr lang="en-US" sz="1400" b="1" dirty="0"/>
              <a:t>cluster, we can conclude that based on evaluation and satisfaction</a:t>
            </a:r>
            <a:r>
              <a:rPr lang="en-US" sz="1400" b="1" dirty="0" smtClean="0"/>
              <a:t>,</a:t>
            </a:r>
          </a:p>
          <a:p>
            <a:r>
              <a:rPr lang="en-US" sz="1400" b="1" dirty="0" smtClean="0"/>
              <a:t> </a:t>
            </a:r>
            <a:r>
              <a:rPr lang="en-US" sz="1400" b="1" dirty="0"/>
              <a:t>the cluster of employees with gray all have low satisfaction and </a:t>
            </a:r>
            <a:r>
              <a:rPr lang="en-US" sz="1400" b="1" dirty="0" smtClean="0"/>
              <a:t>may therefore</a:t>
            </a:r>
          </a:p>
          <a:p>
            <a:r>
              <a:rPr lang="en-US" sz="1400" b="1" dirty="0" smtClean="0"/>
              <a:t> </a:t>
            </a:r>
            <a:r>
              <a:rPr lang="en-US" sz="1400" b="1" dirty="0"/>
              <a:t>likely leave in </a:t>
            </a:r>
            <a:r>
              <a:rPr lang="en-US" sz="1400" b="1" dirty="0" smtClean="0"/>
              <a:t>the near  future.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327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27" y="112571"/>
            <a:ext cx="5906721" cy="368940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5" y="112571"/>
            <a:ext cx="5589671" cy="35854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137" y="0"/>
            <a:ext cx="8452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Predicting with Gradient boosting and Random Forest Classifiers.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56" y="3397234"/>
            <a:ext cx="5144502" cy="33086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95675" y="1251284"/>
            <a:ext cx="289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Gradient boosting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8840" y="1066618"/>
            <a:ext cx="162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Random Forest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95080" y="4309333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Random Forest for Reserved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39582" y="3698023"/>
            <a:ext cx="4944943" cy="2923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Model Prediction Accuracies: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Training Set Accuracy: 97.6(Gradient Boosting)</a:t>
            </a:r>
          </a:p>
          <a:p>
            <a:r>
              <a:rPr lang="en-US" sz="1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Test Set: 98%(Gradient Boosting)</a:t>
            </a:r>
            <a:endParaRPr lang="en-US" sz="12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endParaRPr lang="en-US" sz="1200" dirty="0" smtClean="0">
              <a:solidFill>
                <a:srgbClr val="0070C0"/>
              </a:solidFill>
            </a:endParaRPr>
          </a:p>
          <a:p>
            <a:r>
              <a:rPr lang="en-US" sz="1200" dirty="0" smtClean="0">
                <a:solidFill>
                  <a:srgbClr val="0070C0"/>
                </a:solidFill>
              </a:rPr>
              <a:t>Training Set Accuracy: 99.8% (Random Forest)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Test set: </a:t>
            </a:r>
            <a:r>
              <a:rPr lang="en-US" sz="1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99% (</a:t>
            </a:r>
            <a:r>
              <a:rPr lang="en-US" sz="1200" dirty="0">
                <a:solidFill>
                  <a:srgbClr val="0070C0"/>
                </a:solidFill>
              </a:rPr>
              <a:t>Random </a:t>
            </a:r>
            <a:r>
              <a:rPr lang="en-US" sz="1200" dirty="0" smtClean="0">
                <a:solidFill>
                  <a:srgbClr val="0070C0"/>
                </a:solidFill>
              </a:rPr>
              <a:t>Forest)</a:t>
            </a:r>
            <a:endParaRPr lang="en-US" sz="12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  <a:p>
            <a:r>
              <a:rPr lang="en-US" sz="1200" dirty="0" smtClean="0">
                <a:solidFill>
                  <a:srgbClr val="0070C0"/>
                </a:solidFill>
              </a:rPr>
              <a:t>Using the reserved Data, Random Forest Classifier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Predicted that no employee would be leaving soon.</a:t>
            </a:r>
          </a:p>
          <a:p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/>
              <a:t>From the feature importance plots, we can </a:t>
            </a:r>
            <a:r>
              <a:rPr lang="en-US" sz="1200" dirty="0" smtClean="0"/>
              <a:t>certainly </a:t>
            </a:r>
            <a:r>
              <a:rPr lang="en-US" sz="1200" dirty="0"/>
              <a:t>conclude that </a:t>
            </a:r>
            <a:endParaRPr lang="en-US" sz="1200" dirty="0" smtClean="0"/>
          </a:p>
          <a:p>
            <a:r>
              <a:rPr lang="en-US" sz="1200" b="1" i="1" dirty="0" smtClean="0"/>
              <a:t>Employee </a:t>
            </a:r>
            <a:r>
              <a:rPr lang="en-US" sz="1200" b="1" i="1" dirty="0"/>
              <a:t>satisfaction</a:t>
            </a:r>
            <a:r>
              <a:rPr lang="en-US" sz="1200" dirty="0"/>
              <a:t> had the most important influence on the employee's </a:t>
            </a:r>
            <a:endParaRPr lang="en-US" sz="1200" dirty="0" smtClean="0"/>
          </a:p>
          <a:p>
            <a:r>
              <a:rPr lang="en-US" sz="1200" dirty="0" smtClean="0"/>
              <a:t>decision </a:t>
            </a:r>
            <a:r>
              <a:rPr lang="en-US" sz="1200" dirty="0"/>
              <a:t>to either leave or stay. Other influencing features were </a:t>
            </a:r>
            <a:endParaRPr lang="en-US" sz="1200" dirty="0" smtClean="0"/>
          </a:p>
          <a:p>
            <a:r>
              <a:rPr lang="en-US" sz="1200" b="1" dirty="0" smtClean="0"/>
              <a:t>time </a:t>
            </a:r>
            <a:r>
              <a:rPr lang="en-US" sz="1200" b="1" dirty="0"/>
              <a:t>spent in the company, number of projects, </a:t>
            </a:r>
            <a:r>
              <a:rPr lang="en-US" sz="1200" b="1" dirty="0" err="1"/>
              <a:t>last_evaluation</a:t>
            </a:r>
            <a:r>
              <a:rPr lang="en-US" sz="1200" b="1" dirty="0"/>
              <a:t> and </a:t>
            </a:r>
            <a:endParaRPr lang="en-US" sz="1200" b="1" dirty="0" smtClean="0"/>
          </a:p>
          <a:p>
            <a:r>
              <a:rPr lang="en-US" sz="1200" b="1" dirty="0" smtClean="0"/>
              <a:t>Average </a:t>
            </a:r>
            <a:r>
              <a:rPr lang="en-US" sz="1200" b="1" dirty="0"/>
              <a:t>monthly hours</a:t>
            </a:r>
            <a:endParaRPr lang="en-US" sz="1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25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222"/>
            <a:ext cx="12103767" cy="6773778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Data Analysis </a:t>
            </a:r>
            <a:r>
              <a:rPr lang="en-US" sz="2000" b="1" dirty="0">
                <a:solidFill>
                  <a:srgbClr val="C00000"/>
                </a:solidFill>
                <a:latin typeface="Garamond" panose="02020404030301010803" pitchFamily="18" charset="0"/>
              </a:rPr>
              <a:t>and Visualization Summary: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From the analyses, the </a:t>
            </a:r>
            <a:r>
              <a:rPr lang="en-US" sz="2000" dirty="0"/>
              <a:t>f</a:t>
            </a:r>
            <a:r>
              <a:rPr lang="en-US" sz="2000" dirty="0" smtClean="0"/>
              <a:t>ollowing </a:t>
            </a:r>
            <a:r>
              <a:rPr lang="en-US" sz="2000" dirty="0"/>
              <a:t>features </a:t>
            </a:r>
            <a:r>
              <a:rPr lang="en-US" sz="2000" dirty="0" smtClean="0"/>
              <a:t>mostly influenced </a:t>
            </a:r>
            <a:r>
              <a:rPr lang="en-US" sz="2000" dirty="0"/>
              <a:t>a person to leave the company:</a:t>
            </a:r>
          </a:p>
          <a:p>
            <a:pPr algn="just"/>
            <a:r>
              <a:rPr lang="en-US" sz="2000" b="1" dirty="0" err="1" smtClean="0"/>
              <a:t>Satisfaction_leve</a:t>
            </a:r>
            <a:r>
              <a:rPr lang="en-US" sz="2000" dirty="0" err="1" smtClean="0"/>
              <a:t>l</a:t>
            </a:r>
            <a:r>
              <a:rPr lang="en-US" sz="2000" dirty="0" smtClean="0"/>
              <a:t>: Employees are far more likely to quit if their satisfaction level is low.</a:t>
            </a:r>
          </a:p>
          <a:p>
            <a:pPr algn="just"/>
            <a:r>
              <a:rPr lang="en-US" sz="2000" b="1" dirty="0"/>
              <a:t>Time with Company: </a:t>
            </a:r>
            <a:r>
              <a:rPr lang="en-US" sz="2000" dirty="0"/>
              <a:t>Here, The three-year mark looks like a time to be a crucial point in an employee's career. Most of them quit their job around the three-year mark. Another important point is 6-years point, where the employee is very unlikely to leave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/>
              <a:t>Number Of Projects: </a:t>
            </a:r>
            <a:r>
              <a:rPr lang="en-US" sz="2000" dirty="0"/>
              <a:t>Employee engagement is another critical factor </a:t>
            </a:r>
            <a:r>
              <a:rPr lang="en-US" sz="2000" dirty="0" smtClean="0"/>
              <a:t>that influences </a:t>
            </a:r>
            <a:r>
              <a:rPr lang="en-US" sz="2000" dirty="0"/>
              <a:t>the employee to leave the company. Employees with 3-5 projects are less likely to leave the company. The employee with less and more number of projects are likely to leave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 smtClean="0"/>
              <a:t>Average Monthly hours: </a:t>
            </a:r>
            <a:r>
              <a:rPr lang="en-US" sz="2000" dirty="0" smtClean="0"/>
              <a:t>Employees who feel that they spend more hours working but not being appreciated enough by the company.</a:t>
            </a:r>
            <a:r>
              <a:rPr lang="en-US" sz="2000" b="1" dirty="0" smtClean="0"/>
              <a:t> </a:t>
            </a:r>
          </a:p>
          <a:p>
            <a:pPr algn="just"/>
            <a:r>
              <a:rPr lang="en-US" sz="2000" b="1" dirty="0" err="1" smtClean="0"/>
              <a:t>Last_Evaluation</a:t>
            </a:r>
            <a:r>
              <a:rPr lang="en-US" sz="2000" b="1" dirty="0" smtClean="0"/>
              <a:t>: </a:t>
            </a:r>
            <a:r>
              <a:rPr lang="en-US" sz="2000" dirty="0" smtClean="0"/>
              <a:t>Employees feel he’s not been evaluated as regularly as they would like.</a:t>
            </a:r>
          </a:p>
          <a:p>
            <a:pPr marL="0" indent="0" algn="just">
              <a:buNone/>
            </a:pPr>
            <a:r>
              <a:rPr lang="en-US" sz="2000" dirty="0" smtClean="0"/>
              <a:t>Hence they feel they’re been overlooked.</a:t>
            </a:r>
          </a:p>
          <a:p>
            <a:pPr marL="0" indent="0" algn="just">
              <a:buNone/>
            </a:pPr>
            <a:r>
              <a:rPr lang="en-US" sz="2000" dirty="0" smtClean="0"/>
              <a:t>Others are low salary and work accident. </a:t>
            </a:r>
          </a:p>
          <a:p>
            <a:pPr marL="0" indent="0" algn="just">
              <a:buNone/>
            </a:pPr>
            <a:r>
              <a:rPr lang="en-US" sz="2000" dirty="0" smtClean="0"/>
              <a:t>So the company should work on these aspects of the employees’ welfare.</a:t>
            </a: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Important Notice: </a:t>
            </a:r>
            <a:r>
              <a:rPr lang="en-US" sz="2000" dirty="0" smtClean="0"/>
              <a:t>The dataset is actually an imbalanced dataset since there are more samples of existing employees than employees who left. It can be improved by adding more samples.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949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Objectives: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1365161"/>
            <a:ext cx="10980313" cy="5318974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Analyze employee churn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Georgia" panose="02040502050405020303" pitchFamily="18" charset="0"/>
              </a:rPr>
              <a:t>Find </a:t>
            </a:r>
            <a:r>
              <a:rPr lang="en-US" dirty="0">
                <a:latin typeface="Georgia" panose="02040502050405020303" pitchFamily="18" charset="0"/>
              </a:rPr>
              <a:t>out why employees are leaving the </a:t>
            </a:r>
            <a:r>
              <a:rPr lang="en-US" dirty="0" smtClean="0">
                <a:latin typeface="Georgia" panose="02040502050405020303" pitchFamily="18" charset="0"/>
              </a:rPr>
              <a:t>company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Georgia" panose="02040502050405020303" pitchFamily="18" charset="0"/>
              </a:rPr>
              <a:t>Predict </a:t>
            </a:r>
            <a:r>
              <a:rPr lang="en-US" dirty="0">
                <a:latin typeface="Georgia" panose="02040502050405020303" pitchFamily="18" charset="0"/>
              </a:rPr>
              <a:t>who will leave the company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en-US" b="1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Georgia" panose="02040502050405020303" pitchFamily="18" charset="0"/>
              </a:rPr>
              <a:t>What </a:t>
            </a:r>
            <a:r>
              <a:rPr lang="en-US" b="1" dirty="0">
                <a:latin typeface="Georgia" panose="02040502050405020303" pitchFamily="18" charset="0"/>
              </a:rPr>
              <a:t>is Employee Churn</a:t>
            </a:r>
            <a:r>
              <a:rPr lang="en-US" b="1" dirty="0" smtClean="0">
                <a:latin typeface="Georgia" panose="02040502050405020303" pitchFamily="18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Employee churn can be defined as a leak or departure of an intellectual asset from a company or organization.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 simple words, we can put it as when employees leave an organization is known.</a:t>
            </a:r>
          </a:p>
          <a:p>
            <a:pPr marL="0" indent="0">
              <a:buNone/>
            </a:pPr>
            <a:endParaRPr 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6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017" y="344554"/>
            <a:ext cx="10515600" cy="58759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points will </a:t>
            </a:r>
            <a:r>
              <a:rPr lang="en-US" dirty="0"/>
              <a:t>help </a:t>
            </a:r>
            <a:r>
              <a:rPr lang="en-US" dirty="0" smtClean="0"/>
              <a:t>us to understand this </a:t>
            </a:r>
            <a:r>
              <a:rPr lang="en-US" dirty="0"/>
              <a:t>in a better way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Business chooses the employee </a:t>
            </a:r>
            <a:r>
              <a:rPr lang="en-US" dirty="0" smtClean="0"/>
              <a:t>or </a:t>
            </a:r>
            <a:r>
              <a:rPr lang="en-US" dirty="0"/>
              <a:t>hire </a:t>
            </a:r>
            <a:r>
              <a:rPr lang="en-US" dirty="0" smtClean="0"/>
              <a:t>someone.</a:t>
            </a:r>
            <a:endParaRPr lang="en-US" dirty="0"/>
          </a:p>
          <a:p>
            <a:r>
              <a:rPr lang="en-US" dirty="0"/>
              <a:t>Employees will be the face of your company, and collectively, the employees produce everything your company does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Employee </a:t>
            </a:r>
            <a:r>
              <a:rPr lang="en-US" dirty="0"/>
              <a:t>churn </a:t>
            </a:r>
            <a:r>
              <a:rPr lang="en-US" dirty="0" smtClean="0"/>
              <a:t>put companies or organizations in difficult situations because it </a:t>
            </a:r>
            <a:r>
              <a:rPr lang="en-US" dirty="0"/>
              <a:t>requires time and effort in finding and training a </a:t>
            </a:r>
            <a:r>
              <a:rPr lang="en-US" dirty="0" smtClean="0"/>
              <a:t>replacement.</a:t>
            </a:r>
          </a:p>
          <a:p>
            <a:pPr marL="0" indent="0">
              <a:buNone/>
            </a:pPr>
            <a:r>
              <a:rPr lang="en-US" dirty="0" smtClean="0"/>
              <a:t>I’ll be using the next few slides to show how I </a:t>
            </a:r>
            <a:r>
              <a:rPr lang="en-US" smtClean="0"/>
              <a:t>analysed</a:t>
            </a:r>
            <a:r>
              <a:rPr lang="en-US" dirty="0" smtClean="0"/>
              <a:t> a company’s data whose employees churned as well as my methodology.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4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867" y="1"/>
            <a:ext cx="10515600" cy="1056068"/>
          </a:xfrm>
        </p:spPr>
        <p:txBody>
          <a:bodyPr>
            <a:norm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Basic information about our </a:t>
            </a:r>
            <a:r>
              <a:rPr lang="en-US" b="1" dirty="0" smtClean="0">
                <a:latin typeface="Georgia" panose="02040502050405020303" pitchFamily="18" charset="0"/>
              </a:rPr>
              <a:t>data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67" y="1056069"/>
            <a:ext cx="10515600" cy="550571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Georgia" panose="02040502050405020303" pitchFamily="18" charset="0"/>
              </a:rPr>
              <a:t>There are two sets of data: </a:t>
            </a:r>
          </a:p>
          <a:p>
            <a:r>
              <a:rPr lang="en-US" sz="2400" dirty="0" smtClean="0">
                <a:latin typeface="Georgia" panose="02040502050405020303" pitchFamily="18" charset="0"/>
              </a:rPr>
              <a:t>Existing Employees.</a:t>
            </a:r>
          </a:p>
          <a:p>
            <a:r>
              <a:rPr lang="en-US" sz="2400" dirty="0" smtClean="0">
                <a:latin typeface="Georgia" panose="02040502050405020303" pitchFamily="18" charset="0"/>
              </a:rPr>
              <a:t>Employees who left.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eorgia" panose="02040502050405020303" pitchFamily="18" charset="0"/>
              </a:rPr>
              <a:t>I used Python’s pandas for the data analysis.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eorgia" panose="02040502050405020303" pitchFamily="18" charset="0"/>
              </a:rPr>
              <a:t>Both data contain an initial 1,428 rows(for the Existing Employees dataset) and 3571 rows respectively , with 10 columns each.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eorgia" panose="02040502050405020303" pitchFamily="18" charset="0"/>
              </a:rPr>
              <a:t>I combined both datasets for proper analysis.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eorgia" panose="02040502050405020303" pitchFamily="18" charset="0"/>
              </a:rPr>
              <a:t>I reserved from data from the existing employees dataset to be used later in testing the machine algorithm.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eorgia" panose="02040502050405020303" pitchFamily="18" charset="0"/>
              </a:rPr>
              <a:t>Both </a:t>
            </a:r>
            <a:r>
              <a:rPr lang="en-US" sz="2400" dirty="0">
                <a:latin typeface="Georgia" panose="02040502050405020303" pitchFamily="18" charset="0"/>
              </a:rPr>
              <a:t>C</a:t>
            </a:r>
            <a:r>
              <a:rPr lang="en-US" sz="2400" dirty="0" smtClean="0">
                <a:latin typeface="Georgia" panose="02040502050405020303" pitchFamily="18" charset="0"/>
              </a:rPr>
              <a:t>luster </a:t>
            </a:r>
            <a:r>
              <a:rPr lang="en-US" sz="2400" dirty="0">
                <a:latin typeface="Georgia" panose="02040502050405020303" pitchFamily="18" charset="0"/>
              </a:rPr>
              <a:t>analysis and </a:t>
            </a:r>
            <a:r>
              <a:rPr lang="en-US" sz="2400" dirty="0" smtClean="0">
                <a:latin typeface="Georgia" panose="02040502050405020303" pitchFamily="18" charset="0"/>
              </a:rPr>
              <a:t>Classification prediction were carried out</a:t>
            </a:r>
            <a:r>
              <a:rPr lang="en-US" sz="2400" dirty="0">
                <a:latin typeface="Georgia" panose="02040502050405020303" pitchFamily="18" charset="0"/>
              </a:rPr>
              <a:t>.</a:t>
            </a:r>
            <a:endParaRPr lang="en-US" sz="24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2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74341"/>
            <a:ext cx="10860505" cy="618740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 smtClean="0">
                <a:latin typeface="Georgia" panose="02040502050405020303" pitchFamily="18" charset="0"/>
              </a:rPr>
              <a:t>We can describe </a:t>
            </a:r>
            <a:r>
              <a:rPr lang="en-US" dirty="0">
                <a:latin typeface="Georgia" panose="02040502050405020303" pitchFamily="18" charset="0"/>
              </a:rPr>
              <a:t>10 </a:t>
            </a:r>
            <a:r>
              <a:rPr lang="en-US" dirty="0" smtClean="0">
                <a:latin typeface="Georgia" panose="02040502050405020303" pitchFamily="18" charset="0"/>
              </a:rPr>
              <a:t>columns </a:t>
            </a:r>
            <a:r>
              <a:rPr lang="en-US" dirty="0">
                <a:latin typeface="Georgia" panose="02040502050405020303" pitchFamily="18" charset="0"/>
              </a:rPr>
              <a:t>in detail as:</a:t>
            </a:r>
          </a:p>
          <a:p>
            <a:pPr algn="just"/>
            <a:r>
              <a:rPr lang="en-US" b="1" dirty="0" err="1" smtClean="0">
                <a:latin typeface="Georgia" panose="02040502050405020303" pitchFamily="18" charset="0"/>
              </a:rPr>
              <a:t>satisfaction_level</a:t>
            </a:r>
            <a:r>
              <a:rPr lang="en-US" b="1" dirty="0" smtClean="0">
                <a:latin typeface="Georgia" panose="02040502050405020303" pitchFamily="18" charset="0"/>
              </a:rPr>
              <a:t>: </a:t>
            </a:r>
            <a:r>
              <a:rPr lang="en-US" dirty="0" smtClean="0">
                <a:latin typeface="Georgia" panose="02040502050405020303" pitchFamily="18" charset="0"/>
              </a:rPr>
              <a:t>The Employees’ </a:t>
            </a:r>
            <a:r>
              <a:rPr lang="en-US" dirty="0">
                <a:latin typeface="Georgia" panose="02040502050405020303" pitchFamily="18" charset="0"/>
              </a:rPr>
              <a:t>satisfaction point, which ranges from 0-1.</a:t>
            </a:r>
          </a:p>
          <a:p>
            <a:pPr algn="just"/>
            <a:r>
              <a:rPr lang="en-US" b="1" dirty="0" err="1">
                <a:latin typeface="Georgia" panose="02040502050405020303" pitchFamily="18" charset="0"/>
              </a:rPr>
              <a:t>last_evaluation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>
                <a:latin typeface="Georgia" panose="02040502050405020303" pitchFamily="18" charset="0"/>
              </a:rPr>
              <a:t>E</a:t>
            </a:r>
            <a:r>
              <a:rPr lang="en-US" dirty="0" smtClean="0">
                <a:latin typeface="Georgia" panose="02040502050405020303" pitchFamily="18" charset="0"/>
              </a:rPr>
              <a:t>valuated </a:t>
            </a:r>
            <a:r>
              <a:rPr lang="en-US" dirty="0">
                <a:latin typeface="Georgia" panose="02040502050405020303" pitchFamily="18" charset="0"/>
              </a:rPr>
              <a:t>performance by the employer, which also ranges from 0-1.</a:t>
            </a:r>
          </a:p>
          <a:p>
            <a:pPr algn="just"/>
            <a:r>
              <a:rPr lang="en-US" b="1" dirty="0" err="1">
                <a:latin typeface="Georgia" panose="02040502050405020303" pitchFamily="18" charset="0"/>
              </a:rPr>
              <a:t>number_projects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>
                <a:latin typeface="Georgia" panose="02040502050405020303" pitchFamily="18" charset="0"/>
              </a:rPr>
              <a:t>How many numbers of projects assigned to an employee?</a:t>
            </a:r>
          </a:p>
          <a:p>
            <a:pPr algn="just"/>
            <a:r>
              <a:rPr lang="en-US" b="1" dirty="0" err="1">
                <a:latin typeface="Georgia" panose="02040502050405020303" pitchFamily="18" charset="0"/>
              </a:rPr>
              <a:t>average_monthly_hours</a:t>
            </a:r>
            <a:r>
              <a:rPr lang="en-US" b="1" dirty="0" smtClean="0">
                <a:latin typeface="Georgia" panose="02040502050405020303" pitchFamily="18" charset="0"/>
              </a:rPr>
              <a:t>: </a:t>
            </a:r>
            <a:r>
              <a:rPr lang="en-US" dirty="0">
                <a:latin typeface="Georgia" panose="02040502050405020303" pitchFamily="18" charset="0"/>
              </a:rPr>
              <a:t>A</a:t>
            </a:r>
            <a:r>
              <a:rPr lang="en-US" dirty="0" smtClean="0">
                <a:latin typeface="Georgia" panose="02040502050405020303" pitchFamily="18" charset="0"/>
              </a:rPr>
              <a:t>verage </a:t>
            </a:r>
            <a:r>
              <a:rPr lang="en-US" dirty="0">
                <a:latin typeface="Georgia" panose="02040502050405020303" pitchFamily="18" charset="0"/>
              </a:rPr>
              <a:t>numbers of hours worked by an employee in a </a:t>
            </a:r>
            <a:r>
              <a:rPr lang="en-US" dirty="0" smtClean="0">
                <a:latin typeface="Georgia" panose="02040502050405020303" pitchFamily="18" charset="0"/>
              </a:rPr>
              <a:t>month.</a:t>
            </a:r>
            <a:endParaRPr lang="en-US" dirty="0">
              <a:latin typeface="Georgia" panose="02040502050405020303" pitchFamily="18" charset="0"/>
            </a:endParaRPr>
          </a:p>
          <a:p>
            <a:pPr algn="just"/>
            <a:r>
              <a:rPr lang="en-US" b="1" dirty="0" err="1">
                <a:latin typeface="Georgia" panose="02040502050405020303" pitchFamily="18" charset="0"/>
              </a:rPr>
              <a:t>time_spent_company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 smtClean="0">
                <a:latin typeface="Georgia" panose="02040502050405020303" pitchFamily="18" charset="0"/>
              </a:rPr>
              <a:t>Simply means </a:t>
            </a:r>
            <a:r>
              <a:rPr lang="en-US" dirty="0">
                <a:latin typeface="Georgia" panose="02040502050405020303" pitchFamily="18" charset="0"/>
              </a:rPr>
              <a:t>employee experience. The number of years spent by an employee in the company.</a:t>
            </a:r>
          </a:p>
          <a:p>
            <a:pPr algn="just"/>
            <a:r>
              <a:rPr lang="en-US" b="1" dirty="0" err="1">
                <a:latin typeface="Georgia" panose="02040502050405020303" pitchFamily="18" charset="0"/>
              </a:rPr>
              <a:t>work_accident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>
                <a:latin typeface="Georgia" panose="02040502050405020303" pitchFamily="18" charset="0"/>
              </a:rPr>
              <a:t>Whether an employee has had a work accident or not.</a:t>
            </a:r>
          </a:p>
          <a:p>
            <a:pPr algn="just"/>
            <a:r>
              <a:rPr lang="en-US" b="1" dirty="0">
                <a:latin typeface="Georgia" panose="02040502050405020303" pitchFamily="18" charset="0"/>
              </a:rPr>
              <a:t>promotion_last_5years: </a:t>
            </a:r>
            <a:r>
              <a:rPr lang="en-US" dirty="0">
                <a:latin typeface="Georgia" panose="02040502050405020303" pitchFamily="18" charset="0"/>
              </a:rPr>
              <a:t>Whether an employee has had a promotion in the last 5 years or not.</a:t>
            </a:r>
          </a:p>
          <a:p>
            <a:pPr algn="just"/>
            <a:r>
              <a:rPr lang="en-US" b="1" dirty="0" err="1" smtClean="0">
                <a:latin typeface="Georgia" panose="02040502050405020303" pitchFamily="18" charset="0"/>
              </a:rPr>
              <a:t>depts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>
                <a:latin typeface="Georgia" panose="02040502050405020303" pitchFamily="18" charset="0"/>
              </a:rPr>
              <a:t>Employee's working department/division.</a:t>
            </a:r>
          </a:p>
          <a:p>
            <a:pPr algn="just"/>
            <a:r>
              <a:rPr lang="en-US" b="1" dirty="0">
                <a:latin typeface="Georgia" panose="02040502050405020303" pitchFamily="18" charset="0"/>
              </a:rPr>
              <a:t>s</a:t>
            </a:r>
            <a:r>
              <a:rPr lang="en-US" b="1" dirty="0" smtClean="0">
                <a:latin typeface="Georgia" panose="02040502050405020303" pitchFamily="18" charset="0"/>
              </a:rPr>
              <a:t>alary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>
                <a:latin typeface="Georgia" panose="02040502050405020303" pitchFamily="18" charset="0"/>
              </a:rPr>
              <a:t>Salary level of the employee such as low, medium and high.</a:t>
            </a:r>
          </a:p>
          <a:p>
            <a:pPr algn="just"/>
            <a:r>
              <a:rPr lang="en-US" b="1" dirty="0" smtClean="0">
                <a:latin typeface="Georgia" panose="02040502050405020303" pitchFamily="18" charset="0"/>
              </a:rPr>
              <a:t>Status(created during analysis): </a:t>
            </a:r>
            <a:r>
              <a:rPr lang="en-US" dirty="0">
                <a:latin typeface="Georgia" panose="02040502050405020303" pitchFamily="18" charset="0"/>
              </a:rPr>
              <a:t>Whether the employee has left the company or not</a:t>
            </a:r>
            <a:r>
              <a:rPr lang="en-US" dirty="0" smtClean="0">
                <a:latin typeface="Georgia" panose="02040502050405020303" pitchFamily="18" charset="0"/>
              </a:rPr>
              <a:t>. </a:t>
            </a:r>
            <a:endParaRPr lang="en-US" dirty="0"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Georgia" panose="02040502050405020303" pitchFamily="18" charset="0"/>
              </a:rPr>
              <a:t>0 – Existing Employees.</a:t>
            </a:r>
          </a:p>
          <a:p>
            <a:pPr marL="0" indent="0" algn="just">
              <a:buNone/>
            </a:pPr>
            <a:r>
              <a:rPr lang="en-US" dirty="0" smtClean="0">
                <a:latin typeface="Georgia" panose="02040502050405020303" pitchFamily="18" charset="0"/>
              </a:rPr>
              <a:t>1- Employee who had left. 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4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69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eorgia" panose="02040502050405020303" pitchFamily="18" charset="0"/>
              </a:rPr>
              <a:t>Below is the summary statistics of the  combined dataset.</a:t>
            </a:r>
            <a:endParaRPr lang="en-US" sz="3200" dirty="0">
              <a:latin typeface="Georgia" panose="02040502050405020303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610877"/>
              </p:ext>
            </p:extLst>
          </p:nvPr>
        </p:nvGraphicFramePr>
        <p:xfrm>
          <a:off x="940692" y="1197735"/>
          <a:ext cx="10740447" cy="5422009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193383"/>
                <a:gridCol w="1193383"/>
                <a:gridCol w="1193383"/>
                <a:gridCol w="1193383"/>
                <a:gridCol w="1193383"/>
                <a:gridCol w="1193383"/>
                <a:gridCol w="1193383"/>
                <a:gridCol w="1193383"/>
                <a:gridCol w="1193383"/>
              </a:tblGrid>
              <a:tr h="903667">
                <a:tc>
                  <a:txBody>
                    <a:bodyPr/>
                    <a:lstStyle/>
                    <a:p>
                      <a:pPr algn="r" fontAlgn="ctr"/>
                      <a:endParaRPr lang="en-US" sz="1400" b="1" dirty="0">
                        <a:effectLst/>
                      </a:endParaRP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satisfaction_level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last_evaluation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number_project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average_montly_hours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time_spend_company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Work_accident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promotion_last_5years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status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256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count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14885.000000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14885.000000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14885.000000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14885.000000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14885.000000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14885.000000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14885.000000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14885.000000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63256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mean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0.612421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0.716036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3.803090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201.073833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3.498959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0.144911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0.021229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0.239906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14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std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0.248675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0.171203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1.234358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49.979064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1.460794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0.352023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0.144153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0.427040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614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min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0.090000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0.360000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2.000000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96.000000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2.000000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256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25%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0.440000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0.560000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156.000000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63256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50%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0.640000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0.720000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4.000000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200.000000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256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75%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0.820000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0.870000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5.000000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245.000000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4.000000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63256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max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7.000000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310.000000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10.000000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1.000000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07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721216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Garamond" panose="02020404030301010803" pitchFamily="18" charset="0"/>
              </a:rPr>
              <a:t>Distribution of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Garamond" panose="02020404030301010803" pitchFamily="18" charset="0"/>
              </a:rPr>
              <a:t>numerical columns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 smtClean="0">
              <a:latin typeface="Garamond" panose="02020404030301010803" pitchFamily="18" charset="0"/>
            </a:endParaRPr>
          </a:p>
          <a:p>
            <a:pPr indent="-182880">
              <a:spcBef>
                <a:spcPts val="0"/>
              </a:spcBef>
            </a:pPr>
            <a:r>
              <a:rPr lang="en-US" sz="1600" b="1" dirty="0" smtClean="0">
                <a:latin typeface="Garamond" panose="02020404030301010803" pitchFamily="18" charset="0"/>
              </a:rPr>
              <a:t>3,571 left, and 11,314 stayed.</a:t>
            </a:r>
          </a:p>
          <a:p>
            <a:pPr indent="-182880">
              <a:spcBef>
                <a:spcPts val="0"/>
              </a:spcBef>
            </a:pPr>
            <a:r>
              <a:rPr lang="en-US" sz="1600" b="1" dirty="0" smtClean="0">
                <a:latin typeface="Garamond" panose="02020404030301010803" pitchFamily="18" charset="0"/>
              </a:rPr>
              <a:t>24% of the total employees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b="1" dirty="0">
                <a:latin typeface="Garamond" panose="02020404030301010803" pitchFamily="18" charset="0"/>
              </a:rPr>
              <a:t>l</a:t>
            </a:r>
            <a:r>
              <a:rPr lang="en-US" sz="1600" b="1" dirty="0" smtClean="0">
                <a:latin typeface="Garamond" panose="02020404030301010803" pitchFamily="18" charset="0"/>
              </a:rPr>
              <a:t>eft the company.</a:t>
            </a:r>
          </a:p>
          <a:p>
            <a:endParaRPr lang="en-US" sz="1600" b="1" dirty="0" smtClean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68" y="4354267"/>
            <a:ext cx="3116687" cy="2216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17" y="-115911"/>
            <a:ext cx="8406693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88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155" y="632707"/>
            <a:ext cx="7254550" cy="632188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85" y="1094704"/>
            <a:ext cx="5881900" cy="58598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3485" y="47934"/>
            <a:ext cx="519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Sales </a:t>
            </a:r>
            <a:r>
              <a:rPr lang="en-US" dirty="0" err="1" smtClean="0"/>
              <a:t>dept</a:t>
            </a:r>
            <a:r>
              <a:rPr lang="en-US" dirty="0" smtClean="0"/>
              <a:t> had the most no. of employees.</a:t>
            </a:r>
          </a:p>
          <a:p>
            <a:r>
              <a:rPr lang="en-US" dirty="0" smtClean="0"/>
              <a:t>Majority are low on salary.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0304" y="47933"/>
            <a:ext cx="5359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Analysing</a:t>
            </a:r>
            <a:r>
              <a:rPr lang="en-US" sz="3200" b="1" dirty="0" smtClean="0"/>
              <a:t> categorical features.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688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27" y="0"/>
            <a:ext cx="7021446" cy="6993228"/>
          </a:xfrm>
        </p:spPr>
      </p:pic>
      <p:sp>
        <p:nvSpPr>
          <p:cNvPr id="7" name="Rectangle 6"/>
          <p:cNvSpPr/>
          <p:nvPr/>
        </p:nvSpPr>
        <p:spPr>
          <a:xfrm>
            <a:off x="-3550" y="694054"/>
            <a:ext cx="563468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smtClean="0"/>
              <a:t>You </a:t>
            </a:r>
            <a:r>
              <a:rPr lang="en-US" b="1" dirty="0"/>
              <a:t>can observe the following points in </a:t>
            </a:r>
            <a:r>
              <a:rPr lang="en-US" b="1" dirty="0" smtClean="0"/>
              <a:t>this </a:t>
            </a:r>
            <a:r>
              <a:rPr lang="en-US" b="1" dirty="0"/>
              <a:t>visualization: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</a:rPr>
              <a:t>Those employees who have the number of projects from 4 </a:t>
            </a:r>
            <a:endParaRPr lang="en-US" sz="1600" b="1" dirty="0" smtClean="0">
              <a:solidFill>
                <a:schemeClr val="accent2"/>
              </a:solidFill>
            </a:endParaRPr>
          </a:p>
          <a:p>
            <a:pPr algn="just"/>
            <a:r>
              <a:rPr lang="en-US" sz="1600" b="1" dirty="0" smtClean="0">
                <a:solidFill>
                  <a:schemeClr val="accent2"/>
                </a:solidFill>
              </a:rPr>
              <a:t>and </a:t>
            </a:r>
            <a:r>
              <a:rPr lang="en-US" sz="1600" b="1" dirty="0">
                <a:solidFill>
                  <a:schemeClr val="accent2"/>
                </a:solidFill>
              </a:rPr>
              <a:t>above left the company it seems to like that they were </a:t>
            </a:r>
            <a:endParaRPr lang="en-US" sz="1600" b="1" dirty="0" smtClean="0">
              <a:solidFill>
                <a:schemeClr val="accent2"/>
              </a:solidFill>
            </a:endParaRPr>
          </a:p>
          <a:p>
            <a:pPr algn="just"/>
            <a:r>
              <a:rPr lang="en-US" sz="1600" b="1" dirty="0" smtClean="0">
                <a:solidFill>
                  <a:schemeClr val="accent2"/>
                </a:solidFill>
              </a:rPr>
              <a:t>overloaded </a:t>
            </a:r>
            <a:r>
              <a:rPr lang="en-US" sz="1600" b="1" dirty="0">
                <a:solidFill>
                  <a:schemeClr val="accent2"/>
                </a:solidFill>
              </a:rPr>
              <a:t>with work.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</a:rPr>
              <a:t>Employees with 3 to 5 years experience are leaving more. </a:t>
            </a:r>
            <a:endParaRPr lang="en-US" sz="1600" b="1" dirty="0" smtClean="0">
              <a:solidFill>
                <a:schemeClr val="accent2"/>
              </a:solidFill>
            </a:endParaRPr>
          </a:p>
          <a:p>
            <a:pPr algn="just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ones with more experience are not leaving 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because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affection/affiliation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with the company.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Those who got promotion in last 5 years they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didn't</a:t>
            </a:r>
          </a:p>
          <a:p>
            <a:pPr algn="just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leave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</a:rPr>
              <a:t>More Employees left from the sales department.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</a:rPr>
              <a:t>Employees with low salary left the department more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algn="just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291" y="404750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9074" y="81843"/>
            <a:ext cx="5008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Joint plot of numerical columns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857" y="3922366"/>
            <a:ext cx="54756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 summary, Those </a:t>
            </a:r>
            <a:r>
              <a:rPr lang="en-US" b="1" dirty="0"/>
              <a:t>who left: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had less satisfaction at the company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spent the most hours at work in a month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spent more time at the company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had lower number of accidents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had less promotion in the last 5 years.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People with </a:t>
            </a:r>
            <a:r>
              <a:rPr lang="en-US" i="1" dirty="0"/>
              <a:t>3 years</a:t>
            </a:r>
            <a:r>
              <a:rPr lang="en-US" dirty="0"/>
              <a:t> of experience tend to leave often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</TotalTime>
  <Words>1106</Words>
  <Application>Microsoft Office PowerPoint</Application>
  <PresentationFormat>Widescreen</PresentationFormat>
  <Paragraphs>206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Garamond</vt:lpstr>
      <vt:lpstr>Georgia</vt:lpstr>
      <vt:lpstr>Wingdings</vt:lpstr>
      <vt:lpstr>Office Theme</vt:lpstr>
      <vt:lpstr>Predicting Employee Churn by  Celestine Chidi Azonobi </vt:lpstr>
      <vt:lpstr>Objectives:</vt:lpstr>
      <vt:lpstr>PowerPoint Presentation</vt:lpstr>
      <vt:lpstr>Basic information about our data</vt:lpstr>
      <vt:lpstr>PowerPoint Presentation</vt:lpstr>
      <vt:lpstr>Below is the summary statistics of the  combined dataset.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Employee Churn by  Celestine Chidi Azonobi</dc:title>
  <dc:creator>GOD'S PLAN</dc:creator>
  <cp:lastModifiedBy>GOD'S PLAN</cp:lastModifiedBy>
  <cp:revision>36</cp:revision>
  <dcterms:created xsi:type="dcterms:W3CDTF">2020-07-16T15:50:52Z</dcterms:created>
  <dcterms:modified xsi:type="dcterms:W3CDTF">2020-07-17T16:57:34Z</dcterms:modified>
</cp:coreProperties>
</file>