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交互式</a:t>
            </a:r>
            <a:r>
              <a:rPr lang="zh-CN" altLang="en-US" dirty="0" smtClean="0"/>
              <a:t>定理证明与程序开发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4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“</a:t>
            </a:r>
            <a:r>
              <a:rPr lang="en-US" altLang="zh-CN" dirty="0"/>
              <a:t>(P \/ Q) /\ ~P -&gt; Q</a:t>
            </a:r>
            <a:r>
              <a:rPr lang="en-US" altLang="zh-CN" dirty="0" smtClean="0"/>
              <a:t>.</a:t>
            </a:r>
            <a:r>
              <a:rPr lang="pt-BR" altLang="zh-CN" dirty="0" smtClean="0"/>
              <a:t>”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2088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这个命题的结论是</a:t>
            </a:r>
            <a:r>
              <a:rPr lang="en-US" altLang="zh-CN" dirty="0"/>
              <a:t>Q</a:t>
            </a:r>
            <a:r>
              <a:rPr lang="zh-CN" altLang="en-US" dirty="0" smtClean="0"/>
              <a:t>，方法与之前的差不多。但是由于前提中包含如</a:t>
            </a:r>
            <a:r>
              <a:rPr lang="en-US" altLang="zh-CN" dirty="0" smtClean="0"/>
              <a:t>/\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\/</a:t>
            </a:r>
            <a:r>
              <a:rPr lang="zh-CN" altLang="en-US" dirty="0" smtClean="0"/>
              <a:t>等这种组合，所以我们需要将其拆开讨论。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3616424"/>
            <a:ext cx="8229600" cy="2620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几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Intros</a:t>
            </a:r>
          </a:p>
          <a:p>
            <a:pPr lvl="1"/>
            <a:r>
              <a:rPr lang="en-US" altLang="zh-CN" dirty="0" smtClean="0"/>
              <a:t>Destruct</a:t>
            </a:r>
          </a:p>
          <a:p>
            <a:pPr lvl="1"/>
            <a:r>
              <a:rPr lang="en-US" altLang="zh-CN" dirty="0" smtClean="0"/>
              <a:t>split</a:t>
            </a:r>
          </a:p>
          <a:p>
            <a:pPr lvl="1"/>
            <a:r>
              <a:rPr lang="en-US" altLang="zh-CN" dirty="0" smtClean="0"/>
              <a:t>Assumption</a:t>
            </a:r>
          </a:p>
          <a:p>
            <a:pPr lvl="1"/>
            <a:r>
              <a:rPr lang="en-US" altLang="zh-CN" dirty="0" smtClean="0"/>
              <a:t>Left</a:t>
            </a:r>
          </a:p>
          <a:p>
            <a:pPr lvl="1"/>
            <a:r>
              <a:rPr lang="en-US" altLang="zh-CN" dirty="0" smtClean="0"/>
              <a:t>right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2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证明</a:t>
            </a:r>
            <a:r>
              <a:rPr lang="en-US" altLang="zh-CN" dirty="0" err="1" smtClean="0"/>
              <a:t>de_morgan</a:t>
            </a:r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~(P \/ Q) -&gt; ~P /\ ~Q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~P /\ ~Q -&gt; ~(P \/ Q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~P \/ ~Q -&gt; ~(P /\ Q).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0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“</a:t>
            </a:r>
            <a:r>
              <a:rPr lang="pt-BR" altLang="zh-CN" dirty="0" smtClean="0"/>
              <a:t>forall </a:t>
            </a:r>
            <a:r>
              <a:rPr lang="pt-BR" altLang="zh-CN" dirty="0"/>
              <a:t>n m, add n m = add m n</a:t>
            </a:r>
            <a:r>
              <a:rPr lang="pt-BR" altLang="zh-CN" dirty="0" smtClean="0"/>
              <a:t>.”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2088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此类命题是我们先提前写好函数，之后验证现有的命题在各种情况下是否会出现错误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3616424"/>
            <a:ext cx="8229600" cy="2620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几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Intros</a:t>
            </a:r>
          </a:p>
          <a:p>
            <a:pPr lvl="1"/>
            <a:r>
              <a:rPr lang="en-US" altLang="zh-CN" dirty="0" smtClean="0"/>
              <a:t>induction</a:t>
            </a:r>
          </a:p>
          <a:p>
            <a:pPr lvl="1"/>
            <a:r>
              <a:rPr lang="en-US" altLang="zh-CN" dirty="0" err="1" smtClean="0"/>
              <a:t>Simpl</a:t>
            </a:r>
            <a:endParaRPr lang="en-US" altLang="zh-CN" dirty="0"/>
          </a:p>
          <a:p>
            <a:pPr lvl="1"/>
            <a:r>
              <a:rPr lang="en-US" altLang="zh-CN" dirty="0" smtClean="0"/>
              <a:t>Auto</a:t>
            </a:r>
          </a:p>
          <a:p>
            <a:pPr lvl="1"/>
            <a:r>
              <a:rPr lang="en-US" altLang="zh-CN" dirty="0" smtClean="0"/>
              <a:t>Rewrite</a:t>
            </a:r>
          </a:p>
          <a:p>
            <a:pPr lvl="1"/>
            <a:r>
              <a:rPr lang="en-US" altLang="zh-CN" dirty="0" smtClean="0"/>
              <a:t>trivial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3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2304256"/>
          </a:xfrm>
        </p:spPr>
        <p:txBody>
          <a:bodyPr/>
          <a:lstStyle/>
          <a:p>
            <a:r>
              <a:rPr lang="zh-CN" altLang="en-US" dirty="0" smtClean="0"/>
              <a:t>如今我们已经学会了自己创建函数，之后将这个函数的各种不同情况放在命题里面，通过证明命题的正确性来证明函数的这种使用方法的正确性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3429000"/>
            <a:ext cx="8229600" cy="18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这就是我们用</a:t>
            </a:r>
            <a:r>
              <a:rPr lang="en-US" altLang="zh-CN" dirty="0" smtClean="0">
                <a:solidFill>
                  <a:srgbClr val="FF0000"/>
                </a:solidFill>
              </a:rPr>
              <a:t>Coq</a:t>
            </a:r>
            <a:r>
              <a:rPr lang="zh-CN" altLang="en-US" dirty="0">
                <a:solidFill>
                  <a:srgbClr val="FF0000"/>
                </a:solidFill>
              </a:rPr>
              <a:t>要</a:t>
            </a:r>
            <a:r>
              <a:rPr lang="zh-CN" altLang="en-US" dirty="0" smtClean="0">
                <a:solidFill>
                  <a:srgbClr val="FF0000"/>
                </a:solidFill>
              </a:rPr>
              <a:t>实现的功能，也就是交互式定理证明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可添加的一些内容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zh-CN" altLang="en-US" dirty="0" smtClean="0"/>
              <a:t>光有函数不够，我们可以自己创建一些数据类型，放在函数中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inductive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Inductive season : Set :=</a:t>
            </a:r>
          </a:p>
          <a:p>
            <a:r>
              <a:rPr lang="en-US" altLang="zh-CN" dirty="0"/>
              <a:t>|Autumn : season</a:t>
            </a:r>
          </a:p>
          <a:p>
            <a:r>
              <a:rPr lang="en-US" altLang="zh-CN" dirty="0"/>
              <a:t>|Winter : season</a:t>
            </a:r>
          </a:p>
          <a:p>
            <a:r>
              <a:rPr lang="en-US" altLang="zh-CN" dirty="0"/>
              <a:t>|Spring : season</a:t>
            </a:r>
          </a:p>
          <a:p>
            <a:r>
              <a:rPr lang="en-US" altLang="zh-CN" dirty="0"/>
              <a:t>|Summer : season.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32734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Inductive </a:t>
            </a:r>
            <a:r>
              <a:rPr lang="en-US" altLang="zh-CN" dirty="0" err="1"/>
              <a:t>color:Type</a:t>
            </a:r>
            <a:r>
              <a:rPr lang="en-US" altLang="zh-CN" dirty="0"/>
              <a:t> :=</a:t>
            </a:r>
          </a:p>
          <a:p>
            <a:r>
              <a:rPr lang="en-US" altLang="zh-CN" dirty="0"/>
              <a:t> | white | black | yellow | cyan | magenta | red | blue | green.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6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 smtClean="0"/>
              <a:t>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Coq</a:t>
            </a:r>
            <a:r>
              <a:rPr lang="zh-CN" altLang="en-US" dirty="0"/>
              <a:t>是一个用于验证定理的证明是否正确的计算机工具</a:t>
            </a:r>
            <a:r>
              <a:rPr lang="zh-CN" altLang="en-US" dirty="0" smtClean="0"/>
              <a:t>。在</a:t>
            </a:r>
            <a:r>
              <a:rPr lang="zh-CN" altLang="en-US" dirty="0"/>
              <a:t>推理和编程方面，</a:t>
            </a:r>
            <a:r>
              <a:rPr lang="en-US" altLang="zh-CN" dirty="0"/>
              <a:t>Coq</a:t>
            </a:r>
            <a:r>
              <a:rPr lang="zh-CN" altLang="en-US" dirty="0"/>
              <a:t>的语言都拥有足够强大的能力和表达能力，可以构造简单的项，执行简单的证明，直到建了立完整的理论，学习复杂的算法。</a:t>
            </a:r>
          </a:p>
        </p:txBody>
      </p:sp>
    </p:spTree>
    <p:extLst>
      <p:ext uri="{BB962C8B-B14F-4D97-AF65-F5344CB8AC3E}">
        <p14:creationId xmlns:p14="http://schemas.microsoft.com/office/powerpoint/2010/main" val="3165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一些常用的数据类型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布尔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rop    </a:t>
            </a:r>
            <a:r>
              <a:rPr lang="zh-CN" altLang="en-US" dirty="0" smtClean="0"/>
              <a:t>命题</a:t>
            </a:r>
            <a:endParaRPr lang="en-US" altLang="zh-CN" dirty="0" smtClean="0"/>
          </a:p>
          <a:p>
            <a:r>
              <a:rPr lang="en-US" altLang="zh-CN" dirty="0" smtClean="0"/>
              <a:t>List       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/>
          <a:lstStyle/>
          <a:p>
            <a:r>
              <a:rPr lang="zh-CN" altLang="en-US" dirty="0" smtClean="0"/>
              <a:t>关键字 ：</a:t>
            </a:r>
            <a:r>
              <a:rPr lang="en-US" altLang="zh-CN" dirty="0" smtClean="0"/>
              <a:t>Definition, </a:t>
            </a:r>
            <a:r>
              <a:rPr lang="en-US" altLang="zh-CN" dirty="0" err="1" smtClean="0"/>
              <a:t>Fixpoint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 s3 (x y z : </a:t>
            </a:r>
            <a:r>
              <a:rPr lang="en-US" altLang="zh-CN" dirty="0" err="1"/>
              <a:t>nat</a:t>
            </a:r>
            <a:r>
              <a:rPr lang="en-US" altLang="zh-CN" dirty="0"/>
              <a:t>) := x + y + z.</a:t>
            </a:r>
          </a:p>
          <a:p>
            <a:r>
              <a:rPr lang="en-US" altLang="zh-CN" b="1" i="1" dirty="0">
                <a:solidFill>
                  <a:schemeClr val="accent1"/>
                </a:solidFill>
              </a:rPr>
              <a:t>s3 is defined</a:t>
            </a:r>
          </a:p>
          <a:p>
            <a:r>
              <a:rPr lang="en-US" altLang="zh-CN" dirty="0"/>
              <a:t>Check s3.</a:t>
            </a:r>
          </a:p>
          <a:p>
            <a:r>
              <a:rPr lang="en-US" altLang="zh-CN" b="1" i="1" dirty="0">
                <a:solidFill>
                  <a:schemeClr val="accent1"/>
                </a:solidFill>
              </a:rPr>
              <a:t>s3 : </a:t>
            </a:r>
            <a:r>
              <a:rPr lang="en-US" altLang="zh-CN" b="1" i="1" dirty="0" err="1">
                <a:solidFill>
                  <a:schemeClr val="accent1"/>
                </a:solidFill>
              </a:rPr>
              <a:t>nat</a:t>
            </a:r>
            <a:r>
              <a:rPr lang="en-US" altLang="zh-CN" b="1" i="1" dirty="0">
                <a:solidFill>
                  <a:schemeClr val="accent1"/>
                </a:solidFill>
              </a:rPr>
              <a:t> -&gt; </a:t>
            </a:r>
            <a:r>
              <a:rPr lang="en-US" altLang="zh-CN" b="1" i="1" dirty="0" err="1">
                <a:solidFill>
                  <a:schemeClr val="accent1"/>
                </a:solidFill>
              </a:rPr>
              <a:t>nat</a:t>
            </a:r>
            <a:r>
              <a:rPr lang="en-US" altLang="zh-CN" b="1" i="1" dirty="0">
                <a:solidFill>
                  <a:schemeClr val="accent1"/>
                </a:solidFill>
              </a:rPr>
              <a:t> -&gt; </a:t>
            </a:r>
            <a:r>
              <a:rPr lang="en-US" altLang="zh-CN" b="1" i="1" dirty="0" err="1">
                <a:solidFill>
                  <a:schemeClr val="accent1"/>
                </a:solidFill>
              </a:rPr>
              <a:t>nat</a:t>
            </a:r>
            <a:r>
              <a:rPr lang="en-US" altLang="zh-CN" b="1" i="1" dirty="0">
                <a:solidFill>
                  <a:schemeClr val="accent1"/>
                </a:solidFill>
              </a:rPr>
              <a:t> -&gt; </a:t>
            </a:r>
            <a:r>
              <a:rPr lang="en-US" altLang="zh-CN" b="1" i="1" dirty="0" err="1">
                <a:solidFill>
                  <a:schemeClr val="accent1"/>
                </a:solidFill>
              </a:rPr>
              <a:t>nat</a:t>
            </a:r>
            <a:endParaRPr lang="zh-CN" altLang="en-US" b="1" i="1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56" y="431312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当函数中涉及到递归，要用</a:t>
            </a:r>
            <a:r>
              <a:rPr lang="en-US" altLang="zh-CN" b="1" dirty="0" err="1" smtClean="0"/>
              <a:t>Fixpoint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err="1" smtClean="0"/>
              <a:t>Fixpoint</a:t>
            </a:r>
            <a:r>
              <a:rPr lang="en-US" altLang="zh-CN" dirty="0" smtClean="0"/>
              <a:t> </a:t>
            </a:r>
            <a:r>
              <a:rPr lang="en-US" altLang="zh-CN" dirty="0"/>
              <a:t>mult2 (n : </a:t>
            </a:r>
            <a:r>
              <a:rPr lang="en-US" altLang="zh-CN" dirty="0" err="1"/>
              <a:t>nat</a:t>
            </a:r>
            <a:r>
              <a:rPr lang="en-US" altLang="zh-CN" dirty="0"/>
              <a:t>) : </a:t>
            </a:r>
            <a:r>
              <a:rPr lang="en-US" altLang="zh-CN" dirty="0" err="1"/>
              <a:t>nat</a:t>
            </a:r>
            <a:r>
              <a:rPr lang="en-US" altLang="zh-CN" dirty="0"/>
              <a:t> :=</a:t>
            </a:r>
          </a:p>
          <a:p>
            <a:r>
              <a:rPr lang="en-US" altLang="zh-CN" dirty="0"/>
              <a:t>match n with 0 =&gt; 0 | S p =&gt; S (S (mult2 p)) 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定义命题</a:t>
            </a:r>
            <a:r>
              <a:rPr lang="en-US" altLang="zh-CN" dirty="0" smtClean="0"/>
              <a:t>(Prop)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类型  </a:t>
            </a:r>
            <a:r>
              <a:rPr lang="en-US" altLang="zh-CN" dirty="0" smtClean="0"/>
              <a:t>prop</a:t>
            </a:r>
          </a:p>
          <a:p>
            <a:r>
              <a:rPr lang="zh-CN" altLang="en-US" dirty="0" smtClean="0"/>
              <a:t>关键字 </a:t>
            </a:r>
            <a:r>
              <a:rPr lang="en-US" altLang="zh-CN" dirty="0" smtClean="0"/>
              <a:t>Definition</a:t>
            </a:r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来判断数据属于什么类型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endParaRPr lang="en-US" altLang="zh-CN" dirty="0"/>
          </a:p>
          <a:p>
            <a:pPr lvl="1"/>
            <a:r>
              <a:rPr lang="en-US" altLang="zh-CN" dirty="0" smtClean="0"/>
              <a:t>1+1 =10.</a:t>
            </a:r>
          </a:p>
          <a:p>
            <a:pPr lvl="1"/>
            <a:r>
              <a:rPr lang="en-US" altLang="zh-CN" dirty="0"/>
              <a:t>exists c, a = b*c.</a:t>
            </a:r>
          </a:p>
        </p:txBody>
      </p:sp>
    </p:spTree>
    <p:extLst>
      <p:ext uri="{BB962C8B-B14F-4D97-AF65-F5344CB8AC3E}">
        <p14:creationId xmlns:p14="http://schemas.microsoft.com/office/powerpoint/2010/main" val="34118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定义命题</a:t>
            </a:r>
            <a:r>
              <a:rPr lang="en-US" altLang="zh-CN" dirty="0" smtClean="0"/>
              <a:t>(Prop)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181" y="15567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Prop </a:t>
            </a:r>
            <a:r>
              <a:rPr lang="zh-CN" altLang="en-US" b="1" dirty="0" smtClean="0"/>
              <a:t>使用上的注意：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Definition </a:t>
            </a:r>
            <a:r>
              <a:rPr lang="en-US" altLang="zh-CN" dirty="0" err="1"/>
              <a:t>Zmax</a:t>
            </a:r>
            <a:r>
              <a:rPr lang="en-US" altLang="zh-CN" dirty="0"/>
              <a:t> n p := if </a:t>
            </a:r>
            <a:r>
              <a:rPr lang="en-US" altLang="zh-CN" dirty="0" err="1"/>
              <a:t>Zlt_bool</a:t>
            </a:r>
            <a:r>
              <a:rPr lang="en-US" altLang="zh-CN" dirty="0"/>
              <a:t> n p then p else n</a:t>
            </a:r>
            <a:r>
              <a:rPr lang="en-US" altLang="zh-CN" dirty="0" smtClean="0"/>
              <a:t>.</a:t>
            </a:r>
          </a:p>
          <a:p>
            <a:r>
              <a:rPr lang="en-US" altLang="zh-CN" b="1" i="1" dirty="0" err="1" smtClean="0">
                <a:solidFill>
                  <a:schemeClr val="accent1"/>
                </a:solidFill>
              </a:rPr>
              <a:t>Zmax</a:t>
            </a:r>
            <a:r>
              <a:rPr lang="en-US" altLang="zh-CN" b="1" i="1" dirty="0" smtClean="0">
                <a:solidFill>
                  <a:schemeClr val="accent1"/>
                </a:solidFill>
              </a:rPr>
              <a:t> is defined</a:t>
            </a:r>
            <a:endParaRPr lang="zh-CN" altLang="en-US" b="1" i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20" y="30689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Check </a:t>
            </a:r>
            <a:r>
              <a:rPr lang="en-US" altLang="zh-CN" dirty="0" err="1" smtClean="0"/>
              <a:t>Zlt_bool</a:t>
            </a:r>
            <a:r>
              <a:rPr lang="en-US" altLang="zh-CN" dirty="0" smtClean="0"/>
              <a:t>.</a:t>
            </a:r>
          </a:p>
          <a:p>
            <a:r>
              <a:rPr lang="en-US" altLang="zh-CN" b="1" i="1" dirty="0" err="1" smtClean="0">
                <a:solidFill>
                  <a:schemeClr val="accent1"/>
                </a:solidFill>
              </a:rPr>
              <a:t>Zlt_bool:bool</a:t>
            </a:r>
            <a:endParaRPr lang="zh-CN" alt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184" y="4196239"/>
            <a:ext cx="6898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 err="1" smtClean="0"/>
              <a:t>Zmax</a:t>
            </a:r>
            <a:r>
              <a:rPr lang="en-US" altLang="zh-CN" dirty="0" smtClean="0"/>
              <a:t> n p:= if n&lt;p then p else n.</a:t>
            </a:r>
          </a:p>
          <a:p>
            <a:r>
              <a:rPr lang="en-US" altLang="zh-CN" b="1" i="1" dirty="0">
                <a:solidFill>
                  <a:schemeClr val="accent1"/>
                </a:solidFill>
              </a:rPr>
              <a:t>Error : the term ‘‘ n &lt; p ‘‘ has type ‘‘Prop’’ </a:t>
            </a:r>
            <a:r>
              <a:rPr lang="en-US" altLang="zh-CN" b="1" i="1" dirty="0" smtClean="0">
                <a:solidFill>
                  <a:schemeClr val="accent1"/>
                </a:solidFill>
              </a:rPr>
              <a:t>...</a:t>
            </a:r>
          </a:p>
          <a:p>
            <a:endParaRPr lang="en-US" altLang="zh-CN" b="1" i="1" dirty="0">
              <a:solidFill>
                <a:schemeClr val="accent1"/>
              </a:solidFill>
            </a:endParaRPr>
          </a:p>
          <a:p>
            <a:r>
              <a:rPr lang="en-US" altLang="zh-CN" dirty="0" smtClean="0"/>
              <a:t>Check n&lt;p.</a:t>
            </a:r>
          </a:p>
          <a:p>
            <a:r>
              <a:rPr lang="en-US" altLang="zh-CN" b="1" i="1" dirty="0" smtClean="0">
                <a:solidFill>
                  <a:schemeClr val="accent1"/>
                </a:solidFill>
              </a:rPr>
              <a:t>n&lt;p : prop</a:t>
            </a:r>
            <a:endParaRPr lang="zh-CN" altLang="en-US" b="1" i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184" y="5949280"/>
            <a:ext cx="786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通过此例，注意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不可以用在计算上，会出现错误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8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zh-CN" altLang="en-US" dirty="0" smtClean="0"/>
              <a:t>主要针对以下几种类型命题进行分类</a:t>
            </a:r>
            <a:endParaRPr lang="en-US" altLang="zh-CN" dirty="0" smtClean="0"/>
          </a:p>
          <a:p>
            <a:pPr lvl="1"/>
            <a:r>
              <a:rPr lang="pt-BR" altLang="zh-CN" dirty="0"/>
              <a:t>(P -&gt; Q -&gt; R) -&gt; (P -&gt; Q) -&gt; P -&gt; R</a:t>
            </a:r>
            <a:r>
              <a:rPr lang="pt-BR" altLang="zh-CN" dirty="0" smtClean="0"/>
              <a:t>.</a:t>
            </a:r>
          </a:p>
          <a:p>
            <a:pPr lvl="1"/>
            <a:r>
              <a:rPr lang="en-US" altLang="zh-CN" dirty="0"/>
              <a:t>(P \/ Q) /\ ~P -&gt; Q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自己定义函数，将函数用到命题中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4149080"/>
            <a:ext cx="8229600" cy="124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/>
              <a:t>coq</a:t>
            </a:r>
            <a:r>
              <a:rPr lang="zh-CN" altLang="en-US" dirty="0"/>
              <a:t>中，是根据结果来一步步往上推，然后用前提条件将其消去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1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一个完整的命题格式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400" dirty="0">
                <a:solidFill>
                  <a:schemeClr val="accent3">
                    <a:lumMod val="50000"/>
                  </a:schemeClr>
                </a:solidFill>
              </a:rPr>
              <a:t>H1 : x &lt;= y</a:t>
            </a:r>
          </a:p>
          <a:p>
            <a:r>
              <a:rPr lang="pl-PL" altLang="zh-CN" sz="2400" dirty="0">
                <a:solidFill>
                  <a:schemeClr val="accent3">
                    <a:lumMod val="50000"/>
                  </a:schemeClr>
                </a:solidFill>
              </a:rPr>
              <a:t>H2 : y &lt;= z</a:t>
            </a:r>
          </a:p>
          <a:p>
            <a:r>
              <a:rPr lang="pl-PL" altLang="zh-CN" sz="2400" dirty="0">
                <a:solidFill>
                  <a:schemeClr val="accent3">
                    <a:lumMod val="50000"/>
                  </a:schemeClr>
                </a:solidFill>
              </a:rPr>
              <a:t>====================</a:t>
            </a:r>
          </a:p>
          <a:p>
            <a:r>
              <a:rPr lang="pl-PL" altLang="zh-CN" sz="2400" dirty="0">
                <a:solidFill>
                  <a:schemeClr val="accent3">
                    <a:lumMod val="50000"/>
                  </a:schemeClr>
                </a:solidFill>
              </a:rPr>
              <a:t>x &lt;= z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4149080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横线以下是结论，横线以上是前提，想要证明结论成立，需要根据结论倒着推导，直到有个很明显的正确命题为止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以下</a:t>
            </a:r>
            <a:r>
              <a:rPr lang="zh-CN" altLang="en-US" dirty="0"/>
              <a:t>通过几种命题的证明方式来进一步理解</a:t>
            </a:r>
          </a:p>
        </p:txBody>
      </p:sp>
    </p:spTree>
    <p:extLst>
      <p:ext uri="{BB962C8B-B14F-4D97-AF65-F5344CB8AC3E}">
        <p14:creationId xmlns:p14="http://schemas.microsoft.com/office/powerpoint/2010/main" val="11905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pt-BR" altLang="zh-CN" dirty="0" smtClean="0"/>
              <a:t>(</a:t>
            </a:r>
            <a:r>
              <a:rPr lang="pt-BR" altLang="zh-CN" dirty="0"/>
              <a:t>P -&gt; Q -&gt; R) -&gt; (P -&gt; Q) -&gt; P -&gt; </a:t>
            </a:r>
            <a:r>
              <a:rPr lang="pt-BR" altLang="zh-CN" dirty="0" smtClean="0"/>
              <a:t>R”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20888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这个命题的结论是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，我们需要通过结论，不断往回找，知道改变后的结论是前提条件中的其中一个。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3616424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几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Intros</a:t>
            </a:r>
          </a:p>
          <a:p>
            <a:pPr lvl="1"/>
            <a:r>
              <a:rPr lang="en-US" altLang="zh-CN" dirty="0" smtClean="0"/>
              <a:t>Apply</a:t>
            </a:r>
          </a:p>
          <a:p>
            <a:pPr lvl="1"/>
            <a:r>
              <a:rPr lang="en-US" altLang="zh-CN" dirty="0" smtClean="0"/>
              <a:t>assumption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724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交互式定理证明与程序开发</vt:lpstr>
      <vt:lpstr>什么是Coq</vt:lpstr>
      <vt:lpstr>一些常用的数据类型</vt:lpstr>
      <vt:lpstr>定义函数</vt:lpstr>
      <vt:lpstr>定义命题(Prop)</vt:lpstr>
      <vt:lpstr>定义命题(Prop)</vt:lpstr>
      <vt:lpstr>命题的证明</vt:lpstr>
      <vt:lpstr>一个完整的命题格式</vt:lpstr>
      <vt:lpstr>第一种类型</vt:lpstr>
      <vt:lpstr>第二种类型</vt:lpstr>
      <vt:lpstr>证明de_morgan定理</vt:lpstr>
      <vt:lpstr>第三种类型</vt:lpstr>
      <vt:lpstr>PowerPoint 演示文稿</vt:lpstr>
      <vt:lpstr>可添加的一些内容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交互式定理证明与程序开发</dc:title>
  <dc:creator>Kalfazed</dc:creator>
  <cp:lastModifiedBy>Kalfazed</cp:lastModifiedBy>
  <cp:revision>13</cp:revision>
  <dcterms:created xsi:type="dcterms:W3CDTF">2013-01-24T16:53:55Z</dcterms:created>
  <dcterms:modified xsi:type="dcterms:W3CDTF">2013-01-25T05:06:48Z</dcterms:modified>
</cp:coreProperties>
</file>