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2.xml.rels" ContentType="application/vnd.openxmlformats-package.relationships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0.jpeg" ContentType="image/jpeg"/>
  <Override PartName="/ppt/media/image5.png" ContentType="image/png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24.jpeg" ContentType="image/jpeg"/>
  <Override PartName="/ppt/media/image15.png" ContentType="image/png"/>
  <Override PartName="/ppt/media/image14.png" ContentType="image/png"/>
  <Override PartName="/ppt/media/image2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9C3B255-80AE-4FE1-8777-4407270561DE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440" cy="3427560"/>
          </a:xfrm>
          <a:prstGeom prst="rect">
            <a:avLst/>
          </a:prstGeom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image : dump de la pile ($rsp)</a:t>
            </a:r>
            <a:endParaRPr b="0" lang="fr-FR" sz="11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440" cy="342756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1.selon 32/64 eip ou rip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l’adresse est trouvée suite à un disas par ex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br/>
            <a:r>
              <a:rPr b="0" lang="fr-FR" sz="1100" spc="-1" strike="noStrike">
                <a:latin typeface="Arial"/>
              </a:rPr>
              <a:t>3.On peut utiliser GHex. 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Trouver l’offset avec un “objdump -d” par ex 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=&gt; puis utiliser des nops pour désactiver des appels de fonctions par ex</a:t>
            </a:r>
            <a:endParaRPr b="0" lang="fr-FR" sz="11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440" cy="3427560"/>
          </a:xfrm>
          <a:prstGeom prst="rect">
            <a:avLst/>
          </a:prstGeom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1.changer un strcmp en print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2.mettre une boucle infinie pour attacher gdb quand le programme </a:t>
            </a: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se lance pas bien ds gdb</a:t>
            </a:r>
            <a:endParaRPr b="0" lang="fr-FR" sz="11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440" cy="3427560"/>
          </a:xfrm>
          <a:prstGeom prst="rect">
            <a:avLst/>
          </a:prstGeom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Lancer en root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Trouver le processus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Chercher par valeur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Modifier les valeurs, les lock ..</a:t>
            </a:r>
            <a:endParaRPr b="0" lang="fr-FR" sz="11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440" cy="3427560"/>
          </a:xfrm>
          <a:prstGeom prst="rect">
            <a:avLst/>
          </a:prstGeom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457200" indent="-297000">
              <a:lnSpc>
                <a:spcPct val="115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1300" spc="-1" strike="noStrike">
                <a:solidFill>
                  <a:srgbClr val="000000"/>
                </a:solidFill>
                <a:latin typeface="Arial"/>
              </a:rPr>
              <a:t>ptrace : 1. un process ne peut pas être debug par deux autre process à la fois donc si le process s’auto-debug =&gt; on peut pas le debug nous</a:t>
            </a:r>
            <a:endParaRPr b="0" lang="fr-F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1300" spc="-1" strike="noStrike">
                <a:solidFill>
                  <a:srgbClr val="1b212c"/>
                </a:solidFill>
                <a:latin typeface="Arial"/>
              </a:rPr>
              <a:t>VM : </a:t>
            </a:r>
            <a:r>
              <a:rPr b="0" lang="fr-FR" sz="1300" spc="-1" strike="noStrike">
                <a:solidFill>
                  <a:srgbClr val="000000"/>
                </a:solidFill>
                <a:latin typeface="Arial"/>
              </a:rPr>
              <a:t>programme en assembleur qui gere l’execution d’un programme en assembleur… possiblement plusieurs couche</a:t>
            </a:r>
            <a:endParaRPr b="0" lang="fr-FR" sz="13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fr-FR" sz="13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440" cy="3427560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- Exs de programme plus simple en statique vs plus simple en dynamique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- Features principales des outils statique (graphe, décompilation, donner nom à var / fonctions, XRefs)</a:t>
            </a:r>
            <a:endParaRPr b="0" lang="fr-FR" sz="11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440" cy="3427560"/>
          </a:xfrm>
          <a:prstGeom prst="rect">
            <a:avLst/>
          </a:prstGeom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Outils de reverse statique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Ils font quasi tous la même chose mais seulement IDA et Ghidra ont un “bon” decompilateur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(Cutter intègre celui de Ghidra mais pas encore de manière parfaite)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(Sur la slide y a : Hopper ; Binja ; Cutter (gui de r2 puis rizin) ; Radare2 ; Rizin (fork de r2))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[C’est peut être un peu chargé avec tous les logos, je voulais montrer que y avait de la variété et donc que si un outil nous plait pas on a probablement une alternative]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IDA cher + décompilateur en option (~ 3000 $ par architecture)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Ghidra outil de la NSA qui l’a rendu public, opensource et gratuit en 2019</a:t>
            </a:r>
            <a:endParaRPr b="0" lang="fr-FR" sz="11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440" cy="3427560"/>
          </a:xfrm>
          <a:prstGeom prst="rect">
            <a:avLst/>
          </a:prstGeom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interface de ghidra, présenter les différentes fenêtres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_start / entry =&gt; permet de trouver le main si stripped</a:t>
            </a:r>
            <a:endParaRPr b="0" lang="fr-FR" sz="11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440" cy="3427560"/>
          </a:xfrm>
          <a:prstGeom prst="rect">
            <a:avLst/>
          </a:prstGeom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ça ressemble à ça une fonction décompilée</a:t>
            </a:r>
            <a:endParaRPr b="0" lang="fr-FR" sz="11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440" cy="3427560"/>
          </a:xfrm>
          <a:prstGeom prst="rect">
            <a:avLst/>
          </a:prstGeom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ida graphflow (verif mot de passe)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=&gt; renommer les fonctions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en haut on voit la repartition de la mémoire =&gt; on peut voir si le programme est “packed” =&gt; plein de data</a:t>
            </a:r>
            <a:endParaRPr b="0" lang="fr-FR" sz="11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440" cy="3427560"/>
          </a:xfrm>
          <a:prstGeom prst="rect">
            <a:avLst/>
          </a:prstGeom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Aussi du côté red hat : contrefaçon de programme =&gt; la loi française focus la dessus et interdit le reverse engineering en général de technologies propriétaires, sauf dans un but d’interopérabilité</a:t>
            </a:r>
            <a:endParaRPr b="0" lang="fr-FR" sz="11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440" cy="3427560"/>
          </a:xfrm>
          <a:prstGeom prst="rect">
            <a:avLst/>
          </a:prstGeom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Essayer de mieux expliquer à l’oral fork()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Insister sur le fait que le programme est cloné (pas juste démarré une deuxième fois), sa mémoire reste identique (utilisé dans le chall)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Probablement encourager l’utilisation du décompilateur de ghidra et après que le chall soit solve montrer ce que ca donne en assembleur.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Montrer plusieurs manière de solve :</a:t>
            </a:r>
            <a:endParaRPr b="0" lang="fr-FR" sz="1100" spc="-1" strike="noStrike">
              <a:latin typeface="Arial"/>
            </a:endParaRPr>
          </a:p>
          <a:p>
            <a:pPr marL="457200" indent="-297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Script python qui bf la valeur finale du compteur</a:t>
            </a:r>
            <a:endParaRPr b="0" lang="fr-FR" sz="1100" spc="-1" strike="noStrike">
              <a:latin typeface="Arial"/>
            </a:endParaRPr>
          </a:p>
          <a:p>
            <a:pPr marL="457200" indent="-297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Si on connaît le début du flag (krkn) on peut calculer la valeur globale du xor</a:t>
            </a:r>
            <a:endParaRPr b="0" lang="fr-FR" sz="1100" spc="-1" strike="noStrike">
              <a:latin typeface="Arial"/>
            </a:endParaRPr>
          </a:p>
          <a:p>
            <a:pPr marL="457200" indent="-297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Finalement c’est pas complètement impossible en dynamique `ltrace -f | grep memcmp`</a:t>
            </a:r>
            <a:endParaRPr b="0" lang="fr-FR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(La manière dont le programme est construit fait qu’il ne fonctionne qu’en little endian, mentionner au moins ce qu’est l’endianness et pourquoi / quand il faut y faire attention)</a:t>
            </a:r>
            <a:endParaRPr b="0" lang="fr-FR" sz="11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440" cy="3427560"/>
          </a:xfrm>
          <a:prstGeom prst="rect">
            <a:avLst/>
          </a:prstGeom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280">
              <a:lnSpc>
                <a:spcPct val="115000"/>
              </a:lnSpc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Notes Analyse statique:</a:t>
            </a:r>
            <a:endParaRPr b="0" lang="fr-FR" sz="13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Ghidra (by NSA) environ = IDA pro payant désassembleur,décompilateur:</a:t>
            </a:r>
            <a:endParaRPr b="0" lang="fr-FR" sz="13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Plutôt que de lire l'assembleur dans gdb</a:t>
            </a:r>
            <a:endParaRPr b="0" lang="fr-FR" sz="13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=&gt; fil d'exécution (graphique) aussi disponible dans radare et IDA</a:t>
            </a:r>
            <a:endParaRPr b="0" lang="fr-FR" sz="13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=&gt; reconstitution d'un code à peu près potable en c (apprendre à comprendre les difficultés de décompilation pour mieux lire ex: tailles des registres, optimisation (ex *5 &gt;&gt; 2 + 1, compter le nbr de bits : fonction incompréhensible)</a:t>
            </a:r>
            <a:endParaRPr b="0" lang="fr-FR" sz="13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=&gt; modifier le nom des variables / fonctions pour s'y retrouver</a:t>
            </a:r>
            <a:endParaRPr b="0" lang="fr-FR" sz="13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=&gt; modifier l'adresse virtuelle de base pour correspondance avec gdb</a:t>
            </a:r>
            <a:endParaRPr b="0" lang="fr-FR" sz="13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=&gt; pleins de fonctionnalités à découvrir (goto, search reference, disassemble, create fonction...)</a:t>
            </a:r>
            <a:endParaRPr b="0" lang="fr-FR" sz="13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Pleins d'autres choses à apprendre les binaire packed, les VM dans des VM, les reverse qui cachent de la crypto, les dll windows, les chall ARM, l'étude du fonctionnement de virus info, ... </a:t>
            </a:r>
            <a:endParaRPr b="0" lang="fr-FR" sz="13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Ex de programme à préférer en statique : malware / programme suspect, programme très lent, programme immense dont on veut juste se concentrer sur une feature =&gt; break dessus après</a:t>
            </a:r>
            <a:endParaRPr b="0" lang="fr-FR" sz="13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Ex de programme à préférer en dynamique : petits programmes qui font 1 / 2 fonctions, programmes qui ont des comportement que tu veux pas essayer de reproduire (ex. crypto du futur)</a:t>
            </a:r>
            <a:endParaRPr b="0" lang="fr-FR" sz="13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Plus utile dans les langages non natifs où on a pas de bon debugger (Java, Python) (.NET je crois y a des debuggers mais tout le monde utilise juste ILSpy)</a:t>
            </a:r>
            <a:endParaRPr b="0" lang="fr-FR" sz="13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13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440" cy="3427560"/>
          </a:xfrm>
          <a:prstGeom prst="rect">
            <a:avLst/>
          </a:prstGeom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1 - Windows 32bits 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2- Linux ELF =&gt; 64 bits , not stripped = normal avec les infos de debug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stripped =&gt; compilé avec -s =&gt; plus le nom des fonctions par ex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3- Image =&gt; tt type de fichier</a:t>
            </a:r>
            <a:endParaRPr b="0" lang="fr-FR" sz="11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440" cy="3427560"/>
          </a:xfrm>
          <a:prstGeom prst="rect">
            <a:avLst/>
          </a:prstGeom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=&gt; recupère les chaines lisibles du binaire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-On comprend globalement ce que fait le programme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-Les plus perspicace auront déjà trouvé le flag…</a:t>
            </a:r>
            <a:endParaRPr b="0" lang="fr-FR" sz="11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440" cy="3427560"/>
          </a:xfrm>
          <a:prstGeom prst="rect">
            <a:avLst/>
          </a:prstGeom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-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- =&gt; parfois l’étape la plus dure :D (créer VM ou utiliser autre device ex : rasp.) 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obligé pour la suite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-pour le “A vous de jouer” préciser que fscanf sert a lire dans un fichier </a:t>
            </a:r>
            <a:endParaRPr b="0" lang="fr-FR" sz="11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440" cy="3427560"/>
          </a:xfrm>
          <a:prstGeom prst="rect">
            <a:avLst/>
          </a:prstGeom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Outils : GDB, radare2 …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(-q : quiet )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break main (si pas “stripped”)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endParaRPr b="0" lang="fr-FR" sz="11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440" cy="3427560"/>
          </a:xfrm>
          <a:prstGeom prst="rect">
            <a:avLst/>
          </a:prstGeom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fin : aller à la fin de la fonction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ni : next instruction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break *0xXXX =&gt; s’arreter à l’addresse (à gauche du disas)</a:t>
            </a:r>
            <a:endParaRPr b="0" lang="fr-FR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7501680" y="0"/>
            <a:ext cx="1642320" cy="164232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-1080" y="3240"/>
            <a:ext cx="5153400" cy="5132880"/>
            <a:chOff x="-1080" y="3240"/>
            <a:chExt cx="5153400" cy="513288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9720" y="-6120"/>
              <a:ext cx="5132880" cy="51523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6120" y="1136160"/>
              <a:ext cx="3980880" cy="399564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16200000">
              <a:off x="5760" y="-720"/>
              <a:ext cx="2289960" cy="22986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 flipH="1">
              <a:off x="651240" y="588240"/>
              <a:ext cx="2298600" cy="22899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</a:t>
            </a:r>
            <a:r>
              <a:rPr b="0" lang="fr-FR" sz="4400" spc="-1" strike="noStrike">
                <a:latin typeface="Arial"/>
              </a:rPr>
              <a:t>éditer le </a:t>
            </a:r>
            <a:r>
              <a:rPr b="0" lang="fr-FR" sz="4400" spc="-1" strike="noStrike">
                <a:latin typeface="Arial"/>
              </a:rPr>
              <a:t>format du </a:t>
            </a:r>
            <a:r>
              <a:rPr b="0" lang="fr-FR" sz="4400" spc="-1" strike="noStrike">
                <a:latin typeface="Arial"/>
              </a:rPr>
              <a:t>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0" y="382320"/>
            <a:ext cx="1035360" cy="1013760"/>
            <a:chOff x="0" y="382320"/>
            <a:chExt cx="1035360" cy="1013760"/>
          </a:xfrm>
        </p:grpSpPr>
        <p:sp>
          <p:nvSpPr>
            <p:cNvPr id="45" name="CustomShape 2"/>
            <p:cNvSpPr/>
            <p:nvPr/>
          </p:nvSpPr>
          <p:spPr>
            <a:xfrm rot="16200000">
              <a:off x="0" y="382320"/>
              <a:ext cx="807480" cy="80748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3"/>
            <p:cNvSpPr/>
            <p:nvPr/>
          </p:nvSpPr>
          <p:spPr>
            <a:xfrm flipH="1">
              <a:off x="227520" y="588600"/>
              <a:ext cx="807480" cy="80748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1"/>
          <p:cNvGrpSpPr/>
          <p:nvPr/>
        </p:nvGrpSpPr>
        <p:grpSpPr>
          <a:xfrm>
            <a:off x="0" y="4130280"/>
            <a:ext cx="696240" cy="681480"/>
            <a:chOff x="0" y="4130280"/>
            <a:chExt cx="696240" cy="681480"/>
          </a:xfrm>
        </p:grpSpPr>
        <p:sp>
          <p:nvSpPr>
            <p:cNvPr id="86" name="CustomShape 2"/>
            <p:cNvSpPr/>
            <p:nvPr/>
          </p:nvSpPr>
          <p:spPr>
            <a:xfrm rot="16200000">
              <a:off x="0" y="4130280"/>
              <a:ext cx="543240" cy="5432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3"/>
            <p:cNvSpPr/>
            <p:nvPr/>
          </p:nvSpPr>
          <p:spPr>
            <a:xfrm flipH="1">
              <a:off x="152640" y="4268520"/>
              <a:ext cx="543240" cy="5432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"/>
          <p:cNvGrpSpPr/>
          <p:nvPr/>
        </p:nvGrpSpPr>
        <p:grpSpPr>
          <a:xfrm>
            <a:off x="4406760" y="-1080"/>
            <a:ext cx="4736160" cy="5144040"/>
            <a:chOff x="4406760" y="-1080"/>
            <a:chExt cx="4736160" cy="5144040"/>
          </a:xfrm>
        </p:grpSpPr>
        <p:sp>
          <p:nvSpPr>
            <p:cNvPr id="127" name="CustomShape 2"/>
            <p:cNvSpPr/>
            <p:nvPr/>
          </p:nvSpPr>
          <p:spPr>
            <a:xfrm rot="5400000">
              <a:off x="4408200" y="-1800"/>
              <a:ext cx="4732560" cy="473616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3"/>
            <p:cNvSpPr/>
            <p:nvPr/>
          </p:nvSpPr>
          <p:spPr>
            <a:xfrm rot="5400000">
              <a:off x="4842360" y="4320"/>
              <a:ext cx="4296600" cy="428544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4"/>
            <p:cNvSpPr/>
            <p:nvPr/>
          </p:nvSpPr>
          <p:spPr>
            <a:xfrm rot="16200000">
              <a:off x="5618520" y="1237680"/>
              <a:ext cx="807480" cy="80748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5"/>
            <p:cNvSpPr/>
            <p:nvPr/>
          </p:nvSpPr>
          <p:spPr>
            <a:xfrm flipH="1">
              <a:off x="5848560" y="1443960"/>
              <a:ext cx="807480" cy="80748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6"/>
            <p:cNvSpPr/>
            <p:nvPr/>
          </p:nvSpPr>
          <p:spPr>
            <a:xfrm rot="16200000">
              <a:off x="5987160" y="2470680"/>
              <a:ext cx="807480" cy="80748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7"/>
            <p:cNvSpPr/>
            <p:nvPr/>
          </p:nvSpPr>
          <p:spPr>
            <a:xfrm flipH="1">
              <a:off x="6220800" y="2676960"/>
              <a:ext cx="807480" cy="80748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8"/>
            <p:cNvSpPr/>
            <p:nvPr/>
          </p:nvSpPr>
          <p:spPr>
            <a:xfrm rot="16200000">
              <a:off x="6675480" y="1863360"/>
              <a:ext cx="807480" cy="80748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9"/>
            <p:cNvSpPr/>
            <p:nvPr/>
          </p:nvSpPr>
          <p:spPr>
            <a:xfrm flipH="1">
              <a:off x="6906600" y="2069640"/>
              <a:ext cx="807480" cy="80748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10"/>
            <p:cNvSpPr/>
            <p:nvPr/>
          </p:nvSpPr>
          <p:spPr>
            <a:xfrm rot="16200000">
              <a:off x="6861240" y="2478960"/>
              <a:ext cx="807480" cy="80748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11"/>
            <p:cNvSpPr/>
            <p:nvPr/>
          </p:nvSpPr>
          <p:spPr>
            <a:xfrm flipH="1">
              <a:off x="7963920" y="2692800"/>
              <a:ext cx="807480" cy="80748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12"/>
            <p:cNvSpPr/>
            <p:nvPr/>
          </p:nvSpPr>
          <p:spPr>
            <a:xfrm flipH="1">
              <a:off x="8143560" y="3308760"/>
              <a:ext cx="807480" cy="80748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13"/>
            <p:cNvSpPr/>
            <p:nvPr/>
          </p:nvSpPr>
          <p:spPr>
            <a:xfrm rot="16200000">
              <a:off x="7047720" y="3096360"/>
              <a:ext cx="807480" cy="80748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14"/>
            <p:cNvSpPr/>
            <p:nvPr/>
          </p:nvSpPr>
          <p:spPr>
            <a:xfrm flipH="1">
              <a:off x="7275240" y="3302640"/>
              <a:ext cx="807480" cy="80748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15"/>
            <p:cNvSpPr/>
            <p:nvPr/>
          </p:nvSpPr>
          <p:spPr>
            <a:xfrm rot="16200000">
              <a:off x="7227360" y="3711960"/>
              <a:ext cx="807480" cy="80748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16"/>
            <p:cNvSpPr/>
            <p:nvPr/>
          </p:nvSpPr>
          <p:spPr>
            <a:xfrm flipH="1">
              <a:off x="7461000" y="3918240"/>
              <a:ext cx="807480" cy="80748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7"/>
            <p:cNvSpPr/>
            <p:nvPr/>
          </p:nvSpPr>
          <p:spPr>
            <a:xfrm rot="16200000">
              <a:off x="8102520" y="3719880"/>
              <a:ext cx="807480" cy="80748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18"/>
            <p:cNvSpPr/>
            <p:nvPr/>
          </p:nvSpPr>
          <p:spPr>
            <a:xfrm flipH="1">
              <a:off x="8332920" y="3925800"/>
              <a:ext cx="807480" cy="80748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19"/>
            <p:cNvSpPr/>
            <p:nvPr/>
          </p:nvSpPr>
          <p:spPr>
            <a:xfrm rot="16200000">
              <a:off x="8288280" y="4335480"/>
              <a:ext cx="807480" cy="80748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5" name="PlaceHolder 20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46" name="PlaceHolder 2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2961000" y="425880"/>
            <a:ext cx="5016240" cy="157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69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Introduction au reverse-engineering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7837560" y="4825080"/>
            <a:ext cx="1562760" cy="3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fr-FR" sz="1010" spc="-1" strike="noStrike">
                <a:solidFill>
                  <a:srgbClr val="ffffff"/>
                </a:solidFill>
                <a:latin typeface="Lato"/>
                <a:ea typeface="Lato"/>
              </a:rPr>
              <a:t>Celian G. et Julien C.</a:t>
            </a:r>
            <a:endParaRPr b="0" lang="fr-FR" sz="1010" spc="-1" strike="noStrike">
              <a:latin typeface="Arial"/>
            </a:endParaRPr>
          </a:p>
        </p:txBody>
      </p:sp>
      <p:pic>
        <p:nvPicPr>
          <p:cNvPr id="191" name="Google Shape;136;p13" descr=""/>
          <p:cNvPicPr/>
          <p:nvPr/>
        </p:nvPicPr>
        <p:blipFill>
          <a:blip r:embed="rId1"/>
          <a:stretch/>
        </p:blipFill>
        <p:spPr>
          <a:xfrm>
            <a:off x="4968000" y="2459160"/>
            <a:ext cx="2013120" cy="2013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1297440" y="393840"/>
            <a:ext cx="70376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Autres commandes 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1297440" y="1567440"/>
            <a:ext cx="7037640" cy="72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fr-FR" sz="1300" spc="-1" strike="noStrike">
                <a:solidFill>
                  <a:srgbClr val="ffffff"/>
                </a:solidFill>
                <a:latin typeface="Lato"/>
                <a:ea typeface="Lato"/>
              </a:rPr>
              <a:t>(gdb) info regs       # affiche les valeurs de chaque registre</a:t>
            </a:r>
            <a:endParaRPr b="0" lang="fr-FR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fr-FR" sz="1300" spc="-1" strike="noStrike">
              <a:latin typeface="Arial"/>
            </a:endParaRPr>
          </a:p>
        </p:txBody>
      </p:sp>
      <p:pic>
        <p:nvPicPr>
          <p:cNvPr id="227" name="Google Shape;207;p22" descr=""/>
          <p:cNvPicPr/>
          <p:nvPr/>
        </p:nvPicPr>
        <p:blipFill>
          <a:blip r:embed="rId1"/>
          <a:stretch/>
        </p:blipFill>
        <p:spPr>
          <a:xfrm>
            <a:off x="1297440" y="2290680"/>
            <a:ext cx="5814360" cy="1843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1297440" y="393840"/>
            <a:ext cx="70376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Modifier l’exécution (1)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888840" y="1553040"/>
            <a:ext cx="4116600" cy="29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fr-FR" sz="1300" spc="-1" strike="noStrike">
                <a:solidFill>
                  <a:srgbClr val="ffffff"/>
                </a:solidFill>
                <a:latin typeface="Lato"/>
                <a:ea typeface="Lato"/>
              </a:rPr>
              <a:t>(gdb) set $rip = </a:t>
            </a:r>
            <a:r>
              <a:rPr b="0" i="1" lang="fr-FR" sz="1300" spc="-1" strike="noStrike">
                <a:solidFill>
                  <a:srgbClr val="ffffff"/>
                </a:solidFill>
                <a:latin typeface="Lato"/>
                <a:ea typeface="Lato"/>
              </a:rPr>
              <a:t>adresse</a:t>
            </a:r>
            <a:endParaRPr b="0" lang="fr-FR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fr-FR" sz="1300" spc="-1" strike="noStrike">
                <a:solidFill>
                  <a:srgbClr val="ffffff"/>
                </a:solidFill>
                <a:latin typeface="Lato"/>
                <a:ea typeface="Lato"/>
              </a:rPr>
              <a:t>En modifiant une valeur avant un “cmp, jmp”</a:t>
            </a:r>
            <a:endParaRPr b="0" lang="fr-FR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fr-FR" sz="1300" spc="-1" strike="noStrike">
                <a:solidFill>
                  <a:srgbClr val="ffffff"/>
                </a:solidFill>
                <a:latin typeface="Lato"/>
                <a:ea typeface="Lato"/>
              </a:rPr>
              <a:t>En changeant les opcode d’instruction du programme avant de le lancer</a:t>
            </a:r>
            <a:endParaRPr b="0" lang="fr-FR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fr-FR" sz="1300" spc="-1" strike="noStrike">
              <a:latin typeface="Arial"/>
            </a:endParaRPr>
          </a:p>
        </p:txBody>
      </p:sp>
      <p:pic>
        <p:nvPicPr>
          <p:cNvPr id="230" name="Google Shape;214;p23" descr=""/>
          <p:cNvPicPr/>
          <p:nvPr/>
        </p:nvPicPr>
        <p:blipFill>
          <a:blip r:embed="rId1"/>
          <a:stretch/>
        </p:blipFill>
        <p:spPr>
          <a:xfrm>
            <a:off x="5298840" y="1634040"/>
            <a:ext cx="3584160" cy="274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297440" y="393840"/>
            <a:ext cx="70376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Modifier l’exécution (2)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1268280" y="1567440"/>
            <a:ext cx="5578200" cy="19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fr-FR" sz="1300" spc="-1" strike="noStrike">
                <a:solidFill>
                  <a:srgbClr val="ffffff"/>
                </a:solidFill>
                <a:latin typeface="Lato"/>
                <a:ea typeface="Lato"/>
              </a:rPr>
              <a:t>En modifiant la variable d’environnement LD_PRELOAD</a:t>
            </a:r>
            <a:endParaRPr b="0" lang="fr-F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Lato"/>
              <a:buChar char="-"/>
              <a:tabLst>
                <a:tab algn="l" pos="0"/>
              </a:tabLst>
            </a:pPr>
            <a:r>
              <a:rPr b="0" lang="fr-FR" sz="1300" spc="-1" strike="noStrike">
                <a:solidFill>
                  <a:srgbClr val="ffffff"/>
                </a:solidFill>
                <a:latin typeface="Lato"/>
                <a:ea typeface="Lato"/>
              </a:rPr>
              <a:t>pour afficher les arguments de la fonction</a:t>
            </a:r>
            <a:endParaRPr b="0" lang="fr-F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ffffff"/>
              </a:buClr>
              <a:buFont typeface="Lato"/>
              <a:buChar char="-"/>
              <a:tabLst>
                <a:tab algn="l" pos="0"/>
              </a:tabLst>
            </a:pPr>
            <a:r>
              <a:rPr b="0" lang="fr-FR" sz="1300" spc="-1" strike="noStrike">
                <a:solidFill>
                  <a:srgbClr val="ffffff"/>
                </a:solidFill>
                <a:latin typeface="Lato"/>
                <a:ea typeface="Lato"/>
              </a:rPr>
              <a:t>tricks du “while(True);”  mon préféré :D</a:t>
            </a:r>
            <a:endParaRPr b="0" lang="fr-FR" sz="1300" spc="-1" strike="noStrike">
              <a:latin typeface="Arial"/>
            </a:endParaRPr>
          </a:p>
        </p:txBody>
      </p:sp>
      <p:pic>
        <p:nvPicPr>
          <p:cNvPr id="233" name="Google Shape;221;p24" descr=""/>
          <p:cNvPicPr/>
          <p:nvPr/>
        </p:nvPicPr>
        <p:blipFill>
          <a:blip r:embed="rId1"/>
          <a:srcRect l="49" t="0" r="49" b="0"/>
          <a:stretch/>
        </p:blipFill>
        <p:spPr>
          <a:xfrm>
            <a:off x="7419600" y="3598200"/>
            <a:ext cx="1396800" cy="133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1297440" y="393840"/>
            <a:ext cx="70376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Un peu de fun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1297440" y="1131840"/>
            <a:ext cx="7037640" cy="3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81000"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fr-FR" sz="1300" spc="-1" strike="noStrike">
                <a:solidFill>
                  <a:srgbClr val="ffffff"/>
                </a:solidFill>
                <a:latin typeface="Lato"/>
                <a:ea typeface="Lato"/>
              </a:rPr>
              <a:t>Pour modifier des variables en mémoire facilement on peut utiliser GameConqueror :</a:t>
            </a:r>
            <a:endParaRPr b="0" lang="fr-FR" sz="1300" spc="-1" strike="noStrike">
              <a:latin typeface="Arial"/>
            </a:endParaRPr>
          </a:p>
        </p:txBody>
      </p:sp>
      <p:pic>
        <p:nvPicPr>
          <p:cNvPr id="236" name="Google Shape;228;p25" descr=""/>
          <p:cNvPicPr/>
          <p:nvPr/>
        </p:nvPicPr>
        <p:blipFill>
          <a:blip r:embed="rId1"/>
          <a:stretch/>
        </p:blipFill>
        <p:spPr>
          <a:xfrm>
            <a:off x="1480320" y="1782720"/>
            <a:ext cx="5155560" cy="291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297440" y="393840"/>
            <a:ext cx="70376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Limites de l’analyse dynamique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1100880" y="1511280"/>
            <a:ext cx="7037640" cy="29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0960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fr-FR" sz="1300" spc="-1" strike="noStrike">
                <a:solidFill>
                  <a:srgbClr val="ffffff"/>
                </a:solidFill>
                <a:latin typeface="Lato"/>
                <a:ea typeface="Lato"/>
              </a:rPr>
              <a:t>Il existe de nombreux mécanismes anti debug:</a:t>
            </a:r>
            <a:endParaRPr b="0" lang="fr-FR" sz="1300" spc="-1" strike="noStrike">
              <a:latin typeface="Arial"/>
            </a:endParaRPr>
          </a:p>
          <a:p>
            <a:pPr marL="457200" indent="45720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fr-FR" sz="1300" spc="-1" strike="noStrike">
                <a:solidFill>
                  <a:srgbClr val="ffffff"/>
                </a:solidFill>
                <a:latin typeface="Lato"/>
                <a:ea typeface="Lato"/>
              </a:rPr>
              <a:t>. un programme qui sert de VM pour cacher le code utile (d’une autre vm ?)</a:t>
            </a:r>
            <a:endParaRPr b="0" lang="fr-FR" sz="1300" spc="-1" strike="noStrike">
              <a:latin typeface="Arial"/>
            </a:endParaRPr>
          </a:p>
          <a:p>
            <a:pPr marL="457200" indent="45720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1300" spc="-1" strike="noStrike">
              <a:latin typeface="Arial"/>
            </a:endParaRPr>
          </a:p>
          <a:p>
            <a:pPr marL="457200" indent="45720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fr-FR" sz="1300" spc="-1" strike="noStrike">
                <a:solidFill>
                  <a:srgbClr val="ffffff"/>
                </a:solidFill>
                <a:latin typeface="Lato"/>
                <a:ea typeface="Lato"/>
              </a:rPr>
              <a:t>. tricks avec la fonction ptrace</a:t>
            </a:r>
            <a:endParaRPr b="0" lang="fr-FR" sz="1300" spc="-1" strike="noStrike">
              <a:latin typeface="Arial"/>
            </a:endParaRPr>
          </a:p>
          <a:p>
            <a:pPr marL="457200" indent="45720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fr-FR" sz="1300" spc="-1" strike="noStrike">
                <a:solidFill>
                  <a:srgbClr val="ffffff"/>
                </a:solidFill>
                <a:latin typeface="Lato"/>
                <a:ea typeface="Lato"/>
              </a:rPr>
              <a:t>. utilisation de fork</a:t>
            </a:r>
            <a:endParaRPr b="0" lang="fr-FR" sz="1300" spc="-1" strike="noStrike">
              <a:latin typeface="Arial"/>
            </a:endParaRPr>
          </a:p>
          <a:p>
            <a:pPr marL="457200" indent="45720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Lato"/>
              <a:buChar char="-"/>
              <a:tabLst>
                <a:tab algn="l" pos="0"/>
              </a:tabLst>
            </a:pPr>
            <a:r>
              <a:rPr b="0" lang="fr-FR" sz="1300" spc="-1" strike="noStrike">
                <a:solidFill>
                  <a:srgbClr val="ffffff"/>
                </a:solidFill>
                <a:latin typeface="Lato"/>
                <a:ea typeface="Lato"/>
              </a:rPr>
              <a:t>on se perd vite dans les instructions en assembleur =&gt; besoin d’une vision d’ensemble</a:t>
            </a:r>
            <a:endParaRPr b="0" lang="fr-FR" sz="1300" spc="-1" strike="noStrike">
              <a:latin typeface="Arial"/>
            </a:endParaRPr>
          </a:p>
        </p:txBody>
      </p:sp>
      <p:pic>
        <p:nvPicPr>
          <p:cNvPr id="239" name="Google Shape;235;p26" descr=""/>
          <p:cNvPicPr/>
          <p:nvPr/>
        </p:nvPicPr>
        <p:blipFill>
          <a:blip r:embed="rId1"/>
          <a:stretch/>
        </p:blipFill>
        <p:spPr>
          <a:xfrm>
            <a:off x="6794640" y="2400120"/>
            <a:ext cx="2046240" cy="1155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517680" y="326160"/>
            <a:ext cx="4585680" cy="11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II. Analyse Statique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89280" y="1654200"/>
            <a:ext cx="5340600" cy="19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0960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fr-FR" sz="1300" spc="-1" strike="noStrike">
                <a:solidFill>
                  <a:srgbClr val="ffffff"/>
                </a:solidFill>
                <a:latin typeface="Lato"/>
                <a:ea typeface="Lato"/>
              </a:rPr>
              <a:t>On décortique le programme à froid, sans l’exécuter</a:t>
            </a:r>
            <a:endParaRPr b="0" lang="fr-FR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Lato"/>
              <a:buChar char="-"/>
              <a:tabLst>
                <a:tab algn="l" pos="0"/>
              </a:tabLst>
            </a:pPr>
            <a:r>
              <a:rPr b="0" lang="fr-FR" sz="1300" spc="-1" strike="noStrike">
                <a:solidFill>
                  <a:srgbClr val="ffffff"/>
                </a:solidFill>
                <a:latin typeface="Lato"/>
                <a:ea typeface="Lato"/>
              </a:rPr>
              <a:t>On va annoter les différentes fonctions et variables pour leur donner du sens jusqu’à comprendre le fonctionnement dans son ensemble.</a:t>
            </a:r>
            <a:endParaRPr b="0" lang="fr-FR" sz="1300" spc="-1" strike="noStrike">
              <a:latin typeface="Arial"/>
            </a:endParaRPr>
          </a:p>
        </p:txBody>
      </p:sp>
      <p:pic>
        <p:nvPicPr>
          <p:cNvPr id="242" name="Google Shape;242;p27" descr=""/>
          <p:cNvPicPr/>
          <p:nvPr/>
        </p:nvPicPr>
        <p:blipFill>
          <a:blip r:embed="rId1"/>
          <a:stretch/>
        </p:blipFill>
        <p:spPr>
          <a:xfrm>
            <a:off x="2872080" y="3418920"/>
            <a:ext cx="3275280" cy="152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297440" y="393840"/>
            <a:ext cx="70376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Analyse Statique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244" name="Google Shape;248;p28" descr=""/>
          <p:cNvPicPr/>
          <p:nvPr/>
        </p:nvPicPr>
        <p:blipFill>
          <a:blip r:embed="rId1"/>
          <a:stretch/>
        </p:blipFill>
        <p:spPr>
          <a:xfrm>
            <a:off x="2543040" y="2007720"/>
            <a:ext cx="1858320" cy="1858320"/>
          </a:xfrm>
          <a:prstGeom prst="rect">
            <a:avLst/>
          </a:prstGeom>
          <a:ln>
            <a:noFill/>
          </a:ln>
        </p:spPr>
      </p:pic>
      <p:pic>
        <p:nvPicPr>
          <p:cNvPr id="245" name="Google Shape;249;p28" descr=""/>
          <p:cNvPicPr/>
          <p:nvPr/>
        </p:nvPicPr>
        <p:blipFill>
          <a:blip r:embed="rId2"/>
          <a:stretch/>
        </p:blipFill>
        <p:spPr>
          <a:xfrm>
            <a:off x="4847040" y="2033640"/>
            <a:ext cx="1752480" cy="1806840"/>
          </a:xfrm>
          <a:prstGeom prst="rect">
            <a:avLst/>
          </a:prstGeom>
          <a:ln>
            <a:noFill/>
          </a:ln>
        </p:spPr>
      </p:pic>
      <p:pic>
        <p:nvPicPr>
          <p:cNvPr id="246" name="Google Shape;250;p28" descr=""/>
          <p:cNvPicPr/>
          <p:nvPr/>
        </p:nvPicPr>
        <p:blipFill>
          <a:blip r:embed="rId3"/>
          <a:stretch/>
        </p:blipFill>
        <p:spPr>
          <a:xfrm>
            <a:off x="7554240" y="1307880"/>
            <a:ext cx="711000" cy="711000"/>
          </a:xfrm>
          <a:prstGeom prst="rect">
            <a:avLst/>
          </a:prstGeom>
          <a:ln>
            <a:noFill/>
          </a:ln>
        </p:spPr>
      </p:pic>
      <p:pic>
        <p:nvPicPr>
          <p:cNvPr id="247" name="Google Shape;251;p28" descr=""/>
          <p:cNvPicPr/>
          <p:nvPr/>
        </p:nvPicPr>
        <p:blipFill>
          <a:blip r:embed="rId4"/>
          <a:stretch/>
        </p:blipFill>
        <p:spPr>
          <a:xfrm>
            <a:off x="7519680" y="2007720"/>
            <a:ext cx="780480" cy="780480"/>
          </a:xfrm>
          <a:prstGeom prst="rect">
            <a:avLst/>
          </a:prstGeom>
          <a:ln>
            <a:noFill/>
          </a:ln>
        </p:spPr>
      </p:pic>
      <p:pic>
        <p:nvPicPr>
          <p:cNvPr id="248" name="Google Shape;252;p28" descr=""/>
          <p:cNvPicPr/>
          <p:nvPr/>
        </p:nvPicPr>
        <p:blipFill>
          <a:blip r:embed="rId5"/>
          <a:stretch/>
        </p:blipFill>
        <p:spPr>
          <a:xfrm>
            <a:off x="7589160" y="2879640"/>
            <a:ext cx="711000" cy="711000"/>
          </a:xfrm>
          <a:prstGeom prst="rect">
            <a:avLst/>
          </a:prstGeom>
          <a:ln>
            <a:noFill/>
          </a:ln>
        </p:spPr>
      </p:pic>
      <p:pic>
        <p:nvPicPr>
          <p:cNvPr id="249" name="Google Shape;253;p28" descr=""/>
          <p:cNvPicPr/>
          <p:nvPr/>
        </p:nvPicPr>
        <p:blipFill>
          <a:blip r:embed="rId6"/>
          <a:stretch/>
        </p:blipFill>
        <p:spPr>
          <a:xfrm>
            <a:off x="7577280" y="4066560"/>
            <a:ext cx="665280" cy="665280"/>
          </a:xfrm>
          <a:prstGeom prst="rect">
            <a:avLst/>
          </a:prstGeom>
          <a:ln>
            <a:noFill/>
          </a:ln>
        </p:spPr>
      </p:pic>
      <p:pic>
        <p:nvPicPr>
          <p:cNvPr id="250" name="Google Shape;254;p28" descr=""/>
          <p:cNvPicPr/>
          <p:nvPr/>
        </p:nvPicPr>
        <p:blipFill>
          <a:blip r:embed="rId7"/>
          <a:stretch/>
        </p:blipFill>
        <p:spPr>
          <a:xfrm>
            <a:off x="7554240" y="3682080"/>
            <a:ext cx="780480" cy="33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9;p29" descr=""/>
          <p:cNvPicPr/>
          <p:nvPr/>
        </p:nvPicPr>
        <p:blipFill>
          <a:blip r:embed="rId1"/>
          <a:stretch/>
        </p:blipFill>
        <p:spPr>
          <a:xfrm>
            <a:off x="189720" y="80280"/>
            <a:ext cx="8775000" cy="4960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64;p30" descr=""/>
          <p:cNvPicPr/>
          <p:nvPr/>
        </p:nvPicPr>
        <p:blipFill>
          <a:blip r:embed="rId1"/>
          <a:stretch/>
        </p:blipFill>
        <p:spPr>
          <a:xfrm>
            <a:off x="132480" y="61920"/>
            <a:ext cx="8877240" cy="501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69;p31" descr=""/>
          <p:cNvPicPr/>
          <p:nvPr/>
        </p:nvPicPr>
        <p:blipFill>
          <a:blip r:embed="rId1"/>
          <a:stretch/>
        </p:blipFill>
        <p:spPr>
          <a:xfrm>
            <a:off x="114120" y="51480"/>
            <a:ext cx="8914320" cy="503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017360" y="344160"/>
            <a:ext cx="374832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Reverse-engineering ?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1077480" y="870120"/>
            <a:ext cx="6176520" cy="80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Lato"/>
                <a:ea typeface="Lato"/>
              </a:rPr>
              <a:t>Action d’analyser un processus pour en comprendre le fonctionnement.</a:t>
            </a:r>
            <a:endParaRPr b="0" lang="fr-FR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Lato"/>
                <a:ea typeface="Lato"/>
              </a:rPr>
              <a:t>Quelques exemples d’application :</a:t>
            </a:r>
            <a:endParaRPr b="0" lang="fr-FR" sz="1400" spc="-1" strike="noStrike">
              <a:latin typeface="Arial"/>
            </a:endParaRPr>
          </a:p>
        </p:txBody>
      </p:sp>
      <p:pic>
        <p:nvPicPr>
          <p:cNvPr id="194" name="Google Shape;143;p14" descr=""/>
          <p:cNvPicPr/>
          <p:nvPr/>
        </p:nvPicPr>
        <p:blipFill>
          <a:blip r:embed="rId1"/>
          <a:stretch/>
        </p:blipFill>
        <p:spPr>
          <a:xfrm>
            <a:off x="5373360" y="2571840"/>
            <a:ext cx="1880640" cy="1505520"/>
          </a:xfrm>
          <a:prstGeom prst="rect">
            <a:avLst/>
          </a:prstGeom>
          <a:ln>
            <a:noFill/>
          </a:ln>
        </p:spPr>
      </p:pic>
      <p:sp>
        <p:nvSpPr>
          <p:cNvPr id="195" name="CustomShape 3"/>
          <p:cNvSpPr/>
          <p:nvPr/>
        </p:nvSpPr>
        <p:spPr>
          <a:xfrm rot="16200000">
            <a:off x="1353240" y="1955880"/>
            <a:ext cx="2935440" cy="3111480"/>
          </a:xfrm>
          <a:prstGeom prst="ellipse">
            <a:avLst/>
          </a:prstGeom>
          <a:noFill/>
          <a:ln w="19080">
            <a:solidFill>
              <a:srgbClr val="3c78d8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4"/>
          <p:cNvSpPr/>
          <p:nvPr/>
        </p:nvSpPr>
        <p:spPr>
          <a:xfrm>
            <a:off x="1471680" y="2237400"/>
            <a:ext cx="2698920" cy="2545920"/>
          </a:xfrm>
          <a:prstGeom prst="pie">
            <a:avLst>
              <a:gd name="adj1" fmla="val 1811602"/>
              <a:gd name="adj2" fmla="val 16214886"/>
            </a:avLst>
          </a:prstGeom>
          <a:solidFill>
            <a:srgbClr val="0944a1"/>
          </a:solidFill>
          <a:ln w="936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7" name="Group 5"/>
          <p:cNvGrpSpPr/>
          <p:nvPr/>
        </p:nvGrpSpPr>
        <p:grpSpPr>
          <a:xfrm>
            <a:off x="1975680" y="2712600"/>
            <a:ext cx="1691640" cy="1595880"/>
            <a:chOff x="1975680" y="2712600"/>
            <a:chExt cx="1691640" cy="1595880"/>
          </a:xfrm>
        </p:grpSpPr>
        <p:sp>
          <p:nvSpPr>
            <p:cNvPr id="198" name="CustomShape 6"/>
            <p:cNvSpPr/>
            <p:nvPr/>
          </p:nvSpPr>
          <p:spPr>
            <a:xfrm>
              <a:off x="1975680" y="2712600"/>
              <a:ext cx="1691640" cy="1595880"/>
            </a:xfrm>
            <a:prstGeom prst="ellipse">
              <a:avLst/>
            </a:prstGeom>
            <a:solidFill>
              <a:srgbClr val="3d85c6"/>
            </a:solidFill>
            <a:ln>
              <a:noFill/>
            </a:ln>
            <a:effectLst>
              <a:outerShdw algn="tl" blurRad="228600" dir="5400000" dist="50760" rotWithShape="0">
                <a:srgbClr val="000000">
                  <a:alpha val="5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7"/>
            <p:cNvSpPr/>
            <p:nvPr/>
          </p:nvSpPr>
          <p:spPr>
            <a:xfrm>
              <a:off x="2195640" y="3147840"/>
              <a:ext cx="1251720" cy="7254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15000"/>
                </a:lnSpc>
                <a:tabLst>
                  <a:tab algn="l" pos="0"/>
                </a:tabLst>
              </a:pPr>
              <a:r>
                <a:rPr b="1" lang="fr-FR" sz="14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Analyser un virus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200" name="Group 8"/>
          <p:cNvGrpSpPr/>
          <p:nvPr/>
        </p:nvGrpSpPr>
        <p:grpSpPr>
          <a:xfrm>
            <a:off x="2358000" y="1675440"/>
            <a:ext cx="965160" cy="930240"/>
            <a:chOff x="2358000" y="1675440"/>
            <a:chExt cx="965160" cy="930240"/>
          </a:xfrm>
        </p:grpSpPr>
        <p:sp>
          <p:nvSpPr>
            <p:cNvPr id="201" name="CustomShape 9"/>
            <p:cNvSpPr/>
            <p:nvPr/>
          </p:nvSpPr>
          <p:spPr>
            <a:xfrm>
              <a:off x="2358000" y="1675440"/>
              <a:ext cx="965160" cy="93024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10"/>
            <p:cNvSpPr/>
            <p:nvPr/>
          </p:nvSpPr>
          <p:spPr>
            <a:xfrm>
              <a:off x="2496600" y="1822320"/>
              <a:ext cx="688320" cy="63648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-160920" rIns="-160920" tIns="-160920" bIns="-160920" anchor="ctr">
              <a:noAutofit/>
            </a:bodyPr>
            <a:p>
              <a:pPr algn="ctr">
                <a:lnSpc>
                  <a:spcPct val="115000"/>
                </a:lnSpc>
                <a:tabLst>
                  <a:tab algn="l" pos="0"/>
                </a:tabLst>
              </a:pPr>
              <a:r>
                <a:rPr b="0" lang="fr-FR" sz="8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Étudier un protocole propriétaire</a:t>
              </a:r>
              <a:endParaRPr b="0" lang="fr-FR" sz="800" spc="-1" strike="noStrike">
                <a:latin typeface="Arial"/>
              </a:endParaRPr>
            </a:p>
          </p:txBody>
        </p:sp>
      </p:grpSp>
      <p:grpSp>
        <p:nvGrpSpPr>
          <p:cNvPr id="203" name="Group 11"/>
          <p:cNvGrpSpPr/>
          <p:nvPr/>
        </p:nvGrpSpPr>
        <p:grpSpPr>
          <a:xfrm>
            <a:off x="974880" y="3788280"/>
            <a:ext cx="994680" cy="938520"/>
            <a:chOff x="974880" y="3788280"/>
            <a:chExt cx="994680" cy="938520"/>
          </a:xfrm>
        </p:grpSpPr>
        <p:sp>
          <p:nvSpPr>
            <p:cNvPr id="204" name="CustomShape 12"/>
            <p:cNvSpPr/>
            <p:nvPr/>
          </p:nvSpPr>
          <p:spPr>
            <a:xfrm>
              <a:off x="974880" y="3788280"/>
              <a:ext cx="994680" cy="93852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13"/>
            <p:cNvSpPr/>
            <p:nvPr/>
          </p:nvSpPr>
          <p:spPr>
            <a:xfrm>
              <a:off x="1117440" y="3936240"/>
              <a:ext cx="709560" cy="642600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15000"/>
                </a:lnSpc>
                <a:tabLst>
                  <a:tab algn="l" pos="0"/>
                </a:tabLst>
              </a:pPr>
              <a:r>
                <a:rPr b="0" lang="fr-FR" sz="8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Tricher sur un jeu vidéo</a:t>
              </a:r>
              <a:endParaRPr b="0" lang="fr-FR" sz="800" spc="-1" strike="noStrike">
                <a:latin typeface="Arial"/>
              </a:endParaRPr>
            </a:p>
          </p:txBody>
        </p:sp>
      </p:grpSp>
      <p:grpSp>
        <p:nvGrpSpPr>
          <p:cNvPr id="206" name="Group 14"/>
          <p:cNvGrpSpPr/>
          <p:nvPr/>
        </p:nvGrpSpPr>
        <p:grpSpPr>
          <a:xfrm>
            <a:off x="3668760" y="3781440"/>
            <a:ext cx="994680" cy="938520"/>
            <a:chOff x="3668760" y="3781440"/>
            <a:chExt cx="994680" cy="938520"/>
          </a:xfrm>
        </p:grpSpPr>
        <p:sp>
          <p:nvSpPr>
            <p:cNvPr id="207" name="CustomShape 15"/>
            <p:cNvSpPr/>
            <p:nvPr/>
          </p:nvSpPr>
          <p:spPr>
            <a:xfrm>
              <a:off x="3668760" y="3781440"/>
              <a:ext cx="994680" cy="93852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16"/>
            <p:cNvSpPr/>
            <p:nvPr/>
          </p:nvSpPr>
          <p:spPr>
            <a:xfrm>
              <a:off x="3811320" y="3929400"/>
              <a:ext cx="709560" cy="642600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15000"/>
                </a:lnSpc>
                <a:tabLst>
                  <a:tab algn="l" pos="0"/>
                </a:tabLst>
              </a:pPr>
              <a:r>
                <a:rPr b="0" lang="fr-FR" sz="8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Cracker un logiciel payant </a:t>
              </a:r>
              <a:endParaRPr b="0" lang="fr-FR" sz="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1297440" y="393840"/>
            <a:ext cx="70376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Analyse statique - fork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255" name="Google Shape;275;p32" descr=""/>
          <p:cNvPicPr/>
          <p:nvPr/>
        </p:nvPicPr>
        <p:blipFill>
          <a:blip r:embed="rId1"/>
          <a:srcRect l="49" t="0" r="49" b="0"/>
          <a:stretch/>
        </p:blipFill>
        <p:spPr>
          <a:xfrm>
            <a:off x="7419600" y="3600000"/>
            <a:ext cx="1396800" cy="1331280"/>
          </a:xfrm>
          <a:prstGeom prst="rect">
            <a:avLst/>
          </a:prstGeom>
          <a:ln>
            <a:noFill/>
          </a:ln>
        </p:spPr>
      </p:pic>
      <p:sp>
        <p:nvSpPr>
          <p:cNvPr id="256" name="CustomShape 2"/>
          <p:cNvSpPr/>
          <p:nvPr/>
        </p:nvSpPr>
        <p:spPr>
          <a:xfrm>
            <a:off x="1297440" y="1567440"/>
            <a:ext cx="7037640" cy="29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fr-FR" sz="1300" spc="-1" strike="noStrike">
                <a:solidFill>
                  <a:srgbClr val="ffffff"/>
                </a:solidFill>
                <a:latin typeface="Courier New"/>
                <a:ea typeface="Courier New"/>
              </a:rPr>
              <a:t>fork()</a:t>
            </a:r>
            <a:r>
              <a:rPr b="0" lang="fr-FR" sz="1300" spc="-1" strike="noStrike">
                <a:solidFill>
                  <a:srgbClr val="ffffff"/>
                </a:solidFill>
                <a:latin typeface="Lato"/>
                <a:ea typeface="Lato"/>
              </a:rPr>
              <a:t> permet à un processus de se “dupliquer” :</a:t>
            </a:r>
            <a:endParaRPr b="0" lang="fr-F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Lato"/>
              <a:buChar char="●"/>
              <a:tabLst>
                <a:tab algn="l" pos="0"/>
              </a:tabLst>
            </a:pPr>
            <a:r>
              <a:rPr b="0" lang="fr-FR" sz="1300" spc="-1" strike="noStrike">
                <a:solidFill>
                  <a:srgbClr val="ffffff"/>
                </a:solidFill>
                <a:latin typeface="Lato"/>
                <a:ea typeface="Lato"/>
              </a:rPr>
              <a:t>retourne le PID de l’enfant au parent</a:t>
            </a:r>
            <a:endParaRPr b="0" lang="fr-F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ffffff"/>
              </a:buClr>
              <a:buFont typeface="Lato"/>
              <a:buChar char="●"/>
              <a:tabLst>
                <a:tab algn="l" pos="0"/>
              </a:tabLst>
            </a:pPr>
            <a:r>
              <a:rPr b="0" lang="fr-FR" sz="1300" spc="-1" strike="noStrike">
                <a:solidFill>
                  <a:srgbClr val="ffffff"/>
                </a:solidFill>
                <a:latin typeface="Lato"/>
                <a:ea typeface="Lato"/>
              </a:rPr>
              <a:t>retourne 0 à l’enfant</a:t>
            </a:r>
            <a:endParaRPr b="0" lang="fr-FR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fr-FR" sz="1300" spc="-1" strike="noStrike">
                <a:solidFill>
                  <a:srgbClr val="ffffff"/>
                </a:solidFill>
                <a:latin typeface="Lato"/>
                <a:ea typeface="Lato"/>
              </a:rPr>
              <a:t>Lorsque l’on commence à avoir beaucoup de processus, l’analyse dynamique devient complexe.</a:t>
            </a:r>
            <a:endParaRPr b="0" lang="fr-FR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fr-FR" sz="1300" spc="-1" strike="noStrike">
                <a:solidFill>
                  <a:srgbClr val="ffffff"/>
                </a:solidFill>
                <a:latin typeface="Lato"/>
                <a:ea typeface="Lato"/>
              </a:rPr>
              <a:t>Essayez de trouver le mot de passe de ce programme en utilisant l’analyse statique.</a:t>
            </a:r>
            <a:endParaRPr b="0" lang="fr-F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 flipH="1">
            <a:off x="3456720" y="2167200"/>
            <a:ext cx="300996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600" spc="-1" strike="noStrike">
                <a:solidFill>
                  <a:srgbClr val="ffffff"/>
                </a:solidFill>
                <a:latin typeface="Lato"/>
                <a:ea typeface="Lato"/>
              </a:rPr>
              <a:t>\ Faites des CTF /</a:t>
            </a:r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297440" y="393840"/>
            <a:ext cx="70376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Sommaire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297440" y="1424520"/>
            <a:ext cx="6934680" cy="149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marL="457200" indent="-309600">
              <a:lnSpc>
                <a:spcPct val="200000"/>
              </a:lnSpc>
              <a:buClr>
                <a:srgbClr val="ffffff"/>
              </a:buClr>
              <a:buFont typeface="Lato"/>
              <a:buAutoNum type="romanUcPeriod"/>
            </a:pPr>
            <a:r>
              <a:rPr b="0" lang="fr-FR" sz="1300" spc="-1" strike="noStrike">
                <a:solidFill>
                  <a:srgbClr val="ffffff"/>
                </a:solidFill>
                <a:latin typeface="Lato"/>
                <a:ea typeface="Lato"/>
              </a:rPr>
              <a:t>Analyse dynamique</a:t>
            </a:r>
            <a:endParaRPr b="0" lang="fr-FR" sz="1300" spc="-1" strike="noStrike">
              <a:latin typeface="Arial"/>
            </a:endParaRPr>
          </a:p>
          <a:p>
            <a:pPr marL="457200">
              <a:lnSpc>
                <a:spcPct val="200000"/>
              </a:lnSpc>
              <a:tabLst>
                <a:tab algn="l" pos="0"/>
              </a:tabLst>
            </a:pPr>
            <a:r>
              <a:rPr b="0" lang="fr-FR" sz="1300" spc="-1" strike="noStrike">
                <a:solidFill>
                  <a:srgbClr val="ffffff"/>
                </a:solidFill>
                <a:latin typeface="Lato"/>
                <a:ea typeface="Lato"/>
              </a:rPr>
              <a:t>=&gt; Limites de l’analyse dynamique</a:t>
            </a:r>
            <a:endParaRPr b="0" lang="fr-FR" sz="1300" spc="-1" strike="noStrike">
              <a:latin typeface="Arial"/>
            </a:endParaRPr>
          </a:p>
          <a:p>
            <a:pPr marL="457200" indent="-309600">
              <a:lnSpc>
                <a:spcPct val="200000"/>
              </a:lnSpc>
              <a:buClr>
                <a:srgbClr val="ffffff"/>
              </a:buClr>
              <a:buFont typeface="Lato"/>
              <a:buAutoNum type="romanUcPeriod"/>
              <a:tabLst>
                <a:tab algn="l" pos="0"/>
              </a:tabLst>
            </a:pPr>
            <a:r>
              <a:rPr b="0" lang="fr-FR" sz="1300" spc="-1" strike="noStrike">
                <a:solidFill>
                  <a:srgbClr val="ffffff"/>
                </a:solidFill>
                <a:latin typeface="Lato"/>
                <a:ea typeface="Lato"/>
              </a:rPr>
              <a:t>Analyse statique</a:t>
            </a:r>
            <a:endParaRPr b="0" lang="fr-F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823680" y="2053080"/>
            <a:ext cx="4585680" cy="11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 </a:t>
            </a: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I. Analyse dynamique</a:t>
            </a:r>
            <a:endParaRPr b="0" lang="fr-F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297440" y="393840"/>
            <a:ext cx="70376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La base de la base (1)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213" name="Google Shape;174;p17" descr=""/>
          <p:cNvPicPr/>
          <p:nvPr/>
        </p:nvPicPr>
        <p:blipFill>
          <a:blip r:embed="rId1"/>
          <a:stretch/>
        </p:blipFill>
        <p:spPr>
          <a:xfrm>
            <a:off x="1676520" y="1158120"/>
            <a:ext cx="5503680" cy="352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297440" y="393840"/>
            <a:ext cx="70376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La base de la base (2)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215" name="Google Shape;180;p18" descr=""/>
          <p:cNvPicPr/>
          <p:nvPr/>
        </p:nvPicPr>
        <p:blipFill>
          <a:blip r:embed="rId1"/>
          <a:stretch/>
        </p:blipFill>
        <p:spPr>
          <a:xfrm>
            <a:off x="1443240" y="1022040"/>
            <a:ext cx="6891480" cy="3873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297440" y="393840"/>
            <a:ext cx="70376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La base de la base (3)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1086840" y="1580040"/>
            <a:ext cx="5691600" cy="137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fr-FR" sz="1300" spc="-1" strike="noStrike">
                <a:solidFill>
                  <a:srgbClr val="ffffff"/>
                </a:solidFill>
                <a:latin typeface="Lato"/>
                <a:ea typeface="Lato"/>
              </a:rPr>
              <a:t>Lancer le programme tout simplement !</a:t>
            </a:r>
            <a:endParaRPr b="0" lang="fr-F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Lato"/>
              <a:buChar char="-"/>
              <a:tabLst>
                <a:tab algn="l" pos="0"/>
              </a:tabLst>
            </a:pPr>
            <a:r>
              <a:rPr b="0" lang="fr-FR" sz="1300" spc="-1" strike="noStrike">
                <a:solidFill>
                  <a:srgbClr val="ffffff"/>
                </a:solidFill>
                <a:latin typeface="Lato"/>
                <a:ea typeface="Lato"/>
              </a:rPr>
              <a:t>VM pour les programmes à risque</a:t>
            </a:r>
            <a:endParaRPr b="0" lang="fr-FR" sz="1300" spc="-1" strike="noStrike">
              <a:latin typeface="Arial"/>
            </a:endParaRPr>
          </a:p>
          <a:p>
            <a:pPr marL="457200" indent="-309600">
              <a:lnSpc>
                <a:spcPct val="115000"/>
              </a:lnSpc>
              <a:buClr>
                <a:srgbClr val="ffffff"/>
              </a:buClr>
              <a:buFont typeface="Lato"/>
              <a:buChar char="-"/>
              <a:tabLst>
                <a:tab algn="l" pos="0"/>
              </a:tabLst>
            </a:pPr>
            <a:r>
              <a:rPr b="0" lang="fr-FR" sz="1300" spc="-1" strike="noStrike">
                <a:solidFill>
                  <a:srgbClr val="ffffff"/>
                </a:solidFill>
                <a:latin typeface="Lato"/>
                <a:ea typeface="Lato"/>
              </a:rPr>
              <a:t>Avoir la bonne architecture (ARM, x86…), le bon os (windows,linux…) et les bonnes librairies installées</a:t>
            </a:r>
            <a:endParaRPr b="0" lang="fr-FR" sz="1300" spc="-1" strike="noStrike">
              <a:latin typeface="Arial"/>
            </a:endParaRPr>
          </a:p>
        </p:txBody>
      </p:sp>
      <p:pic>
        <p:nvPicPr>
          <p:cNvPr id="218" name="Google Shape;187;p19" descr=""/>
          <p:cNvPicPr/>
          <p:nvPr/>
        </p:nvPicPr>
        <p:blipFill>
          <a:blip r:embed="rId1"/>
          <a:stretch/>
        </p:blipFill>
        <p:spPr>
          <a:xfrm>
            <a:off x="7419600" y="3598200"/>
            <a:ext cx="1396800" cy="1331280"/>
          </a:xfrm>
          <a:prstGeom prst="rect">
            <a:avLst/>
          </a:prstGeom>
          <a:ln>
            <a:noFill/>
          </a:ln>
        </p:spPr>
      </p:pic>
      <p:sp>
        <p:nvSpPr>
          <p:cNvPr id="219" name="TextShape 3"/>
          <p:cNvSpPr txBox="1"/>
          <p:nvPr/>
        </p:nvSpPr>
        <p:spPr>
          <a:xfrm>
            <a:off x="1080000" y="4391280"/>
            <a:ext cx="4464000" cy="28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400" spc="-1" strike="noStrike">
                <a:latin typeface="Arial"/>
              </a:rPr>
              <a:t>&gt; git clone https://github.com/Celian619/workshop_rev</a:t>
            </a: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297440" y="393840"/>
            <a:ext cx="70376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Analyse dynamique avec GDB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221" name="Google Shape;193;p20" descr=""/>
          <p:cNvPicPr/>
          <p:nvPr/>
        </p:nvPicPr>
        <p:blipFill>
          <a:blip r:embed="rId1"/>
          <a:stretch/>
        </p:blipFill>
        <p:spPr>
          <a:xfrm>
            <a:off x="1242360" y="1008360"/>
            <a:ext cx="7037280" cy="395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297440" y="393840"/>
            <a:ext cx="70376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Techniques utiles avec GDB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1297440" y="1567440"/>
            <a:ext cx="7037640" cy="10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fr-FR" sz="1300" spc="-1" strike="noStrike">
                <a:solidFill>
                  <a:srgbClr val="ffffff"/>
                </a:solidFill>
                <a:latin typeface="Lato"/>
                <a:ea typeface="Lato"/>
              </a:rPr>
              <a:t>-Si “stripped”, pour mettre un breakpoint trouver une fonction de la libc qui est appelée (ex: break printf) puis se déplacer à partir de là : fin, ni, et break *0xXXXXX...</a:t>
            </a:r>
            <a:endParaRPr b="0" lang="fr-FR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fr-FR" sz="1300" spc="-1" strike="noStrike">
              <a:latin typeface="Arial"/>
            </a:endParaRPr>
          </a:p>
        </p:txBody>
      </p:sp>
      <p:pic>
        <p:nvPicPr>
          <p:cNvPr id="224" name="Google Shape;200;p21" descr=""/>
          <p:cNvPicPr/>
          <p:nvPr/>
        </p:nvPicPr>
        <p:blipFill>
          <a:blip r:embed="rId1"/>
          <a:stretch/>
        </p:blipFill>
        <p:spPr>
          <a:xfrm>
            <a:off x="2301480" y="2257920"/>
            <a:ext cx="4413960" cy="273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cp:lastPrinted>2022-01-22T21:32:56Z</cp:lastPrinted>
  <dcterms:modified xsi:type="dcterms:W3CDTF">2022-01-26T10:45:21Z</dcterms:modified>
  <cp:revision>5</cp:revision>
  <dc:subject/>
  <dc:title/>
</cp:coreProperties>
</file>