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8"/>
  </p:notesMasterIdLst>
  <p:sldIdLst>
    <p:sldId id="257" r:id="rId2"/>
    <p:sldId id="281" r:id="rId3"/>
    <p:sldId id="258" r:id="rId4"/>
    <p:sldId id="259" r:id="rId5"/>
    <p:sldId id="289" r:id="rId6"/>
    <p:sldId id="260" r:id="rId7"/>
    <p:sldId id="261" r:id="rId8"/>
    <p:sldId id="288" r:id="rId9"/>
    <p:sldId id="262" r:id="rId10"/>
    <p:sldId id="264" r:id="rId11"/>
    <p:sldId id="287" r:id="rId12"/>
    <p:sldId id="263" r:id="rId13"/>
    <p:sldId id="284" r:id="rId14"/>
    <p:sldId id="265" r:id="rId15"/>
    <p:sldId id="279" r:id="rId16"/>
    <p:sldId id="286" r:id="rId17"/>
    <p:sldId id="280" r:id="rId18"/>
    <p:sldId id="266" r:id="rId19"/>
    <p:sldId id="267" r:id="rId20"/>
    <p:sldId id="268" r:id="rId21"/>
    <p:sldId id="269" r:id="rId22"/>
    <p:sldId id="270" r:id="rId23"/>
    <p:sldId id="271" r:id="rId24"/>
    <p:sldId id="272" r:id="rId25"/>
    <p:sldId id="273" r:id="rId26"/>
    <p:sldId id="274" r:id="rId27"/>
  </p:sldIdLst>
  <p:sldSz cx="9144000" cy="6858000" type="screen4x3"/>
  <p:notesSz cx="6858000" cy="9144000"/>
  <p:custShowLst>
    <p:custShow name="Custom Show 1" id="0">
      <p:sldLst>
        <p:sld r:id="rId25"/>
        <p:sld r:id="rId26"/>
        <p:sld r:id="rId27"/>
      </p:sldLst>
    </p:custShow>
  </p:custShowLst>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18" autoAdjust="0"/>
    <p:restoredTop sz="90929"/>
  </p:normalViewPr>
  <p:slideViewPr>
    <p:cSldViewPr>
      <p:cViewPr varScale="1">
        <p:scale>
          <a:sx n="62" d="100"/>
          <a:sy n="62" d="100"/>
        </p:scale>
        <p:origin x="68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668C87-E14A-40C3-81B3-100011E9670E}" type="datetimeFigureOut">
              <a:rPr lang="en-US" smtClean="0"/>
              <a:t>2/16/2023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B634A3-453E-4362-9BAF-20F3577AE406}" type="slidenum">
              <a:rPr lang="en-US" smtClean="0"/>
              <a:t>‹#›</a:t>
            </a:fld>
            <a:endParaRPr lang="en-US"/>
          </a:p>
        </p:txBody>
      </p:sp>
    </p:spTree>
    <p:extLst>
      <p:ext uri="{BB962C8B-B14F-4D97-AF65-F5344CB8AC3E}">
        <p14:creationId xmlns:p14="http://schemas.microsoft.com/office/powerpoint/2010/main" val="3099569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B634A3-453E-4362-9BAF-20F3577AE406}" type="slidenum">
              <a:rPr lang="en-US" smtClean="0"/>
              <a:t>4</a:t>
            </a:fld>
            <a:endParaRPr lang="en-US"/>
          </a:p>
        </p:txBody>
      </p:sp>
    </p:spTree>
    <p:extLst>
      <p:ext uri="{BB962C8B-B14F-4D97-AF65-F5344CB8AC3E}">
        <p14:creationId xmlns:p14="http://schemas.microsoft.com/office/powerpoint/2010/main" val="1152899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B634A3-453E-4362-9BAF-20F3577AE406}" type="slidenum">
              <a:rPr lang="en-US" smtClean="0"/>
              <a:t>5</a:t>
            </a:fld>
            <a:endParaRPr lang="en-US"/>
          </a:p>
        </p:txBody>
      </p:sp>
    </p:spTree>
    <p:extLst>
      <p:ext uri="{BB962C8B-B14F-4D97-AF65-F5344CB8AC3E}">
        <p14:creationId xmlns:p14="http://schemas.microsoft.com/office/powerpoint/2010/main" val="1243546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378F3C83-32FE-443F-885C-541A4AAB2A09}" type="datetime1">
              <a:rPr lang="en-US" smtClean="0"/>
              <a:t>2/16/2023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PHY 217</a:t>
            </a:r>
          </a:p>
        </p:txBody>
      </p:sp>
      <p:sp>
        <p:nvSpPr>
          <p:cNvPr id="6" name="Rectangle 6"/>
          <p:cNvSpPr>
            <a:spLocks noGrp="1" noChangeArrowheads="1"/>
          </p:cNvSpPr>
          <p:nvPr>
            <p:ph type="sldNum" sz="quarter" idx="12"/>
          </p:nvPr>
        </p:nvSpPr>
        <p:spPr>
          <a:ln/>
        </p:spPr>
        <p:txBody>
          <a:bodyPr/>
          <a:lstStyle>
            <a:lvl1pPr>
              <a:defRPr/>
            </a:lvl1pPr>
          </a:lstStyle>
          <a:p>
            <a:fld id="{74C01816-7782-4BFA-9DB5-A6C4677D6BF8}" type="slidenum">
              <a:rPr lang="en-US" altLang="en-US"/>
              <a:pPr/>
              <a:t>‹#›</a:t>
            </a:fld>
            <a:endParaRPr lang="en-US" altLang="en-US"/>
          </a:p>
        </p:txBody>
      </p:sp>
    </p:spTree>
    <p:extLst>
      <p:ext uri="{BB962C8B-B14F-4D97-AF65-F5344CB8AC3E}">
        <p14:creationId xmlns:p14="http://schemas.microsoft.com/office/powerpoint/2010/main" val="4128408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2D3CAFC3-A698-44BC-A4F6-77D2B17090AD}" type="datetime1">
              <a:rPr lang="en-US" smtClean="0"/>
              <a:t>2/16/2023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PHY 217</a:t>
            </a:r>
          </a:p>
        </p:txBody>
      </p:sp>
      <p:sp>
        <p:nvSpPr>
          <p:cNvPr id="6" name="Rectangle 6"/>
          <p:cNvSpPr>
            <a:spLocks noGrp="1" noChangeArrowheads="1"/>
          </p:cNvSpPr>
          <p:nvPr>
            <p:ph type="sldNum" sz="quarter" idx="12"/>
          </p:nvPr>
        </p:nvSpPr>
        <p:spPr>
          <a:ln/>
        </p:spPr>
        <p:txBody>
          <a:bodyPr/>
          <a:lstStyle>
            <a:lvl1pPr>
              <a:defRPr/>
            </a:lvl1pPr>
          </a:lstStyle>
          <a:p>
            <a:fld id="{4B48A02C-2B31-4B01-AF28-12C29A37FBD4}" type="slidenum">
              <a:rPr lang="en-US" altLang="en-US"/>
              <a:pPr/>
              <a:t>‹#›</a:t>
            </a:fld>
            <a:endParaRPr lang="en-US" altLang="en-US"/>
          </a:p>
        </p:txBody>
      </p:sp>
    </p:spTree>
    <p:extLst>
      <p:ext uri="{BB962C8B-B14F-4D97-AF65-F5344CB8AC3E}">
        <p14:creationId xmlns:p14="http://schemas.microsoft.com/office/powerpoint/2010/main" val="2780180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CD883046-1975-4837-9EF9-340E1C49FFDA}" type="datetime1">
              <a:rPr lang="en-US" smtClean="0"/>
              <a:t>2/16/2023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PHY 217</a:t>
            </a:r>
          </a:p>
        </p:txBody>
      </p:sp>
      <p:sp>
        <p:nvSpPr>
          <p:cNvPr id="6" name="Rectangle 6"/>
          <p:cNvSpPr>
            <a:spLocks noGrp="1" noChangeArrowheads="1"/>
          </p:cNvSpPr>
          <p:nvPr>
            <p:ph type="sldNum" sz="quarter" idx="12"/>
          </p:nvPr>
        </p:nvSpPr>
        <p:spPr>
          <a:ln/>
        </p:spPr>
        <p:txBody>
          <a:bodyPr/>
          <a:lstStyle>
            <a:lvl1pPr>
              <a:defRPr/>
            </a:lvl1pPr>
          </a:lstStyle>
          <a:p>
            <a:fld id="{7C4C79AA-B4E7-4794-BBC0-1438CCD0E6D7}" type="slidenum">
              <a:rPr lang="en-US" altLang="en-US"/>
              <a:pPr/>
              <a:t>‹#›</a:t>
            </a:fld>
            <a:endParaRPr lang="en-US" altLang="en-US"/>
          </a:p>
        </p:txBody>
      </p:sp>
    </p:spTree>
    <p:extLst>
      <p:ext uri="{BB962C8B-B14F-4D97-AF65-F5344CB8AC3E}">
        <p14:creationId xmlns:p14="http://schemas.microsoft.com/office/powerpoint/2010/main" val="168673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Click to edit Master title style</a:t>
            </a:r>
          </a:p>
        </p:txBody>
      </p:sp>
      <p:sp>
        <p:nvSpPr>
          <p:cNvPr id="3" name="Content Placeholder 2"/>
          <p:cNvSpPr>
            <a:spLocks noGrp="1"/>
          </p:cNvSpPr>
          <p:nvPr>
            <p:ph idx="1"/>
          </p:nvPr>
        </p:nvSpPr>
        <p:spPr>
          <a:noFill/>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fld id="{49D64A62-42B6-461A-8B0D-FFF7D5003949}" type="datetime1">
              <a:rPr lang="en-US" smtClean="0"/>
              <a:t>2/16/2023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PHY 217</a:t>
            </a:r>
          </a:p>
        </p:txBody>
      </p:sp>
      <p:sp>
        <p:nvSpPr>
          <p:cNvPr id="6" name="Rectangle 6"/>
          <p:cNvSpPr>
            <a:spLocks noGrp="1" noChangeArrowheads="1"/>
          </p:cNvSpPr>
          <p:nvPr>
            <p:ph type="sldNum" sz="quarter" idx="12"/>
          </p:nvPr>
        </p:nvSpPr>
        <p:spPr>
          <a:ln/>
        </p:spPr>
        <p:txBody>
          <a:bodyPr/>
          <a:lstStyle>
            <a:lvl1pPr>
              <a:defRPr/>
            </a:lvl1pPr>
          </a:lstStyle>
          <a:p>
            <a:fld id="{CC0C3C6C-7AD2-4153-8E31-E7D58682899F}" type="slidenum">
              <a:rPr lang="en-US" altLang="en-US"/>
              <a:pPr/>
              <a:t>‹#›</a:t>
            </a:fld>
            <a:endParaRPr lang="en-US" altLang="en-US"/>
          </a:p>
        </p:txBody>
      </p:sp>
    </p:spTree>
    <p:extLst>
      <p:ext uri="{BB962C8B-B14F-4D97-AF65-F5344CB8AC3E}">
        <p14:creationId xmlns:p14="http://schemas.microsoft.com/office/powerpoint/2010/main" val="2142114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D1EB33C4-11EB-4801-AD50-0790499AC632}" type="datetime1">
              <a:rPr lang="en-US" smtClean="0"/>
              <a:t>2/16/2023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PHY 217</a:t>
            </a:r>
          </a:p>
        </p:txBody>
      </p:sp>
      <p:sp>
        <p:nvSpPr>
          <p:cNvPr id="6" name="Rectangle 6"/>
          <p:cNvSpPr>
            <a:spLocks noGrp="1" noChangeArrowheads="1"/>
          </p:cNvSpPr>
          <p:nvPr>
            <p:ph type="sldNum" sz="quarter" idx="12"/>
          </p:nvPr>
        </p:nvSpPr>
        <p:spPr>
          <a:ln/>
        </p:spPr>
        <p:txBody>
          <a:bodyPr/>
          <a:lstStyle>
            <a:lvl1pPr>
              <a:defRPr/>
            </a:lvl1pPr>
          </a:lstStyle>
          <a:p>
            <a:fld id="{2E17397C-EA5F-417E-B9F7-2517BA8CA27E}" type="slidenum">
              <a:rPr lang="en-US" altLang="en-US"/>
              <a:pPr/>
              <a:t>‹#›</a:t>
            </a:fld>
            <a:endParaRPr lang="en-US" altLang="en-US"/>
          </a:p>
        </p:txBody>
      </p:sp>
    </p:spTree>
    <p:extLst>
      <p:ext uri="{BB962C8B-B14F-4D97-AF65-F5344CB8AC3E}">
        <p14:creationId xmlns:p14="http://schemas.microsoft.com/office/powerpoint/2010/main" val="4069880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954DECEC-5F94-462C-9A06-8484C7621866}" type="datetime1">
              <a:rPr lang="en-US" smtClean="0"/>
              <a:t>2/16/2023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PHY 217</a:t>
            </a:r>
          </a:p>
        </p:txBody>
      </p:sp>
      <p:sp>
        <p:nvSpPr>
          <p:cNvPr id="7" name="Rectangle 6"/>
          <p:cNvSpPr>
            <a:spLocks noGrp="1" noChangeArrowheads="1"/>
          </p:cNvSpPr>
          <p:nvPr>
            <p:ph type="sldNum" sz="quarter" idx="12"/>
          </p:nvPr>
        </p:nvSpPr>
        <p:spPr>
          <a:ln/>
        </p:spPr>
        <p:txBody>
          <a:bodyPr/>
          <a:lstStyle>
            <a:lvl1pPr>
              <a:defRPr/>
            </a:lvl1pPr>
          </a:lstStyle>
          <a:p>
            <a:fld id="{EAF32398-AEBC-494C-A159-F663221708A1}" type="slidenum">
              <a:rPr lang="en-US" altLang="en-US"/>
              <a:pPr/>
              <a:t>‹#›</a:t>
            </a:fld>
            <a:endParaRPr lang="en-US" altLang="en-US"/>
          </a:p>
        </p:txBody>
      </p:sp>
    </p:spTree>
    <p:extLst>
      <p:ext uri="{BB962C8B-B14F-4D97-AF65-F5344CB8AC3E}">
        <p14:creationId xmlns:p14="http://schemas.microsoft.com/office/powerpoint/2010/main" val="1702565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EDF099E2-A595-4B66-B6DC-C5623DA262BC}" type="datetime1">
              <a:rPr lang="en-US" smtClean="0"/>
              <a:t>2/16/2023</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PHY 217</a:t>
            </a:r>
          </a:p>
        </p:txBody>
      </p:sp>
      <p:sp>
        <p:nvSpPr>
          <p:cNvPr id="9" name="Rectangle 6"/>
          <p:cNvSpPr>
            <a:spLocks noGrp="1" noChangeArrowheads="1"/>
          </p:cNvSpPr>
          <p:nvPr>
            <p:ph type="sldNum" sz="quarter" idx="12"/>
          </p:nvPr>
        </p:nvSpPr>
        <p:spPr>
          <a:ln/>
        </p:spPr>
        <p:txBody>
          <a:bodyPr/>
          <a:lstStyle>
            <a:lvl1pPr>
              <a:defRPr/>
            </a:lvl1pPr>
          </a:lstStyle>
          <a:p>
            <a:fld id="{9698A221-07F9-4753-98EB-BDEA989D9754}" type="slidenum">
              <a:rPr lang="en-US" altLang="en-US"/>
              <a:pPr/>
              <a:t>‹#›</a:t>
            </a:fld>
            <a:endParaRPr lang="en-US" altLang="en-US"/>
          </a:p>
        </p:txBody>
      </p:sp>
    </p:spTree>
    <p:extLst>
      <p:ext uri="{BB962C8B-B14F-4D97-AF65-F5344CB8AC3E}">
        <p14:creationId xmlns:p14="http://schemas.microsoft.com/office/powerpoint/2010/main" val="1158599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57B10F5F-8FAD-4099-8927-FD049BF0EA12}" type="datetime1">
              <a:rPr lang="en-US" smtClean="0"/>
              <a:t>2/16/2023</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PHY 217</a:t>
            </a:r>
          </a:p>
        </p:txBody>
      </p:sp>
      <p:sp>
        <p:nvSpPr>
          <p:cNvPr id="5" name="Rectangle 6"/>
          <p:cNvSpPr>
            <a:spLocks noGrp="1" noChangeArrowheads="1"/>
          </p:cNvSpPr>
          <p:nvPr>
            <p:ph type="sldNum" sz="quarter" idx="12"/>
          </p:nvPr>
        </p:nvSpPr>
        <p:spPr>
          <a:ln/>
        </p:spPr>
        <p:txBody>
          <a:bodyPr/>
          <a:lstStyle>
            <a:lvl1pPr>
              <a:defRPr/>
            </a:lvl1pPr>
          </a:lstStyle>
          <a:p>
            <a:fld id="{CE4DC143-4717-4FCF-B366-DE78ACCD8F25}" type="slidenum">
              <a:rPr lang="en-US" altLang="en-US"/>
              <a:pPr/>
              <a:t>‹#›</a:t>
            </a:fld>
            <a:endParaRPr lang="en-US" altLang="en-US"/>
          </a:p>
        </p:txBody>
      </p:sp>
    </p:spTree>
    <p:extLst>
      <p:ext uri="{BB962C8B-B14F-4D97-AF65-F5344CB8AC3E}">
        <p14:creationId xmlns:p14="http://schemas.microsoft.com/office/powerpoint/2010/main" val="1986577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4AD34605-5D7B-4683-9584-66DD083A40A2}" type="datetime1">
              <a:rPr lang="en-US" smtClean="0"/>
              <a:t>2/16/2023</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PHY 217</a:t>
            </a:r>
          </a:p>
        </p:txBody>
      </p:sp>
      <p:sp>
        <p:nvSpPr>
          <p:cNvPr id="4" name="Rectangle 6"/>
          <p:cNvSpPr>
            <a:spLocks noGrp="1" noChangeArrowheads="1"/>
          </p:cNvSpPr>
          <p:nvPr>
            <p:ph type="sldNum" sz="quarter" idx="12"/>
          </p:nvPr>
        </p:nvSpPr>
        <p:spPr>
          <a:ln/>
        </p:spPr>
        <p:txBody>
          <a:bodyPr/>
          <a:lstStyle>
            <a:lvl1pPr>
              <a:defRPr/>
            </a:lvl1pPr>
          </a:lstStyle>
          <a:p>
            <a:fld id="{1E6DCFC6-7564-4246-ADC1-E9703749554B}" type="slidenum">
              <a:rPr lang="en-US" altLang="en-US"/>
              <a:pPr/>
              <a:t>‹#›</a:t>
            </a:fld>
            <a:endParaRPr lang="en-US" altLang="en-US"/>
          </a:p>
        </p:txBody>
      </p:sp>
    </p:spTree>
    <p:extLst>
      <p:ext uri="{BB962C8B-B14F-4D97-AF65-F5344CB8AC3E}">
        <p14:creationId xmlns:p14="http://schemas.microsoft.com/office/powerpoint/2010/main" val="3511647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A86612F-D283-4446-BEB5-D9D7A1A2D488}" type="datetime1">
              <a:rPr lang="en-US" smtClean="0"/>
              <a:t>2/16/2023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PHY 217</a:t>
            </a:r>
          </a:p>
        </p:txBody>
      </p:sp>
      <p:sp>
        <p:nvSpPr>
          <p:cNvPr id="7" name="Rectangle 6"/>
          <p:cNvSpPr>
            <a:spLocks noGrp="1" noChangeArrowheads="1"/>
          </p:cNvSpPr>
          <p:nvPr>
            <p:ph type="sldNum" sz="quarter" idx="12"/>
          </p:nvPr>
        </p:nvSpPr>
        <p:spPr>
          <a:ln/>
        </p:spPr>
        <p:txBody>
          <a:bodyPr/>
          <a:lstStyle>
            <a:lvl1pPr>
              <a:defRPr/>
            </a:lvl1pPr>
          </a:lstStyle>
          <a:p>
            <a:fld id="{2A1293DB-F13D-44FC-B79D-D0879E19EACB}" type="slidenum">
              <a:rPr lang="en-US" altLang="en-US"/>
              <a:pPr/>
              <a:t>‹#›</a:t>
            </a:fld>
            <a:endParaRPr lang="en-US" altLang="en-US"/>
          </a:p>
        </p:txBody>
      </p:sp>
    </p:spTree>
    <p:extLst>
      <p:ext uri="{BB962C8B-B14F-4D97-AF65-F5344CB8AC3E}">
        <p14:creationId xmlns:p14="http://schemas.microsoft.com/office/powerpoint/2010/main" val="3918095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A19E3B44-CD83-4590-B273-670C71AA5BF2}" type="datetime1">
              <a:rPr lang="en-US" smtClean="0"/>
              <a:t>2/16/2023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PHY 217</a:t>
            </a:r>
          </a:p>
        </p:txBody>
      </p:sp>
      <p:sp>
        <p:nvSpPr>
          <p:cNvPr id="7" name="Rectangle 6"/>
          <p:cNvSpPr>
            <a:spLocks noGrp="1" noChangeArrowheads="1"/>
          </p:cNvSpPr>
          <p:nvPr>
            <p:ph type="sldNum" sz="quarter" idx="12"/>
          </p:nvPr>
        </p:nvSpPr>
        <p:spPr>
          <a:ln/>
        </p:spPr>
        <p:txBody>
          <a:bodyPr/>
          <a:lstStyle>
            <a:lvl1pPr>
              <a:defRPr/>
            </a:lvl1pPr>
          </a:lstStyle>
          <a:p>
            <a:fld id="{27DDAC58-D8D0-4E56-84D0-0BB492030F48}" type="slidenum">
              <a:rPr lang="en-US" altLang="en-US"/>
              <a:pPr/>
              <a:t>‹#›</a:t>
            </a:fld>
            <a:endParaRPr lang="en-US" altLang="en-US"/>
          </a:p>
        </p:txBody>
      </p:sp>
    </p:spTree>
    <p:extLst>
      <p:ext uri="{BB962C8B-B14F-4D97-AF65-F5344CB8AC3E}">
        <p14:creationId xmlns:p14="http://schemas.microsoft.com/office/powerpoint/2010/main" val="2805974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685800" y="609600"/>
            <a:ext cx="7772400" cy="1143000"/>
          </a:xfrm>
          <a:prstGeom prst="rect">
            <a:avLst/>
          </a:prstGeom>
          <a:solidFill>
            <a:srgbClr val="FFFF99">
              <a:alpha val="50195"/>
            </a:srgbClr>
          </a:solidFill>
          <a:ln w="9525">
            <a:solidFill>
              <a:srgbClr val="FF0000"/>
            </a:solid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1267" name="Rectangle 3"/>
          <p:cNvSpPr>
            <a:spLocks noGrp="1" noChangeArrowheads="1"/>
          </p:cNvSpPr>
          <p:nvPr>
            <p:ph type="body" idx="1"/>
          </p:nvPr>
        </p:nvSpPr>
        <p:spPr bwMode="auto">
          <a:xfrm>
            <a:off x="685800" y="1981200"/>
            <a:ext cx="7772400" cy="4114800"/>
          </a:xfrm>
          <a:prstGeom prst="rect">
            <a:avLst/>
          </a:prstGeom>
          <a:solidFill>
            <a:srgbClr val="CCFFCC">
              <a:alpha val="50195"/>
            </a:srgbClr>
          </a:solidFill>
          <a:ln w="9525">
            <a:solidFill>
              <a:srgbClr val="008000"/>
            </a:solid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76"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8559FE8B-73EC-4E71-9419-CBB8DC9EDC05}" type="datetime1">
              <a:rPr lang="en-US" smtClean="0"/>
              <a:t>2/16/2023</a:t>
            </a:fld>
            <a:endParaRPr lang="en-US"/>
          </a:p>
        </p:txBody>
      </p:sp>
      <p:sp>
        <p:nvSpPr>
          <p:cNvPr id="307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a:t>PHY 217</a:t>
            </a:r>
          </a:p>
        </p:txBody>
      </p:sp>
      <p:sp>
        <p:nvSpPr>
          <p:cNvPr id="3078"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4E70807-0130-473D-8A0B-3F3BDB8396B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p:txStyles>
    <p:titleStyle>
      <a:lvl1pPr algn="ctr" rtl="0" eaLnBrk="0" fontAlgn="base" hangingPunct="0">
        <a:spcBef>
          <a:spcPct val="0"/>
        </a:spcBef>
        <a:spcAft>
          <a:spcPct val="0"/>
        </a:spcAft>
        <a:defRPr sz="3600" b="1">
          <a:solidFill>
            <a:srgbClr val="FF0000"/>
          </a:solidFill>
          <a:latin typeface="+mj-lt"/>
          <a:ea typeface="+mj-ea"/>
          <a:cs typeface="+mj-cs"/>
        </a:defRPr>
      </a:lvl1pPr>
      <a:lvl2pPr algn="ctr" rtl="0" eaLnBrk="0" fontAlgn="base" hangingPunct="0">
        <a:spcBef>
          <a:spcPct val="0"/>
        </a:spcBef>
        <a:spcAft>
          <a:spcPct val="0"/>
        </a:spcAft>
        <a:defRPr sz="3600" b="1">
          <a:solidFill>
            <a:srgbClr val="FF0000"/>
          </a:solidFill>
          <a:latin typeface="Arial" charset="0"/>
        </a:defRPr>
      </a:lvl2pPr>
      <a:lvl3pPr algn="ctr" rtl="0" eaLnBrk="0" fontAlgn="base" hangingPunct="0">
        <a:spcBef>
          <a:spcPct val="0"/>
        </a:spcBef>
        <a:spcAft>
          <a:spcPct val="0"/>
        </a:spcAft>
        <a:defRPr sz="3600" b="1">
          <a:solidFill>
            <a:srgbClr val="FF0000"/>
          </a:solidFill>
          <a:latin typeface="Arial" charset="0"/>
        </a:defRPr>
      </a:lvl3pPr>
      <a:lvl4pPr algn="ctr" rtl="0" eaLnBrk="0" fontAlgn="base" hangingPunct="0">
        <a:spcBef>
          <a:spcPct val="0"/>
        </a:spcBef>
        <a:spcAft>
          <a:spcPct val="0"/>
        </a:spcAft>
        <a:defRPr sz="3600" b="1">
          <a:solidFill>
            <a:srgbClr val="FF0000"/>
          </a:solidFill>
          <a:latin typeface="Arial" charset="0"/>
        </a:defRPr>
      </a:lvl4pPr>
      <a:lvl5pPr algn="ctr" rtl="0" eaLnBrk="0" fontAlgn="base" hangingPunct="0">
        <a:spcBef>
          <a:spcPct val="0"/>
        </a:spcBef>
        <a:spcAft>
          <a:spcPct val="0"/>
        </a:spcAft>
        <a:defRPr sz="3600" b="1">
          <a:solidFill>
            <a:srgbClr val="FF0000"/>
          </a:solidFill>
          <a:latin typeface="Arial" charset="0"/>
        </a:defRPr>
      </a:lvl5pPr>
      <a:lvl6pPr marL="457200" algn="ctr" rtl="0" fontAlgn="base">
        <a:spcBef>
          <a:spcPct val="0"/>
        </a:spcBef>
        <a:spcAft>
          <a:spcPct val="0"/>
        </a:spcAft>
        <a:defRPr sz="3600" b="1">
          <a:solidFill>
            <a:srgbClr val="FF0000"/>
          </a:solidFill>
          <a:latin typeface="Arial" charset="0"/>
        </a:defRPr>
      </a:lvl6pPr>
      <a:lvl7pPr marL="914400" algn="ctr" rtl="0" fontAlgn="base">
        <a:spcBef>
          <a:spcPct val="0"/>
        </a:spcBef>
        <a:spcAft>
          <a:spcPct val="0"/>
        </a:spcAft>
        <a:defRPr sz="3600" b="1">
          <a:solidFill>
            <a:srgbClr val="FF0000"/>
          </a:solidFill>
          <a:latin typeface="Arial" charset="0"/>
        </a:defRPr>
      </a:lvl7pPr>
      <a:lvl8pPr marL="1371600" algn="ctr" rtl="0" fontAlgn="base">
        <a:spcBef>
          <a:spcPct val="0"/>
        </a:spcBef>
        <a:spcAft>
          <a:spcPct val="0"/>
        </a:spcAft>
        <a:defRPr sz="3600" b="1">
          <a:solidFill>
            <a:srgbClr val="FF0000"/>
          </a:solidFill>
          <a:latin typeface="Arial" charset="0"/>
        </a:defRPr>
      </a:lvl8pPr>
      <a:lvl9pPr marL="1828800" algn="ctr" rtl="0" fontAlgn="base">
        <a:spcBef>
          <a:spcPct val="0"/>
        </a:spcBef>
        <a:spcAft>
          <a:spcPct val="0"/>
        </a:spcAft>
        <a:defRPr sz="3600" b="1">
          <a:solidFill>
            <a:srgbClr val="FF0000"/>
          </a:solidFill>
          <a:latin typeface="Arial" charset="0"/>
        </a:defRPr>
      </a:lvl9pPr>
    </p:titleStyle>
    <p:bodyStyle>
      <a:lvl1pPr marL="342900" indent="-342900" algn="l" rtl="0" eaLnBrk="0" fontAlgn="base" hangingPunct="0">
        <a:spcBef>
          <a:spcPct val="20000"/>
        </a:spcBef>
        <a:spcAft>
          <a:spcPct val="0"/>
        </a:spcAft>
        <a:buChar char="•"/>
        <a:defRPr sz="2800">
          <a:solidFill>
            <a:srgbClr val="009900"/>
          </a:solidFill>
          <a:latin typeface="+mn-lt"/>
          <a:ea typeface="+mn-ea"/>
          <a:cs typeface="+mn-cs"/>
        </a:defRPr>
      </a:lvl1pPr>
      <a:lvl2pPr marL="742950" indent="-285750" algn="l" rtl="0" eaLnBrk="0" fontAlgn="base" hangingPunct="0">
        <a:spcBef>
          <a:spcPct val="20000"/>
        </a:spcBef>
        <a:spcAft>
          <a:spcPct val="0"/>
        </a:spcAft>
        <a:buChar char="–"/>
        <a:defRPr sz="2400">
          <a:solidFill>
            <a:srgbClr val="009900"/>
          </a:solidFill>
          <a:latin typeface="+mn-lt"/>
        </a:defRPr>
      </a:lvl2pPr>
      <a:lvl3pPr marL="1143000" indent="-228600" algn="l" rtl="0" eaLnBrk="0" fontAlgn="base" hangingPunct="0">
        <a:spcBef>
          <a:spcPct val="20000"/>
        </a:spcBef>
        <a:spcAft>
          <a:spcPct val="0"/>
        </a:spcAft>
        <a:buChar char="•"/>
        <a:defRPr sz="2000">
          <a:solidFill>
            <a:srgbClr val="009900"/>
          </a:solidFill>
          <a:latin typeface="+mn-lt"/>
        </a:defRPr>
      </a:lvl3pPr>
      <a:lvl4pPr marL="1600200" indent="-228600" algn="l" rtl="0" eaLnBrk="0" fontAlgn="base" hangingPunct="0">
        <a:spcBef>
          <a:spcPct val="20000"/>
        </a:spcBef>
        <a:spcAft>
          <a:spcPct val="0"/>
        </a:spcAft>
        <a:buChar char="–"/>
        <a:defRPr>
          <a:solidFill>
            <a:srgbClr val="009900"/>
          </a:solidFill>
          <a:latin typeface="+mn-lt"/>
        </a:defRPr>
      </a:lvl4pPr>
      <a:lvl5pPr marL="2057400" indent="-228600" algn="l" rtl="0" eaLnBrk="0" fontAlgn="base" hangingPunct="0">
        <a:spcBef>
          <a:spcPct val="20000"/>
        </a:spcBef>
        <a:spcAft>
          <a:spcPct val="0"/>
        </a:spcAft>
        <a:buChar char="»"/>
        <a:defRPr sz="1600">
          <a:solidFill>
            <a:srgbClr val="009900"/>
          </a:solidFill>
          <a:latin typeface="+mn-lt"/>
        </a:defRPr>
      </a:lvl5pPr>
      <a:lvl6pPr marL="2514600" indent="-228600" algn="l" rtl="0" fontAlgn="base">
        <a:spcBef>
          <a:spcPct val="20000"/>
        </a:spcBef>
        <a:spcAft>
          <a:spcPct val="0"/>
        </a:spcAft>
        <a:buChar char="»"/>
        <a:defRPr sz="1600">
          <a:solidFill>
            <a:srgbClr val="009900"/>
          </a:solidFill>
          <a:latin typeface="+mn-lt"/>
        </a:defRPr>
      </a:lvl6pPr>
      <a:lvl7pPr marL="2971800" indent="-228600" algn="l" rtl="0" fontAlgn="base">
        <a:spcBef>
          <a:spcPct val="20000"/>
        </a:spcBef>
        <a:spcAft>
          <a:spcPct val="0"/>
        </a:spcAft>
        <a:buChar char="»"/>
        <a:defRPr sz="1600">
          <a:solidFill>
            <a:srgbClr val="009900"/>
          </a:solidFill>
          <a:latin typeface="+mn-lt"/>
        </a:defRPr>
      </a:lvl7pPr>
      <a:lvl8pPr marL="3429000" indent="-228600" algn="l" rtl="0" fontAlgn="base">
        <a:spcBef>
          <a:spcPct val="20000"/>
        </a:spcBef>
        <a:spcAft>
          <a:spcPct val="0"/>
        </a:spcAft>
        <a:buChar char="»"/>
        <a:defRPr sz="1600">
          <a:solidFill>
            <a:srgbClr val="009900"/>
          </a:solidFill>
          <a:latin typeface="+mn-lt"/>
        </a:defRPr>
      </a:lvl8pPr>
      <a:lvl9pPr marL="3886200" indent="-228600" algn="l" rtl="0" fontAlgn="base">
        <a:spcBef>
          <a:spcPct val="20000"/>
        </a:spcBef>
        <a:spcAft>
          <a:spcPct val="0"/>
        </a:spcAft>
        <a:buChar char="»"/>
        <a:defRPr sz="1600">
          <a:solidFill>
            <a:srgbClr val="0099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jpeg"/><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 Id="rId5" Type="http://schemas.openxmlformats.org/officeDocument/2006/relationships/image" Target="../media/image39.png"/><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jpeg"/><Relationship Id="rId1" Type="http://schemas.openxmlformats.org/officeDocument/2006/relationships/slideLayout" Target="../slideLayouts/slideLayout6.xml"/><Relationship Id="rId6" Type="http://schemas.openxmlformats.org/officeDocument/2006/relationships/image" Target="../media/image44.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13.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6.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9" Type="http://schemas.openxmlformats.org/officeDocument/2006/relationships/image" Target="../media/image5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 Id="rId4" Type="http://schemas.openxmlformats.org/officeDocument/2006/relationships/image" Target="../media/image59.png"/></Relationships>
</file>

<file path=ppt/slides/_rels/slide16.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12" Type="http://schemas.openxmlformats.org/officeDocument/2006/relationships/image" Target="../media/image70.png"/><Relationship Id="rId2" Type="http://schemas.openxmlformats.org/officeDocument/2006/relationships/image" Target="../media/image60.png"/><Relationship Id="rId1" Type="http://schemas.openxmlformats.org/officeDocument/2006/relationships/slideLayout" Target="../slideLayouts/slideLayout7.xml"/><Relationship Id="rId6" Type="http://schemas.openxmlformats.org/officeDocument/2006/relationships/image" Target="../media/image64.png"/><Relationship Id="rId11" Type="http://schemas.openxmlformats.org/officeDocument/2006/relationships/image" Target="../media/image69.png"/><Relationship Id="rId5" Type="http://schemas.openxmlformats.org/officeDocument/2006/relationships/image" Target="../media/image63.png"/><Relationship Id="rId10" Type="http://schemas.openxmlformats.org/officeDocument/2006/relationships/image" Target="../media/image68.png"/><Relationship Id="rId4" Type="http://schemas.openxmlformats.org/officeDocument/2006/relationships/image" Target="../media/image62.png"/><Relationship Id="rId9" Type="http://schemas.openxmlformats.org/officeDocument/2006/relationships/image" Target="../media/image67.png"/></Relationships>
</file>

<file path=ppt/slides/_rels/slide17.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72.png"/><Relationship Id="rId7" Type="http://schemas.openxmlformats.org/officeDocument/2006/relationships/image" Target="../media/image66.png"/><Relationship Id="rId2" Type="http://schemas.openxmlformats.org/officeDocument/2006/relationships/image" Target="../media/image71.png"/><Relationship Id="rId1" Type="http://schemas.openxmlformats.org/officeDocument/2006/relationships/slideLayout" Target="../slideLayouts/slideLayout7.xml"/><Relationship Id="rId6" Type="http://schemas.openxmlformats.org/officeDocument/2006/relationships/image" Target="../media/image75.png"/><Relationship Id="rId11" Type="http://schemas.openxmlformats.org/officeDocument/2006/relationships/image" Target="../media/image70.png"/><Relationship Id="rId5" Type="http://schemas.openxmlformats.org/officeDocument/2006/relationships/image" Target="../media/image74.png"/><Relationship Id="rId10" Type="http://schemas.openxmlformats.org/officeDocument/2006/relationships/image" Target="../media/image69.png"/><Relationship Id="rId4" Type="http://schemas.openxmlformats.org/officeDocument/2006/relationships/image" Target="../media/image73.png"/><Relationship Id="rId9" Type="http://schemas.openxmlformats.org/officeDocument/2006/relationships/image" Target="../media/image68.png"/></Relationships>
</file>

<file path=ppt/slides/_rels/slide1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1.jpeg"/><Relationship Id="rId2" Type="http://schemas.openxmlformats.org/officeDocument/2006/relationships/image" Target="../media/image8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jpe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4213" y="260350"/>
            <a:ext cx="7772400" cy="685800"/>
          </a:xfrm>
        </p:spPr>
        <p:txBody>
          <a:bodyPr/>
          <a:lstStyle/>
          <a:p>
            <a:pPr eaLnBrk="1" hangingPunct="1"/>
            <a:r>
              <a:rPr lang="en-US" altLang="en-US" dirty="0">
                <a:solidFill>
                  <a:srgbClr val="0070C0"/>
                </a:solidFill>
              </a:rPr>
              <a:t>Capacitors</a:t>
            </a:r>
          </a:p>
        </p:txBody>
      </p:sp>
      <p:pic>
        <p:nvPicPr>
          <p:cNvPr id="1229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412875"/>
            <a:ext cx="4968875" cy="379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7"/>
          <p:cNvSpPr>
            <a:spLocks noChangeArrowheads="1"/>
          </p:cNvSpPr>
          <p:nvPr/>
        </p:nvSpPr>
        <p:spPr bwMode="auto">
          <a:xfrm>
            <a:off x="827088" y="5949950"/>
            <a:ext cx="7848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A </a:t>
            </a:r>
            <a:r>
              <a:rPr lang="en-US" altLang="en-US" b="1"/>
              <a:t>capacitor is a device used to store electric charge</a:t>
            </a:r>
            <a:endParaRPr lang="en-US" altLang="en-US"/>
          </a:p>
        </p:txBody>
      </p:sp>
      <p:sp>
        <p:nvSpPr>
          <p:cNvPr id="2" name="Date Placeholder 1"/>
          <p:cNvSpPr>
            <a:spLocks noGrp="1"/>
          </p:cNvSpPr>
          <p:nvPr>
            <p:ph type="dt" sz="half" idx="10"/>
          </p:nvPr>
        </p:nvSpPr>
        <p:spPr/>
        <p:txBody>
          <a:bodyPr/>
          <a:lstStyle/>
          <a:p>
            <a:pPr>
              <a:defRPr/>
            </a:pPr>
            <a:fld id="{D8C1138B-78AA-4CD9-833F-270D380D860B}" type="datetime1">
              <a:rPr lang="en-US" smtClean="0"/>
              <a:t>2/16/2023</a:t>
            </a:fld>
            <a:endParaRPr lang="en-US"/>
          </a:p>
        </p:txBody>
      </p:sp>
      <p:sp>
        <p:nvSpPr>
          <p:cNvPr id="3" name="Footer Placeholder 2"/>
          <p:cNvSpPr>
            <a:spLocks noGrp="1"/>
          </p:cNvSpPr>
          <p:nvPr>
            <p:ph type="ftr" sz="quarter" idx="11"/>
          </p:nvPr>
        </p:nvSpPr>
        <p:spPr/>
        <p:txBody>
          <a:bodyPr/>
          <a:lstStyle/>
          <a:p>
            <a:pPr>
              <a:defRPr/>
            </a:pPr>
            <a:r>
              <a:rPr lang="en-US"/>
              <a:t>PHY 217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additive="base">
                                        <p:cTn id="7" dur="500" fill="hold"/>
                                        <p:tgtEl>
                                          <p:spTgt spid="12290"/>
                                        </p:tgtEl>
                                        <p:attrNameLst>
                                          <p:attrName>ppt_x</p:attrName>
                                        </p:attrNameLst>
                                      </p:cBhvr>
                                      <p:tavLst>
                                        <p:tav tm="0">
                                          <p:val>
                                            <p:strVal val="#ppt_x"/>
                                          </p:val>
                                        </p:tav>
                                        <p:tav tm="100000">
                                          <p:val>
                                            <p:strVal val="#ppt_x"/>
                                          </p:val>
                                        </p:tav>
                                      </p:tavLst>
                                    </p:anim>
                                    <p:anim calcmode="lin" valueType="num">
                                      <p:cBhvr additive="base">
                                        <p:cTn id="8" dur="500" fill="hold"/>
                                        <p:tgtEl>
                                          <p:spTgt spid="1229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292">
                                            <p:txEl>
                                              <p:pRg st="0" end="0"/>
                                            </p:txEl>
                                          </p:spTgt>
                                        </p:tgtEl>
                                        <p:attrNameLst>
                                          <p:attrName>style.visibility</p:attrName>
                                        </p:attrNameLst>
                                      </p:cBhvr>
                                      <p:to>
                                        <p:strVal val="visible"/>
                                      </p:to>
                                    </p:set>
                                    <p:anim calcmode="lin" valueType="num">
                                      <p:cBhvr additive="base">
                                        <p:cTn id="13" dur="500" fill="hold"/>
                                        <p:tgtEl>
                                          <p:spTgt spid="1229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nimBg="1"/>
      <p:bldP spid="1229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573286" y="194024"/>
            <a:ext cx="7772400" cy="685800"/>
          </a:xfrm>
        </p:spPr>
        <p:txBody>
          <a:bodyPr/>
          <a:lstStyle/>
          <a:p>
            <a:pPr eaLnBrk="1" hangingPunct="1"/>
            <a:r>
              <a:rPr lang="en-US" altLang="en-US" dirty="0">
                <a:solidFill>
                  <a:srgbClr val="0070C0"/>
                </a:solidFill>
              </a:rPr>
              <a:t>Finding equivalent Capacitance for </a:t>
            </a:r>
            <a:r>
              <a:rPr lang="en-US" altLang="en-US" dirty="0" err="1">
                <a:solidFill>
                  <a:srgbClr val="0070C0"/>
                </a:solidFill>
              </a:rPr>
              <a:t>capacitos</a:t>
            </a:r>
            <a:r>
              <a:rPr lang="en-US" altLang="en-US" dirty="0">
                <a:solidFill>
                  <a:srgbClr val="0070C0"/>
                </a:solidFill>
              </a:rPr>
              <a:t> in Series</a:t>
            </a:r>
          </a:p>
        </p:txBody>
      </p:sp>
      <p:pic>
        <p:nvPicPr>
          <p:cNvPr id="4101" name="Picture 3" descr="FG24_00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4704" y="1061445"/>
            <a:ext cx="3168352" cy="1903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2" name="Object 1"/>
              <p:cNvSpPr txBox="1"/>
              <p:nvPr/>
            </p:nvSpPr>
            <p:spPr>
              <a:xfrm>
                <a:off x="4932040" y="2243118"/>
                <a:ext cx="3765550" cy="439738"/>
              </a:xfrm>
              <a:prstGeom prst="rect">
                <a:avLst/>
              </a:prstGeom>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𝑆𝑎𝑚𝑒</m:t>
                      </m:r>
                      <m:r>
                        <m:rPr>
                          <m:nor/>
                        </m:rPr>
                        <a:rPr lang="en-US" i="0">
                          <a:solidFill>
                            <a:srgbClr val="000000"/>
                          </a:solidFill>
                          <a:latin typeface="Cambria Math" panose="02040503050406030204" pitchFamily="18" charset="0"/>
                        </a:rPr>
                        <m:t>charge</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𝑄</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𝑄</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𝑄</m:t>
                          </m:r>
                        </m:e>
                        <m:sub>
                          <m:r>
                            <a:rPr lang="en-US" i="1">
                              <a:solidFill>
                                <a:srgbClr val="000000"/>
                              </a:solidFill>
                              <a:latin typeface="Cambria Math" panose="02040503050406030204" pitchFamily="18" charset="0"/>
                            </a:rPr>
                            <m:t>3</m:t>
                          </m:r>
                        </m:sub>
                      </m:sSub>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𝑄</m:t>
                      </m:r>
                    </m:oMath>
                  </m:oMathPara>
                </a14:m>
                <a:endParaRPr lang="en-US"/>
              </a:p>
            </p:txBody>
          </p:sp>
        </mc:Choice>
        <mc:Fallback>
          <p:sp>
            <p:nvSpPr>
              <p:cNvPr id="2" name="Object 1"/>
              <p:cNvSpPr txBox="1">
                <a:spLocks noRot="1" noChangeAspect="1" noMove="1" noResize="1" noEditPoints="1" noAdjustHandles="1" noChangeArrowheads="1" noChangeShapeType="1" noTextEdit="1"/>
              </p:cNvSpPr>
              <p:nvPr/>
            </p:nvSpPr>
            <p:spPr>
              <a:xfrm>
                <a:off x="4932040" y="2243118"/>
                <a:ext cx="3765550" cy="439738"/>
              </a:xfrm>
              <a:prstGeom prst="rect">
                <a:avLst/>
              </a:prstGeom>
              <a:blipFill>
                <a:blip r:embed="rId3"/>
                <a:stretch>
                  <a:fillRect b="-55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Object 2"/>
              <p:cNvSpPr txBox="1"/>
              <p:nvPr/>
            </p:nvSpPr>
            <p:spPr>
              <a:xfrm>
                <a:off x="3142475" y="2850500"/>
                <a:ext cx="4376244" cy="414319"/>
              </a:xfrm>
              <a:prstGeom prst="rect">
                <a:avLst/>
              </a:prstGeom>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𝐷𝑖𝑓𝑓𝑒𝑟𝑒𝑛𝑡𝑣𝑜𝑙𝑡𝑎𝑔𝑒𝑠</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𝑎𝑑𝑑𝑣𝑜𝑙𝑡𝑎𝑔𝑒𝑠</m:t>
                      </m:r>
                      <m:r>
                        <a:rPr lang="en-US" i="1">
                          <a:solidFill>
                            <a:srgbClr val="000000"/>
                          </a:solidFill>
                          <a:latin typeface="Cambria Math" panose="02040503050406030204" pitchFamily="18" charset="0"/>
                        </a:rPr>
                        <m:t>)</m:t>
                      </m:r>
                    </m:oMath>
                  </m:oMathPara>
                </a14:m>
                <a:endParaRPr lang="en-US"/>
              </a:p>
            </p:txBody>
          </p:sp>
        </mc:Choice>
        <mc:Fallback>
          <p:sp>
            <p:nvSpPr>
              <p:cNvPr id="3" name="Object 2"/>
              <p:cNvSpPr txBox="1">
                <a:spLocks noRot="1" noChangeAspect="1" noMove="1" noResize="1" noEditPoints="1" noAdjustHandles="1" noChangeArrowheads="1" noChangeShapeType="1" noTextEdit="1"/>
              </p:cNvSpPr>
              <p:nvPr/>
            </p:nvSpPr>
            <p:spPr>
              <a:xfrm>
                <a:off x="3142475" y="2850500"/>
                <a:ext cx="4376244" cy="414319"/>
              </a:xfrm>
              <a:prstGeom prst="rect">
                <a:avLst/>
              </a:prstGeom>
              <a:blipFill>
                <a:blip r:embed="rId4"/>
                <a:stretch>
                  <a:fillRect l="-557" b="-1176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Object 3"/>
              <p:cNvSpPr txBox="1"/>
              <p:nvPr/>
            </p:nvSpPr>
            <p:spPr>
              <a:xfrm>
                <a:off x="1412776" y="4423822"/>
                <a:ext cx="1872208" cy="724095"/>
              </a:xfrm>
              <a:prstGeom prst="rect">
                <a:avLst/>
              </a:prstGeom>
            </p:spPr>
            <p:txBody>
              <a:bodyPr>
                <a:normAutofit fontScale="70000" lnSpcReduction="20000"/>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𝑉</m:t>
                      </m:r>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𝑄</m:t>
                          </m:r>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𝐶</m:t>
                              </m:r>
                            </m:e>
                            <m:sub>
                              <m:r>
                                <a:rPr lang="en-US" i="1">
                                  <a:solidFill>
                                    <a:srgbClr val="000000"/>
                                  </a:solidFill>
                                  <a:latin typeface="Cambria Math" panose="02040503050406030204" pitchFamily="18" charset="0"/>
                                </a:rPr>
                                <m:t>1</m:t>
                              </m:r>
                            </m:sub>
                          </m:sSub>
                        </m:den>
                      </m:f>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𝑄</m:t>
                          </m:r>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𝐶</m:t>
                              </m:r>
                            </m:e>
                            <m:sub>
                              <m:r>
                                <a:rPr lang="en-US" i="1">
                                  <a:solidFill>
                                    <a:srgbClr val="000000"/>
                                  </a:solidFill>
                                  <a:latin typeface="Cambria Math" panose="02040503050406030204" pitchFamily="18" charset="0"/>
                                </a:rPr>
                                <m:t>2</m:t>
                              </m:r>
                            </m:sub>
                          </m:sSub>
                        </m:den>
                      </m:f>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𝑄</m:t>
                          </m:r>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𝐶</m:t>
                              </m:r>
                            </m:e>
                            <m:sub>
                              <m:r>
                                <a:rPr lang="en-US" i="1">
                                  <a:solidFill>
                                    <a:srgbClr val="000000"/>
                                  </a:solidFill>
                                  <a:latin typeface="Cambria Math" panose="02040503050406030204" pitchFamily="18" charset="0"/>
                                </a:rPr>
                                <m:t>3</m:t>
                              </m:r>
                            </m:sub>
                          </m:sSub>
                        </m:den>
                      </m:f>
                    </m:oMath>
                  </m:oMathPara>
                </a14:m>
                <a:endParaRPr lang="en-US"/>
              </a:p>
            </p:txBody>
          </p:sp>
        </mc:Choice>
        <mc:Fallback>
          <p:sp>
            <p:nvSpPr>
              <p:cNvPr id="4" name="Object 3"/>
              <p:cNvSpPr txBox="1">
                <a:spLocks noRot="1" noChangeAspect="1" noMove="1" noResize="1" noEditPoints="1" noAdjustHandles="1" noChangeArrowheads="1" noChangeShapeType="1" noTextEdit="1"/>
              </p:cNvSpPr>
              <p:nvPr/>
            </p:nvSpPr>
            <p:spPr>
              <a:xfrm>
                <a:off x="1412776" y="4423822"/>
                <a:ext cx="1872208" cy="72409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Object 4"/>
              <p:cNvSpPr txBox="1"/>
              <p:nvPr/>
            </p:nvSpPr>
            <p:spPr>
              <a:xfrm>
                <a:off x="1496740" y="3811239"/>
                <a:ext cx="1296144" cy="669674"/>
              </a:xfrm>
              <a:prstGeom prst="rect">
                <a:avLst/>
              </a:prstGeom>
            </p:spPr>
            <p:txBody>
              <a:bodyPr>
                <a:normAutofit fontScale="55000" lnSpcReduction="20000"/>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𝐵𝑢𝑡</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𝑉</m:t>
                      </m:r>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𝑄</m:t>
                          </m:r>
                        </m:num>
                        <m:den>
                          <m:r>
                            <a:rPr lang="en-US" i="1">
                              <a:solidFill>
                                <a:srgbClr val="000000"/>
                              </a:solidFill>
                              <a:latin typeface="Cambria Math" panose="02040503050406030204" pitchFamily="18" charset="0"/>
                            </a:rPr>
                            <m:t>𝐶</m:t>
                          </m:r>
                        </m:den>
                      </m:f>
                    </m:oMath>
                  </m:oMathPara>
                </a14:m>
                <a:endParaRPr lang="en-US"/>
              </a:p>
            </p:txBody>
          </p:sp>
        </mc:Choice>
        <mc:Fallback>
          <p:sp>
            <p:nvSpPr>
              <p:cNvPr id="5" name="Object 4"/>
              <p:cNvSpPr txBox="1">
                <a:spLocks noRot="1" noChangeAspect="1" noMove="1" noResize="1" noEditPoints="1" noAdjustHandles="1" noChangeArrowheads="1" noChangeShapeType="1" noTextEdit="1"/>
              </p:cNvSpPr>
              <p:nvPr/>
            </p:nvSpPr>
            <p:spPr>
              <a:xfrm>
                <a:off x="1496740" y="3811239"/>
                <a:ext cx="1296144" cy="66967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Object 5"/>
              <p:cNvSpPr txBox="1"/>
              <p:nvPr/>
            </p:nvSpPr>
            <p:spPr>
              <a:xfrm>
                <a:off x="1403648" y="5147917"/>
                <a:ext cx="2142984" cy="657347"/>
              </a:xfrm>
              <a:prstGeom prst="rect">
                <a:avLst/>
              </a:prstGeom>
            </p:spPr>
            <p:txBody>
              <a:bodyPr>
                <a:normAutofit fontScale="62500" lnSpcReduction="20000"/>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𝑉</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𝑄</m:t>
                      </m:r>
                      <m:d>
                        <m:dPr>
                          <m:ctrlPr>
                            <a:rPr lang="en-US" i="1">
                              <a:solidFill>
                                <a:srgbClr val="000000"/>
                              </a:solidFill>
                              <a:latin typeface="Cambria Math" panose="02040503050406030204" pitchFamily="18" charset="0"/>
                            </a:rPr>
                          </m:ctrlPr>
                        </m:dPr>
                        <m:e>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𝐶</m:t>
                                  </m:r>
                                </m:e>
                                <m:sub>
                                  <m:r>
                                    <a:rPr lang="en-US" i="1">
                                      <a:solidFill>
                                        <a:srgbClr val="000000"/>
                                      </a:solidFill>
                                      <a:latin typeface="Cambria Math" panose="02040503050406030204" pitchFamily="18" charset="0"/>
                                    </a:rPr>
                                    <m:t>1</m:t>
                                  </m:r>
                                </m:sub>
                              </m:sSub>
                            </m:den>
                          </m:f>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𝐶</m:t>
                                  </m:r>
                                </m:e>
                                <m:sub>
                                  <m:r>
                                    <a:rPr lang="en-US" i="1">
                                      <a:solidFill>
                                        <a:srgbClr val="000000"/>
                                      </a:solidFill>
                                      <a:latin typeface="Cambria Math" panose="02040503050406030204" pitchFamily="18" charset="0"/>
                                    </a:rPr>
                                    <m:t>2</m:t>
                                  </m:r>
                                </m:sub>
                              </m:sSub>
                            </m:den>
                          </m:f>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𝐶</m:t>
                                  </m:r>
                                </m:e>
                                <m:sub>
                                  <m:r>
                                    <a:rPr lang="en-US" i="1">
                                      <a:solidFill>
                                        <a:srgbClr val="000000"/>
                                      </a:solidFill>
                                      <a:latin typeface="Cambria Math" panose="02040503050406030204" pitchFamily="18" charset="0"/>
                                    </a:rPr>
                                    <m:t>3</m:t>
                                  </m:r>
                                </m:sub>
                              </m:sSub>
                            </m:den>
                          </m:f>
                        </m:e>
                      </m:d>
                    </m:oMath>
                  </m:oMathPara>
                </a14:m>
                <a:endParaRPr lang="en-US"/>
              </a:p>
            </p:txBody>
          </p:sp>
        </mc:Choice>
        <mc:Fallback>
          <p:sp>
            <p:nvSpPr>
              <p:cNvPr id="6" name="Object 5"/>
              <p:cNvSpPr txBox="1">
                <a:spLocks noRot="1" noChangeAspect="1" noMove="1" noResize="1" noEditPoints="1" noAdjustHandles="1" noChangeArrowheads="1" noChangeShapeType="1" noTextEdit="1"/>
              </p:cNvSpPr>
              <p:nvPr/>
            </p:nvSpPr>
            <p:spPr>
              <a:xfrm>
                <a:off x="1403648" y="5147917"/>
                <a:ext cx="2142984" cy="65734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Object 7"/>
              <p:cNvSpPr txBox="1"/>
              <p:nvPr/>
            </p:nvSpPr>
            <p:spPr>
              <a:xfrm>
                <a:off x="1657918" y="5712823"/>
                <a:ext cx="973788" cy="921800"/>
              </a:xfrm>
              <a:prstGeom prst="rect">
                <a:avLst/>
              </a:prstGeom>
            </p:spPr>
            <p:txBody>
              <a:bodyPr>
                <a:normAutofit fontScale="70000" lnSpcReduction="20000"/>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𝑉</m:t>
                      </m:r>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𝑄</m:t>
                          </m:r>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𝐶</m:t>
                              </m:r>
                            </m:e>
                            <m:sub>
                              <m:r>
                                <a:rPr lang="en-US" i="1">
                                  <a:solidFill>
                                    <a:srgbClr val="000000"/>
                                  </a:solidFill>
                                  <a:latin typeface="Cambria Math" panose="02040503050406030204" pitchFamily="18" charset="0"/>
                                </a:rPr>
                                <m:t>𝑒𝑞</m:t>
                              </m:r>
                            </m:sub>
                          </m:sSub>
                        </m:den>
                      </m:f>
                    </m:oMath>
                  </m:oMathPara>
                </a14:m>
                <a:endParaRPr lang="en-US"/>
              </a:p>
            </p:txBody>
          </p:sp>
        </mc:Choice>
        <mc:Fallback>
          <p:sp>
            <p:nvSpPr>
              <p:cNvPr id="8" name="Object 7"/>
              <p:cNvSpPr txBox="1">
                <a:spLocks noRot="1" noChangeAspect="1" noMove="1" noResize="1" noEditPoints="1" noAdjustHandles="1" noChangeArrowheads="1" noChangeShapeType="1" noTextEdit="1"/>
              </p:cNvSpPr>
              <p:nvPr/>
            </p:nvSpPr>
            <p:spPr>
              <a:xfrm>
                <a:off x="1657918" y="5712823"/>
                <a:ext cx="973788" cy="92180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Object 15"/>
              <p:cNvSpPr txBox="1"/>
              <p:nvPr/>
            </p:nvSpPr>
            <p:spPr>
              <a:xfrm>
                <a:off x="4459486" y="5399030"/>
                <a:ext cx="2586679" cy="812468"/>
              </a:xfrm>
              <a:prstGeom prst="rect">
                <a:avLst/>
              </a:prstGeom>
              <a:ln>
                <a:solidFill>
                  <a:srgbClr val="FF0000"/>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𝐶</m:t>
                              </m:r>
                            </m:e>
                            <m:sub>
                              <m:r>
                                <a:rPr lang="en-US" i="1">
                                  <a:solidFill>
                                    <a:srgbClr val="000000"/>
                                  </a:solidFill>
                                  <a:latin typeface="Cambria Math" panose="02040503050406030204" pitchFamily="18" charset="0"/>
                                </a:rPr>
                                <m:t>𝑒𝑞</m:t>
                              </m:r>
                            </m:sub>
                          </m:sSub>
                        </m:den>
                      </m:f>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𝐶</m:t>
                              </m:r>
                            </m:e>
                            <m:sub>
                              <m:r>
                                <a:rPr lang="en-US" i="1">
                                  <a:solidFill>
                                    <a:srgbClr val="000000"/>
                                  </a:solidFill>
                                  <a:latin typeface="Cambria Math" panose="02040503050406030204" pitchFamily="18" charset="0"/>
                                </a:rPr>
                                <m:t>1</m:t>
                              </m:r>
                            </m:sub>
                          </m:sSub>
                        </m:den>
                      </m:f>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𝐶</m:t>
                              </m:r>
                            </m:e>
                            <m:sub>
                              <m:r>
                                <a:rPr lang="en-US" i="1">
                                  <a:solidFill>
                                    <a:srgbClr val="000000"/>
                                  </a:solidFill>
                                  <a:latin typeface="Cambria Math" panose="02040503050406030204" pitchFamily="18" charset="0"/>
                                </a:rPr>
                                <m:t>2</m:t>
                              </m:r>
                            </m:sub>
                          </m:sSub>
                        </m:den>
                      </m:f>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𝐶</m:t>
                              </m:r>
                            </m:e>
                            <m:sub>
                              <m:r>
                                <a:rPr lang="en-US" i="1">
                                  <a:solidFill>
                                    <a:srgbClr val="000000"/>
                                  </a:solidFill>
                                  <a:latin typeface="Cambria Math" panose="02040503050406030204" pitchFamily="18" charset="0"/>
                                </a:rPr>
                                <m:t>3</m:t>
                              </m:r>
                            </m:sub>
                          </m:sSub>
                        </m:den>
                      </m:f>
                    </m:oMath>
                  </m:oMathPara>
                </a14:m>
                <a:endParaRPr lang="en-US"/>
              </a:p>
            </p:txBody>
          </p:sp>
        </mc:Choice>
        <mc:Fallback>
          <p:sp>
            <p:nvSpPr>
              <p:cNvPr id="16" name="Object 15"/>
              <p:cNvSpPr txBox="1">
                <a:spLocks noRot="1" noChangeAspect="1" noMove="1" noResize="1" noEditPoints="1" noAdjustHandles="1" noChangeArrowheads="1" noChangeShapeType="1" noTextEdit="1"/>
              </p:cNvSpPr>
              <p:nvPr/>
            </p:nvSpPr>
            <p:spPr>
              <a:xfrm>
                <a:off x="4459486" y="5399030"/>
                <a:ext cx="2586679" cy="812468"/>
              </a:xfrm>
              <a:prstGeom prst="rect">
                <a:avLst/>
              </a:prstGeom>
              <a:blipFill>
                <a:blip r:embed="rId9"/>
                <a:stretch>
                  <a:fillRect/>
                </a:stretch>
              </a:blipFill>
              <a:ln>
                <a:solidFill>
                  <a:srgbClr val="FF0000"/>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Object 16"/>
              <p:cNvSpPr txBox="1"/>
              <p:nvPr/>
            </p:nvSpPr>
            <p:spPr>
              <a:xfrm>
                <a:off x="1412776" y="3304397"/>
                <a:ext cx="2299262" cy="480443"/>
              </a:xfrm>
              <a:prstGeom prst="rect">
                <a:avLst/>
              </a:prstGeom>
            </p:spPr>
            <p:txBody>
              <a:bodyPr>
                <a:normAutofit fontScale="92500"/>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𝑉</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𝑉</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𝑉</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𝑉</m:t>
                          </m:r>
                        </m:e>
                        <m:sub>
                          <m:r>
                            <a:rPr lang="en-US" i="1">
                              <a:solidFill>
                                <a:srgbClr val="000000"/>
                              </a:solidFill>
                              <a:latin typeface="Cambria Math" panose="02040503050406030204" pitchFamily="18" charset="0"/>
                            </a:rPr>
                            <m:t>3</m:t>
                          </m:r>
                        </m:sub>
                      </m:sSub>
                    </m:oMath>
                  </m:oMathPara>
                </a14:m>
                <a:endParaRPr lang="en-US"/>
              </a:p>
            </p:txBody>
          </p:sp>
        </mc:Choice>
        <mc:Fallback>
          <p:sp>
            <p:nvSpPr>
              <p:cNvPr id="17" name="Object 16"/>
              <p:cNvSpPr txBox="1">
                <a:spLocks noRot="1" noChangeAspect="1" noMove="1" noResize="1" noEditPoints="1" noAdjustHandles="1" noChangeArrowheads="1" noChangeShapeType="1" noTextEdit="1"/>
              </p:cNvSpPr>
              <p:nvPr/>
            </p:nvSpPr>
            <p:spPr>
              <a:xfrm>
                <a:off x="1412776" y="3304397"/>
                <a:ext cx="2299262" cy="480443"/>
              </a:xfrm>
              <a:prstGeom prst="rect">
                <a:avLst/>
              </a:prstGeom>
              <a:blipFill>
                <a:blip r:embed="rId10"/>
                <a:stretch>
                  <a:fillRect l="-265"/>
                </a:stretch>
              </a:blipFill>
            </p:spPr>
            <p:txBody>
              <a:bodyPr/>
              <a:lstStyle/>
              <a:p>
                <a:r>
                  <a:rPr lang="en-US">
                    <a:noFill/>
                  </a:rPr>
                  <a:t> </a:t>
                </a:r>
              </a:p>
            </p:txBody>
          </p:sp>
        </mc:Fallback>
      </mc:AlternateContent>
      <p:sp>
        <p:nvSpPr>
          <p:cNvPr id="7" name="Date Placeholder 6"/>
          <p:cNvSpPr>
            <a:spLocks noGrp="1"/>
          </p:cNvSpPr>
          <p:nvPr>
            <p:ph type="dt" sz="half" idx="10"/>
          </p:nvPr>
        </p:nvSpPr>
        <p:spPr/>
        <p:txBody>
          <a:bodyPr/>
          <a:lstStyle/>
          <a:p>
            <a:pPr>
              <a:defRPr/>
            </a:pPr>
            <a:fld id="{88AA0FF2-B6E9-4EDC-AAD1-871DFB3EECDB}" type="datetime1">
              <a:rPr lang="en-US" smtClean="0"/>
              <a:t>2/16/2023</a:t>
            </a:fld>
            <a:endParaRPr lang="en-US"/>
          </a:p>
        </p:txBody>
      </p:sp>
      <p:sp>
        <p:nvSpPr>
          <p:cNvPr id="9" name="Footer Placeholder 8"/>
          <p:cNvSpPr>
            <a:spLocks noGrp="1"/>
          </p:cNvSpPr>
          <p:nvPr>
            <p:ph type="ftr" sz="quarter" idx="11"/>
          </p:nvPr>
        </p:nvSpPr>
        <p:spPr/>
        <p:txBody>
          <a:bodyPr/>
          <a:lstStyle/>
          <a:p>
            <a:pPr>
              <a:defRPr/>
            </a:pPr>
            <a:r>
              <a:rPr lang="en-US"/>
              <a:t>PHY 217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1"/>
                                        </p:tgtEl>
                                        <p:attrNameLst>
                                          <p:attrName>style.visibility</p:attrName>
                                        </p:attrNameLst>
                                      </p:cBhvr>
                                      <p:to>
                                        <p:strVal val="visible"/>
                                      </p:to>
                                    </p:set>
                                    <p:animEffect transition="in" filter="fade">
                                      <p:cBhvr>
                                        <p:cTn id="7" dur="500"/>
                                        <p:tgtEl>
                                          <p:spTgt spid="41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5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8" grpId="0"/>
      <p:bldP spid="16" grpId="0" animBg="1"/>
      <p:bldP spid="17" grpId="0"/>
      <p:bldP spid="7"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573286" y="194024"/>
            <a:ext cx="7772400" cy="685800"/>
          </a:xfrm>
        </p:spPr>
        <p:txBody>
          <a:bodyPr/>
          <a:lstStyle/>
          <a:p>
            <a:pPr eaLnBrk="1" hangingPunct="1"/>
            <a:r>
              <a:rPr lang="en-US" altLang="en-US" dirty="0">
                <a:solidFill>
                  <a:srgbClr val="0070C0"/>
                </a:solidFill>
              </a:rPr>
              <a:t>Finding equivalent Capacitance for </a:t>
            </a:r>
            <a:r>
              <a:rPr lang="en-US" altLang="en-US" dirty="0" err="1">
                <a:solidFill>
                  <a:srgbClr val="0070C0"/>
                </a:solidFill>
              </a:rPr>
              <a:t>capacitos</a:t>
            </a:r>
            <a:r>
              <a:rPr lang="en-US" altLang="en-US" dirty="0">
                <a:solidFill>
                  <a:srgbClr val="0070C0"/>
                </a:solidFill>
              </a:rPr>
              <a:t> in Series</a:t>
            </a:r>
          </a:p>
        </p:txBody>
      </p:sp>
      <p:sp>
        <p:nvSpPr>
          <p:cNvPr id="14" name="Rectangle 7"/>
          <p:cNvSpPr>
            <a:spLocks noChangeArrowheads="1"/>
          </p:cNvSpPr>
          <p:nvPr/>
        </p:nvSpPr>
        <p:spPr bwMode="auto">
          <a:xfrm>
            <a:off x="812837" y="1970818"/>
            <a:ext cx="729329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dirty="0"/>
              <a:t>Find the total capacitance for three capacitors connected in series, given their individual capacitances are 1.0, 5.0, and 8.0 </a:t>
            </a:r>
            <a:r>
              <a:rPr lang="en-US" altLang="en-US" sz="2000" dirty="0" err="1"/>
              <a:t>μF</a:t>
            </a:r>
            <a:endParaRPr lang="en-US" altLang="en-US" sz="2000" dirty="0"/>
          </a:p>
        </p:txBody>
      </p:sp>
      <mc:AlternateContent xmlns:mc="http://schemas.openxmlformats.org/markup-compatibility/2006">
        <mc:Choice xmlns:a14="http://schemas.microsoft.com/office/drawing/2010/main" Requires="a14">
          <p:sp>
            <p:nvSpPr>
              <p:cNvPr id="9" name="Object 8"/>
              <p:cNvSpPr txBox="1"/>
              <p:nvPr/>
            </p:nvSpPr>
            <p:spPr>
              <a:xfrm>
                <a:off x="1115616" y="2967093"/>
                <a:ext cx="1984102" cy="715913"/>
              </a:xfrm>
              <a:prstGeom prst="rect">
                <a:avLst/>
              </a:prstGeom>
            </p:spPr>
            <p:txBody>
              <a:bodyPr>
                <a:normAutofit fontScale="70000" lnSpcReduction="20000"/>
              </a:bodyPr>
              <a:lstStyle/>
              <a:p>
                <a:pPr/>
                <a14:m>
                  <m:oMathPara xmlns:m="http://schemas.openxmlformats.org/officeDocument/2006/math">
                    <m:oMathParaPr>
                      <m:jc m:val="left"/>
                    </m:oMathParaPr>
                    <m:oMath xmlns:m="http://schemas.openxmlformats.org/officeDocument/2006/math">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𝐶</m:t>
                              </m:r>
                            </m:e>
                            <m:sub>
                              <m:r>
                                <a:rPr lang="en-US" i="1">
                                  <a:solidFill>
                                    <a:srgbClr val="000000"/>
                                  </a:solidFill>
                                  <a:latin typeface="Cambria Math" panose="02040503050406030204" pitchFamily="18" charset="0"/>
                                </a:rPr>
                                <m:t>𝑒𝑞</m:t>
                              </m:r>
                            </m:sub>
                          </m:sSub>
                        </m:den>
                      </m:f>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𝐶</m:t>
                              </m:r>
                            </m:e>
                            <m:sub>
                              <m:r>
                                <a:rPr lang="en-US" i="1">
                                  <a:solidFill>
                                    <a:srgbClr val="000000"/>
                                  </a:solidFill>
                                  <a:latin typeface="Cambria Math" panose="02040503050406030204" pitchFamily="18" charset="0"/>
                                </a:rPr>
                                <m:t>1</m:t>
                              </m:r>
                            </m:sub>
                          </m:sSub>
                        </m:den>
                      </m:f>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𝐶</m:t>
                              </m:r>
                            </m:e>
                            <m:sub>
                              <m:r>
                                <a:rPr lang="en-US" i="1">
                                  <a:solidFill>
                                    <a:srgbClr val="000000"/>
                                  </a:solidFill>
                                  <a:latin typeface="Cambria Math" panose="02040503050406030204" pitchFamily="18" charset="0"/>
                                </a:rPr>
                                <m:t>2</m:t>
                              </m:r>
                            </m:sub>
                          </m:sSub>
                        </m:den>
                      </m:f>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𝐶</m:t>
                              </m:r>
                            </m:e>
                            <m:sub>
                              <m:r>
                                <a:rPr lang="en-US" i="1">
                                  <a:solidFill>
                                    <a:srgbClr val="000000"/>
                                  </a:solidFill>
                                  <a:latin typeface="Cambria Math" panose="02040503050406030204" pitchFamily="18" charset="0"/>
                                </a:rPr>
                                <m:t>3</m:t>
                              </m:r>
                            </m:sub>
                          </m:sSub>
                        </m:den>
                      </m:f>
                    </m:oMath>
                  </m:oMathPara>
                </a14:m>
                <a:endParaRPr lang="en-US"/>
              </a:p>
            </p:txBody>
          </p:sp>
        </mc:Choice>
        <mc:Fallback>
          <p:sp>
            <p:nvSpPr>
              <p:cNvPr id="9" name="Object 8"/>
              <p:cNvSpPr txBox="1">
                <a:spLocks noRot="1" noChangeAspect="1" noMove="1" noResize="1" noEditPoints="1" noAdjustHandles="1" noChangeArrowheads="1" noChangeShapeType="1" noTextEdit="1"/>
              </p:cNvSpPr>
              <p:nvPr/>
            </p:nvSpPr>
            <p:spPr>
              <a:xfrm>
                <a:off x="1115616" y="2967093"/>
                <a:ext cx="1984102" cy="71591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Object 18"/>
              <p:cNvSpPr txBox="1"/>
              <p:nvPr/>
            </p:nvSpPr>
            <p:spPr>
              <a:xfrm>
                <a:off x="1763688" y="5881581"/>
                <a:ext cx="3016462" cy="623096"/>
              </a:xfrm>
              <a:prstGeom prst="rect">
                <a:avLst/>
              </a:prstGeom>
              <a:ln>
                <a:solidFill>
                  <a:srgbClr val="FF0000"/>
                </a:solidFill>
              </a:ln>
            </p:spPr>
            <p:txBody>
              <a:bodyPr>
                <a:normAutofit/>
              </a:bodyPr>
              <a:lstStyle/>
              <a:p>
                <a:pPr/>
                <a14:m>
                  <m:oMathPara xmlns:m="http://schemas.openxmlformats.org/officeDocument/2006/math">
                    <m:oMathParaPr>
                      <m:jc m:val="left"/>
                    </m:oMathParaPr>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𝐶</m:t>
                          </m:r>
                        </m:e>
                        <m:sub>
                          <m:r>
                            <a:rPr lang="en-US" i="1">
                              <a:solidFill>
                                <a:srgbClr val="000000"/>
                              </a:solidFill>
                              <a:latin typeface="Cambria Math" panose="02040503050406030204" pitchFamily="18" charset="0"/>
                            </a:rPr>
                            <m:t>𝑒𝑞</m:t>
                          </m:r>
                        </m:sub>
                      </m:sSub>
                      <m:r>
                        <a:rPr lang="en-US" i="1">
                          <a:solidFill>
                            <a:srgbClr val="000000"/>
                          </a:solidFill>
                          <a:latin typeface="Cambria Math" panose="02040503050406030204" pitchFamily="18" charset="0"/>
                        </a:rPr>
                        <m:t>=0.755×1</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0</m:t>
                          </m:r>
                        </m:e>
                        <m:sup>
                          <m:r>
                            <a:rPr lang="en-US" i="1">
                              <a:solidFill>
                                <a:srgbClr val="000000"/>
                              </a:solidFill>
                              <a:latin typeface="Cambria Math" panose="02040503050406030204" pitchFamily="18" charset="0"/>
                            </a:rPr>
                            <m:t>−6</m:t>
                          </m:r>
                        </m:sup>
                      </m:sSup>
                      <m:r>
                        <a:rPr lang="en-US" i="1">
                          <a:solidFill>
                            <a:srgbClr val="000000"/>
                          </a:solidFill>
                          <a:latin typeface="Cambria Math" panose="02040503050406030204" pitchFamily="18" charset="0"/>
                        </a:rPr>
                        <m:t>𝐹</m:t>
                      </m:r>
                    </m:oMath>
                  </m:oMathPara>
                </a14:m>
                <a:endParaRPr lang="en-US"/>
              </a:p>
            </p:txBody>
          </p:sp>
        </mc:Choice>
        <mc:Fallback>
          <p:sp>
            <p:nvSpPr>
              <p:cNvPr id="19" name="Object 18"/>
              <p:cNvSpPr txBox="1">
                <a:spLocks noRot="1" noChangeAspect="1" noMove="1" noResize="1" noEditPoints="1" noAdjustHandles="1" noChangeArrowheads="1" noChangeShapeType="1" noTextEdit="1"/>
              </p:cNvSpPr>
              <p:nvPr/>
            </p:nvSpPr>
            <p:spPr>
              <a:xfrm>
                <a:off x="1763688" y="5881581"/>
                <a:ext cx="3016462" cy="623096"/>
              </a:xfrm>
              <a:prstGeom prst="rect">
                <a:avLst/>
              </a:prstGeom>
              <a:blipFill>
                <a:blip r:embed="rId3"/>
                <a:stretch>
                  <a:fillRect l="-201"/>
                </a:stretch>
              </a:blipFill>
              <a:ln>
                <a:solidFill>
                  <a:srgbClr val="FF0000"/>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Object 19"/>
              <p:cNvSpPr txBox="1"/>
              <p:nvPr/>
            </p:nvSpPr>
            <p:spPr>
              <a:xfrm>
                <a:off x="1155700" y="4876800"/>
                <a:ext cx="1924050" cy="715963"/>
              </a:xfrm>
              <a:prstGeom prst="rect">
                <a:avLst/>
              </a:prstGeom>
            </p:spPr>
            <p:txBody>
              <a:bodyPr>
                <a:normAutofit fontScale="62500" lnSpcReduction="20000"/>
              </a:bodyPr>
              <a:lstStyle/>
              <a:p>
                <a:pPr/>
                <a14:m>
                  <m:oMathPara xmlns:m="http://schemas.openxmlformats.org/officeDocument/2006/math">
                    <m:oMathParaPr>
                      <m:jc m:val="left"/>
                    </m:oMathParaPr>
                    <m:oMath xmlns:m="http://schemas.openxmlformats.org/officeDocument/2006/math">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𝐶</m:t>
                              </m:r>
                            </m:e>
                            <m:sub>
                              <m:r>
                                <a:rPr lang="en-US" i="1">
                                  <a:solidFill>
                                    <a:srgbClr val="000000"/>
                                  </a:solidFill>
                                  <a:latin typeface="Cambria Math" panose="02040503050406030204" pitchFamily="18" charset="0"/>
                                </a:rPr>
                                <m:t>𝑒𝑞</m:t>
                              </m:r>
                            </m:sub>
                          </m:sSub>
                        </m:den>
                      </m:f>
                      <m:r>
                        <a:rPr lang="en-US" i="1">
                          <a:solidFill>
                            <a:srgbClr val="000000"/>
                          </a:solidFill>
                          <a:latin typeface="Cambria Math" panose="02040503050406030204" pitchFamily="18" charset="0"/>
                        </a:rPr>
                        <m:t>=1.325×1</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0</m:t>
                          </m:r>
                        </m:e>
                        <m:sup>
                          <m:r>
                            <a:rPr lang="en-US" i="1">
                              <a:solidFill>
                                <a:srgbClr val="000000"/>
                              </a:solidFill>
                              <a:latin typeface="Cambria Math" panose="02040503050406030204" pitchFamily="18" charset="0"/>
                            </a:rPr>
                            <m:t>6</m:t>
                          </m:r>
                        </m:sup>
                      </m:sSup>
                      <m:r>
                        <a:rPr lang="en-US" i="1">
                          <a:solidFill>
                            <a:srgbClr val="000000"/>
                          </a:solidFill>
                          <a:latin typeface="Cambria Math" panose="02040503050406030204" pitchFamily="18" charset="0"/>
                        </a:rPr>
                        <m:t>𝐹</m:t>
                      </m:r>
                    </m:oMath>
                  </m:oMathPara>
                </a14:m>
                <a:endParaRPr lang="en-US"/>
              </a:p>
            </p:txBody>
          </p:sp>
        </mc:Choice>
        <mc:Fallback>
          <p:sp>
            <p:nvSpPr>
              <p:cNvPr id="20" name="Object 19"/>
              <p:cNvSpPr txBox="1">
                <a:spLocks noRot="1" noChangeAspect="1" noMove="1" noResize="1" noEditPoints="1" noAdjustHandles="1" noChangeArrowheads="1" noChangeShapeType="1" noTextEdit="1"/>
              </p:cNvSpPr>
              <p:nvPr/>
            </p:nvSpPr>
            <p:spPr>
              <a:xfrm>
                <a:off x="1155700" y="4876800"/>
                <a:ext cx="1924050" cy="71596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Object 20"/>
              <p:cNvSpPr txBox="1"/>
              <p:nvPr/>
            </p:nvSpPr>
            <p:spPr>
              <a:xfrm>
                <a:off x="1105097" y="3872978"/>
                <a:ext cx="3354388" cy="715963"/>
              </a:xfrm>
              <a:prstGeom prst="rect">
                <a:avLst/>
              </a:prstGeom>
            </p:spPr>
            <p:txBody>
              <a:bodyPr>
                <a:normAutofit fontScale="62500" lnSpcReduction="20000"/>
              </a:bodyPr>
              <a:lstStyle/>
              <a:p>
                <a:pPr/>
                <a14:m>
                  <m:oMathPara xmlns:m="http://schemas.openxmlformats.org/officeDocument/2006/math">
                    <m:oMathParaPr>
                      <m:jc m:val="left"/>
                    </m:oMathParaPr>
                    <m:oMath xmlns:m="http://schemas.openxmlformats.org/officeDocument/2006/math">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𝐶</m:t>
                              </m:r>
                            </m:e>
                            <m:sub>
                              <m:r>
                                <a:rPr lang="en-US" i="1">
                                  <a:solidFill>
                                    <a:srgbClr val="000000"/>
                                  </a:solidFill>
                                  <a:latin typeface="Cambria Math" panose="02040503050406030204" pitchFamily="18" charset="0"/>
                                </a:rPr>
                                <m:t>𝑒𝑞</m:t>
                              </m:r>
                            </m:sub>
                          </m:sSub>
                        </m:den>
                      </m:f>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1×1</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0</m:t>
                              </m:r>
                            </m:e>
                            <m:sup>
                              <m:r>
                                <a:rPr lang="en-US" i="1">
                                  <a:solidFill>
                                    <a:srgbClr val="000000"/>
                                  </a:solidFill>
                                  <a:latin typeface="Cambria Math" panose="02040503050406030204" pitchFamily="18" charset="0"/>
                                </a:rPr>
                                <m:t>−6</m:t>
                              </m:r>
                            </m:sup>
                          </m:sSup>
                        </m:den>
                      </m:f>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5×1</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0</m:t>
                              </m:r>
                            </m:e>
                            <m:sup>
                              <m:r>
                                <a:rPr lang="en-US" i="1">
                                  <a:solidFill>
                                    <a:srgbClr val="000000"/>
                                  </a:solidFill>
                                  <a:latin typeface="Cambria Math" panose="02040503050406030204" pitchFamily="18" charset="0"/>
                                </a:rPr>
                                <m:t>−6</m:t>
                              </m:r>
                            </m:sup>
                          </m:sSup>
                        </m:den>
                      </m:f>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8×1</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0</m:t>
                              </m:r>
                            </m:e>
                            <m:sup>
                              <m:r>
                                <a:rPr lang="en-US" i="1">
                                  <a:solidFill>
                                    <a:srgbClr val="000000"/>
                                  </a:solidFill>
                                  <a:latin typeface="Cambria Math" panose="02040503050406030204" pitchFamily="18" charset="0"/>
                                </a:rPr>
                                <m:t>−6</m:t>
                              </m:r>
                            </m:sup>
                          </m:sSup>
                        </m:den>
                      </m:f>
                    </m:oMath>
                  </m:oMathPara>
                </a14:m>
                <a:endParaRPr lang="en-US"/>
              </a:p>
            </p:txBody>
          </p:sp>
        </mc:Choice>
        <mc:Fallback>
          <p:sp>
            <p:nvSpPr>
              <p:cNvPr id="21" name="Object 20"/>
              <p:cNvSpPr txBox="1">
                <a:spLocks noRot="1" noChangeAspect="1" noMove="1" noResize="1" noEditPoints="1" noAdjustHandles="1" noChangeArrowheads="1" noChangeShapeType="1" noTextEdit="1"/>
              </p:cNvSpPr>
              <p:nvPr/>
            </p:nvSpPr>
            <p:spPr>
              <a:xfrm>
                <a:off x="1105097" y="3872978"/>
                <a:ext cx="3354388" cy="715963"/>
              </a:xfrm>
              <a:prstGeom prst="rect">
                <a:avLst/>
              </a:prstGeom>
              <a:blipFill>
                <a:blip r:embed="rId5"/>
                <a:stretch>
                  <a:fillRect/>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pPr>
              <a:defRPr/>
            </a:pPr>
            <a:fld id="{502F7088-07F5-4870-AEB5-0A8F21257EB0}" type="datetime1">
              <a:rPr lang="en-US" smtClean="0"/>
              <a:t>2/16/2023</a:t>
            </a:fld>
            <a:endParaRPr lang="en-US"/>
          </a:p>
        </p:txBody>
      </p:sp>
      <p:sp>
        <p:nvSpPr>
          <p:cNvPr id="3" name="Footer Placeholder 2"/>
          <p:cNvSpPr>
            <a:spLocks noGrp="1"/>
          </p:cNvSpPr>
          <p:nvPr>
            <p:ph type="ftr" sz="quarter" idx="11"/>
          </p:nvPr>
        </p:nvSpPr>
        <p:spPr/>
        <p:txBody>
          <a:bodyPr/>
          <a:lstStyle/>
          <a:p>
            <a:pPr>
              <a:defRPr/>
            </a:pPr>
            <a:r>
              <a:rPr lang="en-US"/>
              <a:t>PHY 217</a:t>
            </a:r>
          </a:p>
        </p:txBody>
      </p:sp>
    </p:spTree>
    <p:extLst>
      <p:ext uri="{BB962C8B-B14F-4D97-AF65-F5344CB8AC3E}">
        <p14:creationId xmlns:p14="http://schemas.microsoft.com/office/powerpoint/2010/main" val="3803292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p:bldP spid="19" grpId="0" animBg="1"/>
      <p:bldP spid="20"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685800" y="609600"/>
            <a:ext cx="7772400" cy="762000"/>
          </a:xfrm>
        </p:spPr>
        <p:txBody>
          <a:bodyPr/>
          <a:lstStyle/>
          <a:p>
            <a:pPr eaLnBrk="1" hangingPunct="1"/>
            <a:r>
              <a:rPr lang="en-US" altLang="en-US" dirty="0">
                <a:solidFill>
                  <a:srgbClr val="0070C0"/>
                </a:solidFill>
              </a:rPr>
              <a:t>Capacitors in Parallel</a:t>
            </a:r>
          </a:p>
        </p:txBody>
      </p:sp>
      <p:pic>
        <p:nvPicPr>
          <p:cNvPr id="5125" name="Picture 3" descr="FG24_007"/>
          <p:cNvPicPr>
            <a:picLocks noChangeAspect="1" noChangeArrowheads="1"/>
          </p:cNvPicPr>
          <p:nvPr/>
        </p:nvPicPr>
        <p:blipFill>
          <a:blip r:embed="rId2">
            <a:extLst>
              <a:ext uri="{28A0092B-C50C-407E-A947-70E740481C1C}">
                <a14:useLocalDpi xmlns:a14="http://schemas.microsoft.com/office/drawing/2010/main" val="0"/>
              </a:ext>
            </a:extLst>
          </a:blip>
          <a:srcRect l="17999" r="17999"/>
          <a:stretch>
            <a:fillRect/>
          </a:stretch>
        </p:blipFill>
        <p:spPr bwMode="auto">
          <a:xfrm>
            <a:off x="748557" y="1617265"/>
            <a:ext cx="2244824" cy="2281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10245" name="Object 5"/>
              <p:cNvSpPr txBox="1"/>
              <p:nvPr/>
            </p:nvSpPr>
            <p:spPr bwMode="auto">
              <a:xfrm>
                <a:off x="2008990" y="6147973"/>
                <a:ext cx="3339371" cy="429802"/>
              </a:xfrm>
              <a:prstGeom prst="rect">
                <a:avLst/>
              </a:prstGeom>
              <a:noFill/>
              <a:ln w="9525">
                <a:solidFill>
                  <a:srgbClr val="FF0000"/>
                </a:solidFill>
                <a:miter lim="800000"/>
                <a:headEnd/>
                <a:tailEnd/>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𝐶</m:t>
                          </m:r>
                        </m:e>
                        <m:sub>
                          <m:r>
                            <a:rPr lang="en-US" i="1">
                              <a:solidFill>
                                <a:srgbClr val="000000"/>
                              </a:solidFill>
                              <a:latin typeface="Cambria Math" panose="02040503050406030204" pitchFamily="18" charset="0"/>
                            </a:rPr>
                            <m:t>𝑒𝑞</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𝐶</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𝐶</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𝐶</m:t>
                          </m:r>
                        </m:e>
                        <m:sub>
                          <m:r>
                            <a:rPr lang="en-US" i="1">
                              <a:solidFill>
                                <a:srgbClr val="000000"/>
                              </a:solidFill>
                              <a:latin typeface="Cambria Math" panose="02040503050406030204" pitchFamily="18" charset="0"/>
                            </a:rPr>
                            <m:t>3</m:t>
                          </m:r>
                        </m:sub>
                      </m:sSub>
                      <m:r>
                        <a:rPr lang="en-US" i="1">
                          <a:solidFill>
                            <a:srgbClr val="000000"/>
                          </a:solidFill>
                          <a:latin typeface="Cambria Math" panose="02040503050406030204" pitchFamily="18" charset="0"/>
                        </a:rPr>
                        <m:t>+...</m:t>
                      </m:r>
                    </m:oMath>
                  </m:oMathPara>
                </a14:m>
                <a:endParaRPr lang="en-US"/>
              </a:p>
            </p:txBody>
          </p:sp>
        </mc:Choice>
        <mc:Fallback>
          <p:sp>
            <p:nvSpPr>
              <p:cNvPr id="10245" name="Object 5"/>
              <p:cNvSpPr txBox="1">
                <a:spLocks noRot="1" noChangeAspect="1" noMove="1" noResize="1" noEditPoints="1" noAdjustHandles="1" noChangeArrowheads="1" noChangeShapeType="1" noTextEdit="1"/>
              </p:cNvSpPr>
              <p:nvPr/>
            </p:nvSpPr>
            <p:spPr bwMode="auto">
              <a:xfrm>
                <a:off x="2008990" y="6147973"/>
                <a:ext cx="3339371" cy="429802"/>
              </a:xfrm>
              <a:prstGeom prst="rect">
                <a:avLst/>
              </a:prstGeom>
              <a:blipFill>
                <a:blip r:embed="rId3"/>
                <a:stretch>
                  <a:fillRect b="-2778"/>
                </a:stretch>
              </a:blipFill>
              <a:ln w="9525">
                <a:solidFill>
                  <a:srgbClr val="FF0000"/>
                </a:solidFill>
                <a:miter lim="800000"/>
                <a:headEnd/>
                <a:tailEnd/>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Object 6"/>
              <p:cNvSpPr txBox="1"/>
              <p:nvPr/>
            </p:nvSpPr>
            <p:spPr>
              <a:xfrm>
                <a:off x="3321050" y="1800225"/>
                <a:ext cx="3690938" cy="439738"/>
              </a:xfrm>
              <a:prstGeom prst="rect">
                <a:avLst/>
              </a:prstGeom>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𝑆𝑎𝑚𝑒</m:t>
                      </m:r>
                      <m:r>
                        <m:rPr>
                          <m:sty m:val="p"/>
                        </m:rPr>
                        <a:rPr lang="en-US" i="0">
                          <a:solidFill>
                            <a:srgbClr val="000000"/>
                          </a:solidFill>
                          <a:latin typeface="Cambria Math" panose="02040503050406030204" pitchFamily="18" charset="0"/>
                        </a:rPr>
                        <m:t>v</m:t>
                      </m:r>
                      <m:r>
                        <a:rPr lang="en-US" i="1">
                          <a:solidFill>
                            <a:srgbClr val="000000"/>
                          </a:solidFill>
                          <a:latin typeface="Cambria Math" panose="02040503050406030204" pitchFamily="18" charset="0"/>
                        </a:rPr>
                        <m:t>𝑜𝑙𝑡𝑎𝑔𝑒</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𝑉</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𝑉</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𝑉</m:t>
                          </m:r>
                        </m:e>
                        <m:sub>
                          <m:r>
                            <a:rPr lang="en-US" i="1">
                              <a:solidFill>
                                <a:srgbClr val="000000"/>
                              </a:solidFill>
                              <a:latin typeface="Cambria Math" panose="02040503050406030204" pitchFamily="18" charset="0"/>
                            </a:rPr>
                            <m:t>3</m:t>
                          </m:r>
                        </m:sub>
                      </m:sSub>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𝑉</m:t>
                      </m:r>
                    </m:oMath>
                  </m:oMathPara>
                </a14:m>
                <a:endParaRPr lang="en-US"/>
              </a:p>
            </p:txBody>
          </p:sp>
        </mc:Choice>
        <mc:Fallback>
          <p:sp>
            <p:nvSpPr>
              <p:cNvPr id="7" name="Object 6"/>
              <p:cNvSpPr txBox="1">
                <a:spLocks noRot="1" noChangeAspect="1" noMove="1" noResize="1" noEditPoints="1" noAdjustHandles="1" noChangeArrowheads="1" noChangeShapeType="1" noTextEdit="1"/>
              </p:cNvSpPr>
              <p:nvPr/>
            </p:nvSpPr>
            <p:spPr>
              <a:xfrm>
                <a:off x="3321050" y="1800225"/>
                <a:ext cx="3690938" cy="439738"/>
              </a:xfrm>
              <a:prstGeom prst="rect">
                <a:avLst/>
              </a:prstGeom>
              <a:blipFill>
                <a:blip r:embed="rId4"/>
                <a:stretch>
                  <a:fillRect b="-55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Object 7"/>
              <p:cNvSpPr txBox="1"/>
              <p:nvPr/>
            </p:nvSpPr>
            <p:spPr>
              <a:xfrm>
                <a:off x="3315568" y="2379492"/>
                <a:ext cx="4065587" cy="414338"/>
              </a:xfrm>
              <a:prstGeom prst="rect">
                <a:avLst/>
              </a:prstGeom>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𝐷𝑖𝑓𝑓𝑒𝑟𝑒𝑛𝑡</m:t>
                      </m:r>
                      <m:r>
                        <m:rPr>
                          <m:nor/>
                        </m:rPr>
                        <a:rPr lang="en-US" i="0">
                          <a:solidFill>
                            <a:srgbClr val="000000"/>
                          </a:solidFill>
                          <a:latin typeface="Cambria Math" panose="02040503050406030204" pitchFamily="18" charset="0"/>
                        </a:rPr>
                        <m:t>charges</m:t>
                      </m:r>
                      <m:r>
                        <a:rPr lang="en-US" i="1">
                          <a:solidFill>
                            <a:srgbClr val="000000"/>
                          </a:solidFill>
                          <a:latin typeface="Cambria Math" panose="02040503050406030204" pitchFamily="18" charset="0"/>
                        </a:rPr>
                        <m:t>(</m:t>
                      </m:r>
                      <m:r>
                        <m:rPr>
                          <m:nor/>
                        </m:rPr>
                        <a:rPr lang="en-US" i="0">
                          <a:solidFill>
                            <a:srgbClr val="000000"/>
                          </a:solidFill>
                          <a:latin typeface="Cambria Math" panose="02040503050406030204" pitchFamily="18" charset="0"/>
                        </a:rPr>
                        <m:t>addcharges</m:t>
                      </m:r>
                      <m:r>
                        <a:rPr lang="en-US" i="1">
                          <a:solidFill>
                            <a:srgbClr val="000000"/>
                          </a:solidFill>
                          <a:latin typeface="Cambria Math" panose="02040503050406030204" pitchFamily="18" charset="0"/>
                        </a:rPr>
                        <m:t>)</m:t>
                      </m:r>
                    </m:oMath>
                  </m:oMathPara>
                </a14:m>
                <a:endParaRPr lang="en-US"/>
              </a:p>
            </p:txBody>
          </p:sp>
        </mc:Choice>
        <mc:Fallback>
          <p:sp>
            <p:nvSpPr>
              <p:cNvPr id="8" name="Object 7"/>
              <p:cNvSpPr txBox="1">
                <a:spLocks noRot="1" noChangeAspect="1" noMove="1" noResize="1" noEditPoints="1" noAdjustHandles="1" noChangeArrowheads="1" noChangeShapeType="1" noTextEdit="1"/>
              </p:cNvSpPr>
              <p:nvPr/>
            </p:nvSpPr>
            <p:spPr>
              <a:xfrm>
                <a:off x="3315568" y="2379492"/>
                <a:ext cx="4065587" cy="414338"/>
              </a:xfrm>
              <a:prstGeom prst="rect">
                <a:avLst/>
              </a:prstGeom>
              <a:blipFill>
                <a:blip r:embed="rId5"/>
                <a:stretch>
                  <a:fillRect l="-750" b="-1323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Object 8"/>
              <p:cNvSpPr txBox="1"/>
              <p:nvPr/>
            </p:nvSpPr>
            <p:spPr>
              <a:xfrm>
                <a:off x="1711325" y="4179888"/>
                <a:ext cx="2560638" cy="442912"/>
              </a:xfrm>
              <a:prstGeom prst="rect">
                <a:avLst/>
              </a:prstGeom>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𝑄</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𝐶</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𝑉</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𝐶</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𝑉</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𝐶</m:t>
                          </m:r>
                        </m:e>
                        <m:sub>
                          <m:r>
                            <a:rPr lang="en-US" i="1">
                              <a:solidFill>
                                <a:srgbClr val="000000"/>
                              </a:solidFill>
                              <a:latin typeface="Cambria Math" panose="02040503050406030204" pitchFamily="18" charset="0"/>
                            </a:rPr>
                            <m:t>3</m:t>
                          </m:r>
                        </m:sub>
                      </m:sSub>
                      <m:r>
                        <a:rPr lang="en-US" i="1">
                          <a:solidFill>
                            <a:srgbClr val="000000"/>
                          </a:solidFill>
                          <a:latin typeface="Cambria Math" panose="02040503050406030204" pitchFamily="18" charset="0"/>
                        </a:rPr>
                        <m:t>𝑉</m:t>
                      </m:r>
                    </m:oMath>
                  </m:oMathPara>
                </a14:m>
                <a:endParaRPr lang="en-US"/>
              </a:p>
            </p:txBody>
          </p:sp>
        </mc:Choice>
        <mc:Fallback>
          <p:sp>
            <p:nvSpPr>
              <p:cNvPr id="9" name="Object 8"/>
              <p:cNvSpPr txBox="1">
                <a:spLocks noRot="1" noChangeAspect="1" noMove="1" noResize="1" noEditPoints="1" noAdjustHandles="1" noChangeArrowheads="1" noChangeShapeType="1" noTextEdit="1"/>
              </p:cNvSpPr>
              <p:nvPr/>
            </p:nvSpPr>
            <p:spPr>
              <a:xfrm>
                <a:off x="1711325" y="4179888"/>
                <a:ext cx="2560638" cy="442912"/>
              </a:xfrm>
              <a:prstGeom prst="rect">
                <a:avLst/>
              </a:prstGeom>
              <a:blipFill>
                <a:blip r:embed="rId6"/>
                <a:stretch>
                  <a:fillRect l="-71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Object 9"/>
              <p:cNvSpPr txBox="1"/>
              <p:nvPr/>
            </p:nvSpPr>
            <p:spPr>
              <a:xfrm>
                <a:off x="3127532" y="3650950"/>
                <a:ext cx="1887043" cy="464831"/>
              </a:xfrm>
              <a:prstGeom prst="rect">
                <a:avLst/>
              </a:prstGeom>
            </p:spPr>
            <p:txBody>
              <a:bodyPr>
                <a:normAutofit fontScale="62500" lnSpcReduction="20000"/>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𝐵𝑢𝑡</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𝑄</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𝐶𝑉</m:t>
                      </m:r>
                    </m:oMath>
                  </m:oMathPara>
                </a14:m>
                <a:endParaRPr lang="en-US"/>
              </a:p>
            </p:txBody>
          </p:sp>
        </mc:Choice>
        <mc:Fallback>
          <p:sp>
            <p:nvSpPr>
              <p:cNvPr id="10" name="Object 9"/>
              <p:cNvSpPr txBox="1">
                <a:spLocks noRot="1" noChangeAspect="1" noMove="1" noResize="1" noEditPoints="1" noAdjustHandles="1" noChangeArrowheads="1" noChangeShapeType="1" noTextEdit="1"/>
              </p:cNvSpPr>
              <p:nvPr/>
            </p:nvSpPr>
            <p:spPr>
              <a:xfrm>
                <a:off x="3127532" y="3650950"/>
                <a:ext cx="1887043" cy="46483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Object 13"/>
              <p:cNvSpPr txBox="1"/>
              <p:nvPr/>
            </p:nvSpPr>
            <p:spPr>
              <a:xfrm>
                <a:off x="3315568" y="2981409"/>
                <a:ext cx="2514600" cy="479425"/>
              </a:xfrm>
              <a:prstGeom prst="rect">
                <a:avLst/>
              </a:prstGeom>
            </p:spPr>
            <p:txBody>
              <a:bodyPr>
                <a:normAutofit fontScale="92500"/>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𝑄</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𝑄</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𝑄</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𝑄</m:t>
                          </m:r>
                        </m:e>
                        <m:sub>
                          <m:r>
                            <a:rPr lang="en-US" i="1">
                              <a:solidFill>
                                <a:srgbClr val="000000"/>
                              </a:solidFill>
                              <a:latin typeface="Cambria Math" panose="02040503050406030204" pitchFamily="18" charset="0"/>
                            </a:rPr>
                            <m:t>3</m:t>
                          </m:r>
                        </m:sub>
                      </m:sSub>
                    </m:oMath>
                  </m:oMathPara>
                </a14:m>
                <a:endParaRPr lang="en-US"/>
              </a:p>
            </p:txBody>
          </p:sp>
        </mc:Choice>
        <mc:Fallback>
          <p:sp>
            <p:nvSpPr>
              <p:cNvPr id="14" name="Object 13"/>
              <p:cNvSpPr txBox="1">
                <a:spLocks noRot="1" noChangeAspect="1" noMove="1" noResize="1" noEditPoints="1" noAdjustHandles="1" noChangeArrowheads="1" noChangeShapeType="1" noTextEdit="1"/>
              </p:cNvSpPr>
              <p:nvPr/>
            </p:nvSpPr>
            <p:spPr>
              <a:xfrm>
                <a:off x="3315568" y="2981409"/>
                <a:ext cx="2514600" cy="479425"/>
              </a:xfrm>
              <a:prstGeom prst="rect">
                <a:avLst/>
              </a:prstGeom>
              <a:blipFill>
                <a:blip r:embed="rId8"/>
                <a:stretch>
                  <a:fillRect l="-1456" b="-253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Object 22"/>
              <p:cNvSpPr txBox="1"/>
              <p:nvPr/>
            </p:nvSpPr>
            <p:spPr>
              <a:xfrm>
                <a:off x="1773238" y="4713288"/>
                <a:ext cx="2436812" cy="444500"/>
              </a:xfrm>
              <a:prstGeom prst="rect">
                <a:avLst/>
              </a:prstGeom>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𝑄</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𝐶</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𝐶</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𝐶</m:t>
                          </m:r>
                        </m:e>
                        <m:sub>
                          <m:r>
                            <a:rPr lang="en-US" i="1">
                              <a:solidFill>
                                <a:srgbClr val="000000"/>
                              </a:solidFill>
                              <a:latin typeface="Cambria Math" panose="02040503050406030204" pitchFamily="18" charset="0"/>
                            </a:rPr>
                            <m:t>3</m:t>
                          </m:r>
                        </m:sub>
                      </m:sSub>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𝑉</m:t>
                      </m:r>
                    </m:oMath>
                  </m:oMathPara>
                </a14:m>
                <a:endParaRPr lang="en-US"/>
              </a:p>
            </p:txBody>
          </p:sp>
        </mc:Choice>
        <mc:Fallback>
          <p:sp>
            <p:nvSpPr>
              <p:cNvPr id="23" name="Object 22"/>
              <p:cNvSpPr txBox="1">
                <a:spLocks noRot="1" noChangeAspect="1" noMove="1" noResize="1" noEditPoints="1" noAdjustHandles="1" noChangeArrowheads="1" noChangeShapeType="1" noTextEdit="1"/>
              </p:cNvSpPr>
              <p:nvPr/>
            </p:nvSpPr>
            <p:spPr>
              <a:xfrm>
                <a:off x="1773238" y="4713288"/>
                <a:ext cx="2436812" cy="444500"/>
              </a:xfrm>
              <a:prstGeom prst="rect">
                <a:avLst/>
              </a:prstGeom>
              <a:blipFill>
                <a:blip r:embed="rId9"/>
                <a:stretch>
                  <a:fillRect l="-750" b="-547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Object 24"/>
              <p:cNvSpPr txBox="1"/>
              <p:nvPr/>
            </p:nvSpPr>
            <p:spPr>
              <a:xfrm>
                <a:off x="2015339" y="5386567"/>
                <a:ext cx="1181100" cy="468313"/>
              </a:xfrm>
              <a:prstGeom prst="rect">
                <a:avLst/>
              </a:prstGeom>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𝑄</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𝐶</m:t>
                          </m:r>
                        </m:e>
                        <m:sub>
                          <m:r>
                            <a:rPr lang="en-US" i="1">
                              <a:solidFill>
                                <a:srgbClr val="000000"/>
                              </a:solidFill>
                              <a:latin typeface="Cambria Math" panose="02040503050406030204" pitchFamily="18" charset="0"/>
                            </a:rPr>
                            <m:t>𝑒𝑞</m:t>
                          </m:r>
                        </m:sub>
                      </m:sSub>
                      <m:r>
                        <a:rPr lang="en-US" i="1">
                          <a:solidFill>
                            <a:srgbClr val="000000"/>
                          </a:solidFill>
                          <a:latin typeface="Cambria Math" panose="02040503050406030204" pitchFamily="18" charset="0"/>
                        </a:rPr>
                        <m:t>𝑉</m:t>
                      </m:r>
                    </m:oMath>
                  </m:oMathPara>
                </a14:m>
                <a:endParaRPr lang="en-US"/>
              </a:p>
            </p:txBody>
          </p:sp>
        </mc:Choice>
        <mc:Fallback>
          <p:sp>
            <p:nvSpPr>
              <p:cNvPr id="25" name="Object 24"/>
              <p:cNvSpPr txBox="1">
                <a:spLocks noRot="1" noChangeAspect="1" noMove="1" noResize="1" noEditPoints="1" noAdjustHandles="1" noChangeArrowheads="1" noChangeShapeType="1" noTextEdit="1"/>
              </p:cNvSpPr>
              <p:nvPr/>
            </p:nvSpPr>
            <p:spPr>
              <a:xfrm>
                <a:off x="2015339" y="5386567"/>
                <a:ext cx="1181100" cy="468313"/>
              </a:xfrm>
              <a:prstGeom prst="rect">
                <a:avLst/>
              </a:prstGeom>
              <a:blipFill>
                <a:blip r:embed="rId10"/>
                <a:stretch>
                  <a:fillRect l="-1554"/>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pPr>
              <a:defRPr/>
            </a:pPr>
            <a:fld id="{783F13E7-9092-4D18-8E53-DC8185F0C4D5}" type="datetime1">
              <a:rPr lang="en-US" smtClean="0"/>
              <a:t>2/16/2023</a:t>
            </a:fld>
            <a:endParaRPr lang="en-US"/>
          </a:p>
        </p:txBody>
      </p:sp>
      <p:sp>
        <p:nvSpPr>
          <p:cNvPr id="3" name="Footer Placeholder 2"/>
          <p:cNvSpPr>
            <a:spLocks noGrp="1"/>
          </p:cNvSpPr>
          <p:nvPr>
            <p:ph type="ftr" sz="quarter" idx="11"/>
          </p:nvPr>
        </p:nvSpPr>
        <p:spPr/>
        <p:txBody>
          <a:bodyPr/>
          <a:lstStyle/>
          <a:p>
            <a:pPr>
              <a:defRPr/>
            </a:pPr>
            <a:r>
              <a:rPr lang="en-US"/>
              <a:t>PHY 217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5"/>
                                        </p:tgtEl>
                                        <p:attrNameLst>
                                          <p:attrName>style.visibility</p:attrName>
                                        </p:attrNameLst>
                                      </p:cBhvr>
                                      <p:to>
                                        <p:strVal val="visible"/>
                                      </p:to>
                                    </p:set>
                                    <p:animEffect transition="in" filter="fade">
                                      <p:cBhvr>
                                        <p:cTn id="7" dur="500"/>
                                        <p:tgtEl>
                                          <p:spTgt spid="51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245"/>
                                        </p:tgtEl>
                                        <p:attrNameLst>
                                          <p:attrName>style.visibility</p:attrName>
                                        </p:attrNameLst>
                                      </p:cBhvr>
                                      <p:to>
                                        <p:strVal val="visible"/>
                                      </p:to>
                                    </p:set>
                                    <p:animEffect transition="in" filter="fade">
                                      <p:cBhvr>
                                        <p:cTn id="47" dur="500"/>
                                        <p:tgtEl>
                                          <p:spTgt spid="1024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fade">
                                      <p:cBhvr>
                                        <p:cTn id="52" dur="500"/>
                                        <p:tgtEl>
                                          <p:spTgt spid="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fade">
                                      <p:cBhvr>
                                        <p:cTn id="5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animBg="1"/>
      <p:bldP spid="7" grpId="0"/>
      <p:bldP spid="8" grpId="0"/>
      <p:bldP spid="9" grpId="0"/>
      <p:bldP spid="10" grpId="0"/>
      <p:bldP spid="14" grpId="0"/>
      <p:bldP spid="23" grpId="0"/>
      <p:bldP spid="25" grpId="0"/>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6"/>
          <p:cNvSpPr>
            <a:spLocks noGrp="1"/>
          </p:cNvSpPr>
          <p:nvPr>
            <p:ph type="title"/>
          </p:nvPr>
        </p:nvSpPr>
        <p:spPr>
          <a:xfrm>
            <a:off x="684213" y="0"/>
            <a:ext cx="7772400" cy="1143000"/>
          </a:xfrm>
        </p:spPr>
        <p:txBody>
          <a:bodyPr/>
          <a:lstStyle/>
          <a:p>
            <a:pPr eaLnBrk="1" hangingPunct="1"/>
            <a:r>
              <a:rPr lang="en-US" altLang="en-US" dirty="0">
                <a:solidFill>
                  <a:srgbClr val="0070C0"/>
                </a:solidFill>
              </a:rPr>
              <a:t>Circuit with Capacitors in Series and Parallel</a:t>
            </a:r>
          </a:p>
        </p:txBody>
      </p:sp>
      <p:sp>
        <p:nvSpPr>
          <p:cNvPr id="18436" name="Rectangle 8"/>
          <p:cNvSpPr>
            <a:spLocks noChangeArrowheads="1"/>
          </p:cNvSpPr>
          <p:nvPr/>
        </p:nvSpPr>
        <p:spPr bwMode="auto">
          <a:xfrm>
            <a:off x="285750" y="1358900"/>
            <a:ext cx="85693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dirty="0"/>
              <a:t>Find the total capacitance of the combination of capacitors shown in </a:t>
            </a:r>
            <a:r>
              <a:rPr lang="en-US" altLang="en-US" b="1" dirty="0"/>
              <a:t>Figure. </a:t>
            </a:r>
            <a:r>
              <a:rPr lang="en-US" altLang="en-US" dirty="0"/>
              <a:t>( </a:t>
            </a:r>
            <a:r>
              <a:rPr lang="en-US" altLang="en-US" i="1" dirty="0"/>
              <a:t>C</a:t>
            </a:r>
            <a:r>
              <a:rPr lang="en-US" altLang="en-US" i="1" baseline="-25000" dirty="0"/>
              <a:t>1</a:t>
            </a:r>
            <a:r>
              <a:rPr lang="en-US" altLang="en-US" i="1" dirty="0"/>
              <a:t> = 1.0 </a:t>
            </a:r>
            <a:r>
              <a:rPr lang="en-US" altLang="en-US" i="1" dirty="0" err="1"/>
              <a:t>μF</a:t>
            </a:r>
            <a:r>
              <a:rPr lang="en-US" altLang="en-US" i="1" dirty="0"/>
              <a:t> , C</a:t>
            </a:r>
            <a:r>
              <a:rPr lang="en-US" altLang="en-US" i="1" baseline="-25000" dirty="0"/>
              <a:t>2</a:t>
            </a:r>
            <a:r>
              <a:rPr lang="en-US" altLang="en-US" i="1" dirty="0"/>
              <a:t> = 5.0 </a:t>
            </a:r>
            <a:r>
              <a:rPr lang="en-US" altLang="en-US" i="1" dirty="0" err="1"/>
              <a:t>μF</a:t>
            </a:r>
            <a:r>
              <a:rPr lang="en-US" altLang="en-US" i="1" dirty="0"/>
              <a:t> , and C</a:t>
            </a:r>
            <a:r>
              <a:rPr lang="en-US" altLang="en-US" i="1" baseline="-25000" dirty="0"/>
              <a:t>3</a:t>
            </a:r>
            <a:r>
              <a:rPr lang="en-US" altLang="en-US" i="1" dirty="0"/>
              <a:t> = 8.0 </a:t>
            </a:r>
            <a:r>
              <a:rPr lang="en-US" altLang="en-US" i="1" dirty="0" err="1"/>
              <a:t>μF</a:t>
            </a:r>
            <a:r>
              <a:rPr lang="en-US" altLang="en-US" i="1" dirty="0"/>
              <a:t> ),.</a:t>
            </a:r>
            <a:endParaRPr lang="en-US" altLang="en-US" dirty="0"/>
          </a:p>
        </p:txBody>
      </p:sp>
      <p:pic>
        <p:nvPicPr>
          <p:cNvPr id="2" name="Picture 1"/>
          <p:cNvPicPr>
            <a:picLocks noChangeAspect="1"/>
          </p:cNvPicPr>
          <p:nvPr/>
        </p:nvPicPr>
        <p:blipFill>
          <a:blip r:embed="rId2"/>
          <a:stretch>
            <a:fillRect/>
          </a:stretch>
        </p:blipFill>
        <p:spPr>
          <a:xfrm>
            <a:off x="312068" y="2564904"/>
            <a:ext cx="2892628" cy="1800200"/>
          </a:xfrm>
          <a:prstGeom prst="rect">
            <a:avLst/>
          </a:prstGeom>
        </p:spPr>
      </p:pic>
      <p:pic>
        <p:nvPicPr>
          <p:cNvPr id="4" name="Picture 3"/>
          <p:cNvPicPr>
            <a:picLocks noChangeAspect="1"/>
          </p:cNvPicPr>
          <p:nvPr/>
        </p:nvPicPr>
        <p:blipFill>
          <a:blip r:embed="rId3"/>
          <a:stretch>
            <a:fillRect/>
          </a:stretch>
        </p:blipFill>
        <p:spPr>
          <a:xfrm>
            <a:off x="6138310" y="2564904"/>
            <a:ext cx="1947380" cy="1531435"/>
          </a:xfrm>
          <a:prstGeom prst="rect">
            <a:avLst/>
          </a:prstGeom>
        </p:spPr>
      </p:pic>
      <p:pic>
        <p:nvPicPr>
          <p:cNvPr id="5" name="Picture 4"/>
          <p:cNvPicPr>
            <a:picLocks noChangeAspect="1"/>
          </p:cNvPicPr>
          <p:nvPr/>
        </p:nvPicPr>
        <p:blipFill>
          <a:blip r:embed="rId4"/>
          <a:stretch>
            <a:fillRect/>
          </a:stretch>
        </p:blipFill>
        <p:spPr>
          <a:xfrm>
            <a:off x="3533625" y="2487777"/>
            <a:ext cx="2168823" cy="2041245"/>
          </a:xfrm>
          <a:prstGeom prst="rect">
            <a:avLst/>
          </a:prstGeom>
        </p:spPr>
      </p:pic>
      <mc:AlternateContent xmlns:mc="http://schemas.openxmlformats.org/markup-compatibility/2006">
        <mc:Choice xmlns:a14="http://schemas.microsoft.com/office/drawing/2010/main" Requires="a14">
          <p:sp>
            <p:nvSpPr>
              <p:cNvPr id="17" name="Object 16"/>
              <p:cNvSpPr txBox="1"/>
              <p:nvPr/>
            </p:nvSpPr>
            <p:spPr>
              <a:xfrm>
                <a:off x="1235632" y="4596334"/>
                <a:ext cx="1984102" cy="715913"/>
              </a:xfrm>
              <a:prstGeom prst="rect">
                <a:avLst/>
              </a:prstGeom>
            </p:spPr>
            <p:txBody>
              <a:bodyPr>
                <a:normAutofit fontScale="70000" lnSpcReduction="20000"/>
              </a:bodyPr>
              <a:lstStyle/>
              <a:p>
                <a:pPr/>
                <a14:m>
                  <m:oMathPara xmlns:m="http://schemas.openxmlformats.org/officeDocument/2006/math">
                    <m:oMathParaPr>
                      <m:jc m:val="left"/>
                    </m:oMathParaPr>
                    <m:oMath xmlns:m="http://schemas.openxmlformats.org/officeDocument/2006/math">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𝐶</m:t>
                              </m:r>
                            </m:e>
                            <m:sub>
                              <m:r>
                                <a:rPr lang="en-US" i="1">
                                  <a:solidFill>
                                    <a:srgbClr val="000000"/>
                                  </a:solidFill>
                                  <a:latin typeface="Cambria Math" panose="02040503050406030204" pitchFamily="18" charset="0"/>
                                </a:rPr>
                                <m:t>𝑒𝑞</m:t>
                              </m:r>
                            </m:sub>
                          </m:sSub>
                        </m:den>
                      </m:f>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𝐶</m:t>
                              </m:r>
                            </m:e>
                            <m:sub>
                              <m:r>
                                <a:rPr lang="en-US" i="1">
                                  <a:solidFill>
                                    <a:srgbClr val="000000"/>
                                  </a:solidFill>
                                  <a:latin typeface="Cambria Math" panose="02040503050406030204" pitchFamily="18" charset="0"/>
                                </a:rPr>
                                <m:t>1</m:t>
                              </m:r>
                            </m:sub>
                          </m:sSub>
                        </m:den>
                      </m:f>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𝐶</m:t>
                              </m:r>
                            </m:e>
                            <m:sub>
                              <m:r>
                                <a:rPr lang="en-US" i="1">
                                  <a:solidFill>
                                    <a:srgbClr val="000000"/>
                                  </a:solidFill>
                                  <a:latin typeface="Cambria Math" panose="02040503050406030204" pitchFamily="18" charset="0"/>
                                </a:rPr>
                                <m:t>2</m:t>
                              </m:r>
                            </m:sub>
                          </m:sSub>
                        </m:den>
                      </m:f>
                    </m:oMath>
                  </m:oMathPara>
                </a14:m>
                <a:endParaRPr lang="en-US" dirty="0"/>
              </a:p>
            </p:txBody>
          </p:sp>
        </mc:Choice>
        <mc:Fallback>
          <p:sp>
            <p:nvSpPr>
              <p:cNvPr id="17" name="Object 16"/>
              <p:cNvSpPr txBox="1">
                <a:spLocks noRot="1" noChangeAspect="1" noMove="1" noResize="1" noEditPoints="1" noAdjustHandles="1" noChangeArrowheads="1" noChangeShapeType="1" noTextEdit="1"/>
              </p:cNvSpPr>
              <p:nvPr/>
            </p:nvSpPr>
            <p:spPr>
              <a:xfrm>
                <a:off x="1235632" y="4596334"/>
                <a:ext cx="1984102" cy="71591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Object 18"/>
              <p:cNvSpPr txBox="1"/>
              <p:nvPr/>
            </p:nvSpPr>
            <p:spPr>
              <a:xfrm>
                <a:off x="3709223" y="4599766"/>
                <a:ext cx="2435226" cy="715962"/>
              </a:xfrm>
              <a:prstGeom prst="rect">
                <a:avLst/>
              </a:prstGeom>
            </p:spPr>
            <p:txBody>
              <a:bodyPr>
                <a:normAutofit fontScale="70000" lnSpcReduction="20000"/>
              </a:bodyPr>
              <a:lstStyle/>
              <a:p>
                <a:pPr/>
                <a14:m>
                  <m:oMathPara xmlns:m="http://schemas.openxmlformats.org/officeDocument/2006/math">
                    <m:oMathParaPr>
                      <m:jc m:val="left"/>
                    </m:oMathParaPr>
                    <m:oMath xmlns:m="http://schemas.openxmlformats.org/officeDocument/2006/math">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𝐶</m:t>
                              </m:r>
                            </m:e>
                            <m:sub>
                              <m:r>
                                <a:rPr lang="en-US" i="1">
                                  <a:solidFill>
                                    <a:srgbClr val="000000"/>
                                  </a:solidFill>
                                  <a:latin typeface="Cambria Math" panose="02040503050406030204" pitchFamily="18" charset="0"/>
                                </a:rPr>
                                <m:t>𝑒𝑞</m:t>
                              </m:r>
                            </m:sub>
                          </m:sSub>
                        </m:den>
                      </m:f>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1</m:t>
                          </m:r>
                          <m:r>
                            <a:rPr lang="en-US" i="1">
                              <a:solidFill>
                                <a:srgbClr val="000000"/>
                              </a:solidFill>
                              <a:latin typeface="Cambria Math" panose="02040503050406030204" pitchFamily="18" charset="0"/>
                            </a:rPr>
                            <m:t>𝜇</m:t>
                          </m:r>
                          <m:r>
                            <a:rPr lang="en-US" i="1">
                              <a:solidFill>
                                <a:srgbClr val="000000"/>
                              </a:solidFill>
                              <a:latin typeface="Cambria Math" panose="02040503050406030204" pitchFamily="18" charset="0"/>
                            </a:rPr>
                            <m:t>𝐹</m:t>
                          </m:r>
                        </m:den>
                      </m:f>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5</m:t>
                          </m:r>
                          <m:r>
                            <a:rPr lang="en-US" i="1">
                              <a:solidFill>
                                <a:srgbClr val="000000"/>
                              </a:solidFill>
                              <a:latin typeface="Cambria Math" panose="02040503050406030204" pitchFamily="18" charset="0"/>
                            </a:rPr>
                            <m:t>𝜇</m:t>
                          </m:r>
                          <m:r>
                            <a:rPr lang="en-US" i="1">
                              <a:solidFill>
                                <a:srgbClr val="000000"/>
                              </a:solidFill>
                              <a:latin typeface="Cambria Math" panose="02040503050406030204" pitchFamily="18" charset="0"/>
                            </a:rPr>
                            <m:t>𝐹</m:t>
                          </m:r>
                        </m:den>
                      </m:f>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1.2</m:t>
                          </m:r>
                        </m:num>
                        <m:den>
                          <m:r>
                            <a:rPr lang="en-US" i="1">
                              <a:solidFill>
                                <a:srgbClr val="000000"/>
                              </a:solidFill>
                              <a:latin typeface="Cambria Math" panose="02040503050406030204" pitchFamily="18" charset="0"/>
                            </a:rPr>
                            <m:t>𝜇</m:t>
                          </m:r>
                          <m:r>
                            <a:rPr lang="en-US" i="1">
                              <a:solidFill>
                                <a:srgbClr val="000000"/>
                              </a:solidFill>
                              <a:latin typeface="Cambria Math" panose="02040503050406030204" pitchFamily="18" charset="0"/>
                            </a:rPr>
                            <m:t>𝐹</m:t>
                          </m:r>
                        </m:den>
                      </m:f>
                    </m:oMath>
                  </m:oMathPara>
                </a14:m>
                <a:endParaRPr lang="en-US" dirty="0"/>
              </a:p>
            </p:txBody>
          </p:sp>
        </mc:Choice>
        <mc:Fallback>
          <p:sp>
            <p:nvSpPr>
              <p:cNvPr id="19" name="Object 18"/>
              <p:cNvSpPr txBox="1">
                <a:spLocks noRot="1" noChangeAspect="1" noMove="1" noResize="1" noEditPoints="1" noAdjustHandles="1" noChangeArrowheads="1" noChangeShapeType="1" noTextEdit="1"/>
              </p:cNvSpPr>
              <p:nvPr/>
            </p:nvSpPr>
            <p:spPr>
              <a:xfrm>
                <a:off x="3709223" y="4599766"/>
                <a:ext cx="2435226" cy="71596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Object 19"/>
              <p:cNvSpPr txBox="1"/>
              <p:nvPr/>
            </p:nvSpPr>
            <p:spPr>
              <a:xfrm>
                <a:off x="3860798" y="6210300"/>
                <a:ext cx="1514475" cy="388937"/>
              </a:xfrm>
              <a:prstGeom prst="rect">
                <a:avLst/>
              </a:prstGeom>
            </p:spPr>
            <p:txBody>
              <a:bodyPr>
                <a:normAutofit fontScale="62500" lnSpcReduction="20000"/>
              </a:bodyPr>
              <a:lstStyle/>
              <a:p>
                <a:pPr/>
                <a14:m>
                  <m:oMathPara xmlns:m="http://schemas.openxmlformats.org/officeDocument/2006/math">
                    <m:oMathParaPr>
                      <m:jc m:val="left"/>
                    </m:oMathParaPr>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𝐶</m:t>
                          </m:r>
                        </m:e>
                        <m:sub>
                          <m:r>
                            <a:rPr lang="en-US" i="1">
                              <a:solidFill>
                                <a:srgbClr val="000000"/>
                              </a:solidFill>
                              <a:latin typeface="Cambria Math" panose="02040503050406030204" pitchFamily="18" charset="0"/>
                            </a:rPr>
                            <m:t>𝑒𝑞</m:t>
                          </m:r>
                        </m:sub>
                      </m:sSub>
                      <m:r>
                        <a:rPr lang="en-US" i="1">
                          <a:solidFill>
                            <a:srgbClr val="000000"/>
                          </a:solidFill>
                          <a:latin typeface="Cambria Math" panose="02040503050406030204" pitchFamily="18" charset="0"/>
                        </a:rPr>
                        <m:t>=0.833</m:t>
                      </m:r>
                      <m:r>
                        <a:rPr lang="en-US" i="1">
                          <a:solidFill>
                            <a:srgbClr val="000000"/>
                          </a:solidFill>
                          <a:latin typeface="Cambria Math" panose="02040503050406030204" pitchFamily="18" charset="0"/>
                        </a:rPr>
                        <m:t>𝜇</m:t>
                      </m:r>
                      <m:r>
                        <a:rPr lang="en-US" i="1">
                          <a:solidFill>
                            <a:srgbClr val="000000"/>
                          </a:solidFill>
                          <a:latin typeface="Cambria Math" panose="02040503050406030204" pitchFamily="18" charset="0"/>
                        </a:rPr>
                        <m:t>𝐹</m:t>
                      </m:r>
                    </m:oMath>
                  </m:oMathPara>
                </a14:m>
                <a:endParaRPr lang="en-US"/>
              </a:p>
            </p:txBody>
          </p:sp>
        </mc:Choice>
        <mc:Fallback>
          <p:sp>
            <p:nvSpPr>
              <p:cNvPr id="20" name="Object 19"/>
              <p:cNvSpPr txBox="1">
                <a:spLocks noRot="1" noChangeAspect="1" noMove="1" noResize="1" noEditPoints="1" noAdjustHandles="1" noChangeArrowheads="1" noChangeShapeType="1" noTextEdit="1"/>
              </p:cNvSpPr>
              <p:nvPr/>
            </p:nvSpPr>
            <p:spPr>
              <a:xfrm>
                <a:off x="3860798" y="6210300"/>
                <a:ext cx="1514475" cy="38893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Object 20"/>
              <p:cNvSpPr txBox="1"/>
              <p:nvPr/>
            </p:nvSpPr>
            <p:spPr>
              <a:xfrm>
                <a:off x="2227683" y="5623227"/>
                <a:ext cx="1514475" cy="538085"/>
              </a:xfrm>
              <a:prstGeom prst="rect">
                <a:avLst/>
              </a:prstGeom>
            </p:spPr>
            <p:txBody>
              <a:bodyPr>
                <a:normAutofit fontScale="70000" lnSpcReduction="20000"/>
              </a:bodyPr>
              <a:lstStyle/>
              <a:p>
                <a:pPr/>
                <a14:m>
                  <m:oMathPara xmlns:m="http://schemas.openxmlformats.org/officeDocument/2006/math">
                    <m:oMathParaPr>
                      <m:jc m:val="left"/>
                    </m:oMathParaPr>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𝐶</m:t>
                          </m:r>
                        </m:e>
                        <m:sub>
                          <m:r>
                            <a:rPr lang="en-US" i="1">
                              <a:solidFill>
                                <a:srgbClr val="000000"/>
                              </a:solidFill>
                              <a:latin typeface="Cambria Math" panose="02040503050406030204" pitchFamily="18" charset="0"/>
                            </a:rPr>
                            <m:t>𝑒𝑞</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𝐶</m:t>
                          </m:r>
                        </m:e>
                        <m:sub>
                          <m:r>
                            <a:rPr lang="en-US" i="1">
                              <a:solidFill>
                                <a:srgbClr val="000000"/>
                              </a:solidFill>
                              <a:latin typeface="Cambria Math" panose="02040503050406030204" pitchFamily="18" charset="0"/>
                            </a:rPr>
                            <m:t>3</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𝐶</m:t>
                          </m:r>
                        </m:e>
                        <m:sub>
                          <m:r>
                            <a:rPr lang="en-US" i="1">
                              <a:solidFill>
                                <a:srgbClr val="000000"/>
                              </a:solidFill>
                              <a:latin typeface="Cambria Math" panose="02040503050406030204" pitchFamily="18" charset="0"/>
                            </a:rPr>
                            <m:t>4</m:t>
                          </m:r>
                        </m:sub>
                      </m:sSub>
                    </m:oMath>
                  </m:oMathPara>
                </a14:m>
                <a:endParaRPr lang="en-US" dirty="0"/>
              </a:p>
            </p:txBody>
          </p:sp>
        </mc:Choice>
        <mc:Fallback>
          <p:sp>
            <p:nvSpPr>
              <p:cNvPr id="21" name="Object 20"/>
              <p:cNvSpPr txBox="1">
                <a:spLocks noRot="1" noChangeAspect="1" noMove="1" noResize="1" noEditPoints="1" noAdjustHandles="1" noChangeArrowheads="1" noChangeShapeType="1" noTextEdit="1"/>
              </p:cNvSpPr>
              <p:nvPr/>
            </p:nvSpPr>
            <p:spPr>
              <a:xfrm>
                <a:off x="2227683" y="5623227"/>
                <a:ext cx="1514475" cy="53808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Object 5"/>
              <p:cNvSpPr txBox="1"/>
              <p:nvPr/>
            </p:nvSpPr>
            <p:spPr>
              <a:xfrm>
                <a:off x="5467124" y="5461694"/>
                <a:ext cx="1947380" cy="786706"/>
              </a:xfrm>
              <a:prstGeom prst="rect">
                <a:avLst/>
              </a:prstGeom>
            </p:spPr>
            <p:txBody>
              <a:bodyPr>
                <a:normAutofit fontScale="77500" lnSpcReduction="20000"/>
              </a:bodyPr>
              <a:lstStyle/>
              <a:p>
                <a:pPr/>
                <a:r>
                  <a:rPr lang="en-US" dirty="0">
                    <a:solidFill>
                      <a:srgbClr val="000000"/>
                    </a:solidFill>
                  </a:rPr>
                  <a:t>C</a:t>
                </a:r>
                <a14:m>
                  <m:oMath xmlns:m="http://schemas.openxmlformats.org/officeDocument/2006/math">
                    <m:r>
                      <a:rPr lang="en-US" i="1">
                        <a:solidFill>
                          <a:srgbClr val="000000"/>
                        </a:solidFill>
                        <a:latin typeface="Cambria Math" panose="02040503050406030204" pitchFamily="18" charset="0"/>
                      </a:rPr>
                      <m:t>=8+0.833</m:t>
                    </m:r>
                    <m:r>
                      <a:rPr lang="en-US" i="1">
                        <a:solidFill>
                          <a:srgbClr val="000000"/>
                        </a:solidFill>
                        <a:latin typeface="Cambria Math" panose="02040503050406030204" pitchFamily="18" charset="0"/>
                      </a:rPr>
                      <m:t>𝜇</m:t>
                    </m:r>
                    <m:r>
                      <a:rPr lang="en-US" i="1">
                        <a:solidFill>
                          <a:srgbClr val="000000"/>
                        </a:solidFill>
                        <a:latin typeface="Cambria Math" panose="02040503050406030204" pitchFamily="18" charset="0"/>
                      </a:rPr>
                      <m:t>𝐹</m:t>
                    </m:r>
                  </m:oMath>
                </a14:m>
                <a:br>
                  <a:rPr lang="en-US"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=8.833</m:t>
                      </m:r>
                      <m:r>
                        <a:rPr lang="en-US" i="1">
                          <a:solidFill>
                            <a:srgbClr val="000000"/>
                          </a:solidFill>
                          <a:latin typeface="Cambria Math" panose="02040503050406030204" pitchFamily="18" charset="0"/>
                        </a:rPr>
                        <m:t>𝜇</m:t>
                      </m:r>
                      <m:r>
                        <a:rPr lang="en-US" i="1">
                          <a:solidFill>
                            <a:srgbClr val="000000"/>
                          </a:solidFill>
                          <a:latin typeface="Cambria Math" panose="02040503050406030204" pitchFamily="18" charset="0"/>
                        </a:rPr>
                        <m:t>𝐹</m:t>
                      </m:r>
                    </m:oMath>
                  </m:oMathPara>
                </a14:m>
                <a:endParaRPr lang="en-US" dirty="0"/>
              </a:p>
            </p:txBody>
          </p:sp>
        </mc:Choice>
        <mc:Fallback>
          <p:sp>
            <p:nvSpPr>
              <p:cNvPr id="6" name="Object 5"/>
              <p:cNvSpPr txBox="1">
                <a:spLocks noRot="1" noChangeAspect="1" noMove="1" noResize="1" noEditPoints="1" noAdjustHandles="1" noChangeArrowheads="1" noChangeShapeType="1" noTextEdit="1"/>
              </p:cNvSpPr>
              <p:nvPr/>
            </p:nvSpPr>
            <p:spPr>
              <a:xfrm>
                <a:off x="5467124" y="5461694"/>
                <a:ext cx="1947380" cy="786706"/>
              </a:xfrm>
              <a:prstGeom prst="rect">
                <a:avLst/>
              </a:prstGeom>
              <a:blipFill>
                <a:blip r:embed="rId9"/>
                <a:stretch>
                  <a:fillRect l="-3135" t="-10853"/>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pPr>
              <a:defRPr/>
            </a:pPr>
            <a:fld id="{8A506A62-592B-43C3-963C-9FB087C692DD}" type="datetime1">
              <a:rPr lang="en-US" smtClean="0"/>
              <a:t>2/16/2023</a:t>
            </a:fld>
            <a:endParaRPr lang="en-US"/>
          </a:p>
        </p:txBody>
      </p:sp>
      <p:sp>
        <p:nvSpPr>
          <p:cNvPr id="7" name="Footer Placeholder 6"/>
          <p:cNvSpPr>
            <a:spLocks noGrp="1"/>
          </p:cNvSpPr>
          <p:nvPr>
            <p:ph type="ftr" sz="quarter" idx="11"/>
          </p:nvPr>
        </p:nvSpPr>
        <p:spPr/>
        <p:txBody>
          <a:bodyPr/>
          <a:lstStyle/>
          <a:p>
            <a:pPr>
              <a:defRPr/>
            </a:pPr>
            <a:r>
              <a:rPr lang="en-US"/>
              <a:t>PHY 217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fade">
                                      <p:cBhvr>
                                        <p:cTn id="7" dur="500"/>
                                        <p:tgtEl>
                                          <p:spTgt spid="184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p:bldP spid="17" grpId="0"/>
      <p:bldP spid="19" grpId="0"/>
      <p:bldP spid="21"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609600"/>
            <a:ext cx="7772400" cy="609600"/>
          </a:xfrm>
          <a:solidFill>
            <a:srgbClr val="FFCCFF">
              <a:alpha val="50195"/>
            </a:srgbClr>
          </a:solidFill>
          <a:ln>
            <a:solidFill>
              <a:srgbClr val="008000"/>
            </a:solidFill>
          </a:ln>
        </p:spPr>
        <p:txBody>
          <a:bodyPr/>
          <a:lstStyle/>
          <a:p>
            <a:pPr eaLnBrk="1" hangingPunct="1"/>
            <a:r>
              <a:rPr lang="en-US" altLang="en-US" sz="2800" dirty="0">
                <a:solidFill>
                  <a:srgbClr val="0070C0"/>
                </a:solidFill>
              </a:rPr>
              <a:t>Circuit with Capacitors in Series and Parallel</a:t>
            </a:r>
          </a:p>
        </p:txBody>
      </p:sp>
      <p:sp>
        <p:nvSpPr>
          <p:cNvPr id="19459" name="Line 3"/>
          <p:cNvSpPr>
            <a:spLocks noChangeShapeType="1"/>
          </p:cNvSpPr>
          <p:nvPr/>
        </p:nvSpPr>
        <p:spPr bwMode="auto">
          <a:xfrm>
            <a:off x="1143000" y="2743200"/>
            <a:ext cx="8382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0" name="Line 4"/>
          <p:cNvSpPr>
            <a:spLocks noChangeShapeType="1"/>
          </p:cNvSpPr>
          <p:nvPr/>
        </p:nvSpPr>
        <p:spPr bwMode="auto">
          <a:xfrm flipV="1">
            <a:off x="1981200" y="2209800"/>
            <a:ext cx="0" cy="533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1" name="Line 5"/>
          <p:cNvSpPr>
            <a:spLocks noChangeShapeType="1"/>
          </p:cNvSpPr>
          <p:nvPr/>
        </p:nvSpPr>
        <p:spPr bwMode="auto">
          <a:xfrm flipV="1">
            <a:off x="1981200" y="2743200"/>
            <a:ext cx="0" cy="533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2" name="Line 6"/>
          <p:cNvSpPr>
            <a:spLocks noChangeShapeType="1"/>
          </p:cNvSpPr>
          <p:nvPr/>
        </p:nvSpPr>
        <p:spPr bwMode="auto">
          <a:xfrm>
            <a:off x="1981200" y="2209800"/>
            <a:ext cx="533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3" name="Line 7"/>
          <p:cNvSpPr>
            <a:spLocks noChangeShapeType="1"/>
          </p:cNvSpPr>
          <p:nvPr/>
        </p:nvSpPr>
        <p:spPr bwMode="auto">
          <a:xfrm>
            <a:off x="2514600" y="2057400"/>
            <a:ext cx="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4" name="Line 8"/>
          <p:cNvSpPr>
            <a:spLocks noChangeShapeType="1"/>
          </p:cNvSpPr>
          <p:nvPr/>
        </p:nvSpPr>
        <p:spPr bwMode="auto">
          <a:xfrm>
            <a:off x="2667000" y="2057400"/>
            <a:ext cx="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5" name="Line 9"/>
          <p:cNvSpPr>
            <a:spLocks noChangeShapeType="1"/>
          </p:cNvSpPr>
          <p:nvPr/>
        </p:nvSpPr>
        <p:spPr bwMode="auto">
          <a:xfrm>
            <a:off x="3124200" y="3124200"/>
            <a:ext cx="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6" name="Line 10"/>
          <p:cNvSpPr>
            <a:spLocks noChangeShapeType="1"/>
          </p:cNvSpPr>
          <p:nvPr/>
        </p:nvSpPr>
        <p:spPr bwMode="auto">
          <a:xfrm>
            <a:off x="3276600" y="3124200"/>
            <a:ext cx="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7" name="Line 11"/>
          <p:cNvSpPr>
            <a:spLocks noChangeShapeType="1"/>
          </p:cNvSpPr>
          <p:nvPr/>
        </p:nvSpPr>
        <p:spPr bwMode="auto">
          <a:xfrm>
            <a:off x="2667000" y="2209800"/>
            <a:ext cx="1066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8" name="Line 12"/>
          <p:cNvSpPr>
            <a:spLocks noChangeShapeType="1"/>
          </p:cNvSpPr>
          <p:nvPr/>
        </p:nvSpPr>
        <p:spPr bwMode="auto">
          <a:xfrm>
            <a:off x="3733800" y="2057400"/>
            <a:ext cx="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9" name="Line 13"/>
          <p:cNvSpPr>
            <a:spLocks noChangeShapeType="1"/>
          </p:cNvSpPr>
          <p:nvPr/>
        </p:nvSpPr>
        <p:spPr bwMode="auto">
          <a:xfrm>
            <a:off x="3886200" y="2057400"/>
            <a:ext cx="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0" name="Line 14"/>
          <p:cNvSpPr>
            <a:spLocks noChangeShapeType="1"/>
          </p:cNvSpPr>
          <p:nvPr/>
        </p:nvSpPr>
        <p:spPr bwMode="auto">
          <a:xfrm>
            <a:off x="1981200" y="3276600"/>
            <a:ext cx="1143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1" name="Line 15"/>
          <p:cNvSpPr>
            <a:spLocks noChangeShapeType="1"/>
          </p:cNvSpPr>
          <p:nvPr/>
        </p:nvSpPr>
        <p:spPr bwMode="auto">
          <a:xfrm>
            <a:off x="3886200" y="2209800"/>
            <a:ext cx="533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2" name="Line 16"/>
          <p:cNvSpPr>
            <a:spLocks noChangeShapeType="1"/>
          </p:cNvSpPr>
          <p:nvPr/>
        </p:nvSpPr>
        <p:spPr bwMode="auto">
          <a:xfrm>
            <a:off x="3276600" y="3276600"/>
            <a:ext cx="1143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3" name="Line 17"/>
          <p:cNvSpPr>
            <a:spLocks noChangeShapeType="1"/>
          </p:cNvSpPr>
          <p:nvPr/>
        </p:nvSpPr>
        <p:spPr bwMode="auto">
          <a:xfrm>
            <a:off x="4419600" y="2209800"/>
            <a:ext cx="0" cy="1066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4" name="Oval 18"/>
          <p:cNvSpPr>
            <a:spLocks noChangeArrowheads="1"/>
          </p:cNvSpPr>
          <p:nvPr/>
        </p:nvSpPr>
        <p:spPr bwMode="auto">
          <a:xfrm>
            <a:off x="990600" y="26670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9475" name="Oval 19"/>
          <p:cNvSpPr>
            <a:spLocks noChangeArrowheads="1"/>
          </p:cNvSpPr>
          <p:nvPr/>
        </p:nvSpPr>
        <p:spPr bwMode="auto">
          <a:xfrm>
            <a:off x="5943600" y="26670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9476" name="Text Box 20"/>
          <p:cNvSpPr txBox="1">
            <a:spLocks noChangeArrowheads="1"/>
          </p:cNvSpPr>
          <p:nvPr/>
        </p:nvSpPr>
        <p:spPr bwMode="auto">
          <a:xfrm>
            <a:off x="685800" y="2514600"/>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a</a:t>
            </a:r>
          </a:p>
        </p:txBody>
      </p:sp>
      <p:sp>
        <p:nvSpPr>
          <p:cNvPr id="19477" name="Text Box 21"/>
          <p:cNvSpPr txBox="1">
            <a:spLocks noChangeArrowheads="1"/>
          </p:cNvSpPr>
          <p:nvPr/>
        </p:nvSpPr>
        <p:spPr bwMode="auto">
          <a:xfrm>
            <a:off x="61722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b</a:t>
            </a:r>
          </a:p>
        </p:txBody>
      </p:sp>
      <p:sp>
        <p:nvSpPr>
          <p:cNvPr id="19478" name="Text Box 22"/>
          <p:cNvSpPr txBox="1">
            <a:spLocks noChangeArrowheads="1"/>
          </p:cNvSpPr>
          <p:nvPr/>
        </p:nvSpPr>
        <p:spPr bwMode="auto">
          <a:xfrm>
            <a:off x="2193925" y="1565275"/>
            <a:ext cx="898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15 </a:t>
            </a:r>
            <a:r>
              <a:rPr lang="en-US" altLang="en-US">
                <a:cs typeface="Times New Roman" panose="02020603050405020304" pitchFamily="18" charset="0"/>
              </a:rPr>
              <a:t>μF</a:t>
            </a:r>
            <a:endParaRPr lang="en-US" altLang="en-US"/>
          </a:p>
        </p:txBody>
      </p:sp>
      <p:sp>
        <p:nvSpPr>
          <p:cNvPr id="19479" name="Text Box 23"/>
          <p:cNvSpPr txBox="1">
            <a:spLocks noChangeArrowheads="1"/>
          </p:cNvSpPr>
          <p:nvPr/>
        </p:nvSpPr>
        <p:spPr bwMode="auto">
          <a:xfrm>
            <a:off x="3429000" y="1600200"/>
            <a:ext cx="746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3 </a:t>
            </a:r>
            <a:r>
              <a:rPr lang="en-US" altLang="en-US">
                <a:cs typeface="Times New Roman" panose="02020603050405020304" pitchFamily="18" charset="0"/>
              </a:rPr>
              <a:t>μF</a:t>
            </a:r>
            <a:endParaRPr lang="en-US" altLang="en-US"/>
          </a:p>
        </p:txBody>
      </p:sp>
      <p:sp>
        <p:nvSpPr>
          <p:cNvPr id="19480" name="Text Box 24"/>
          <p:cNvSpPr txBox="1">
            <a:spLocks noChangeArrowheads="1"/>
          </p:cNvSpPr>
          <p:nvPr/>
        </p:nvSpPr>
        <p:spPr bwMode="auto">
          <a:xfrm>
            <a:off x="2895600" y="3429000"/>
            <a:ext cx="746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6 </a:t>
            </a:r>
            <a:r>
              <a:rPr lang="en-US" altLang="en-US">
                <a:cs typeface="Times New Roman" panose="02020603050405020304" pitchFamily="18" charset="0"/>
              </a:rPr>
              <a:t>μF</a:t>
            </a:r>
            <a:endParaRPr lang="en-US" altLang="en-US"/>
          </a:p>
        </p:txBody>
      </p:sp>
      <p:sp>
        <p:nvSpPr>
          <p:cNvPr id="19481" name="Text Box 25"/>
          <p:cNvSpPr txBox="1">
            <a:spLocks noChangeArrowheads="1"/>
          </p:cNvSpPr>
          <p:nvPr/>
        </p:nvSpPr>
        <p:spPr bwMode="auto">
          <a:xfrm>
            <a:off x="762000" y="5562600"/>
            <a:ext cx="7686675" cy="466725"/>
          </a:xfrm>
          <a:prstGeom prst="rect">
            <a:avLst/>
          </a:prstGeom>
          <a:noFill/>
          <a:ln w="9525">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What is the effective capacitance C</a:t>
            </a:r>
            <a:r>
              <a:rPr lang="en-US" altLang="en-US" baseline="-25000"/>
              <a:t>ab</a:t>
            </a:r>
            <a:r>
              <a:rPr lang="en-US" altLang="en-US"/>
              <a:t> between points a and b?</a:t>
            </a:r>
          </a:p>
        </p:txBody>
      </p:sp>
      <p:sp>
        <p:nvSpPr>
          <p:cNvPr id="19482" name="Line 26"/>
          <p:cNvSpPr>
            <a:spLocks noChangeShapeType="1"/>
          </p:cNvSpPr>
          <p:nvPr/>
        </p:nvSpPr>
        <p:spPr bwMode="auto">
          <a:xfrm>
            <a:off x="4419600" y="2743200"/>
            <a:ext cx="533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3" name="Line 27"/>
          <p:cNvSpPr>
            <a:spLocks noChangeShapeType="1"/>
          </p:cNvSpPr>
          <p:nvPr/>
        </p:nvSpPr>
        <p:spPr bwMode="auto">
          <a:xfrm>
            <a:off x="4953000" y="2590800"/>
            <a:ext cx="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4" name="Line 28"/>
          <p:cNvSpPr>
            <a:spLocks noChangeShapeType="1"/>
          </p:cNvSpPr>
          <p:nvPr/>
        </p:nvSpPr>
        <p:spPr bwMode="auto">
          <a:xfrm>
            <a:off x="5105400" y="2590800"/>
            <a:ext cx="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5" name="Line 29"/>
          <p:cNvSpPr>
            <a:spLocks noChangeShapeType="1"/>
          </p:cNvSpPr>
          <p:nvPr/>
        </p:nvSpPr>
        <p:spPr bwMode="auto">
          <a:xfrm>
            <a:off x="5105400" y="2743200"/>
            <a:ext cx="8382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6" name="Text Box 30"/>
          <p:cNvSpPr txBox="1">
            <a:spLocks noChangeArrowheads="1"/>
          </p:cNvSpPr>
          <p:nvPr/>
        </p:nvSpPr>
        <p:spPr bwMode="auto">
          <a:xfrm>
            <a:off x="4572000" y="2057400"/>
            <a:ext cx="898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20 </a:t>
            </a:r>
            <a:r>
              <a:rPr lang="en-US" altLang="en-US">
                <a:cs typeface="Times New Roman" panose="02020603050405020304" pitchFamily="18" charset="0"/>
              </a:rPr>
              <a:t>μF</a:t>
            </a:r>
            <a:endParaRPr lang="en-US" altLang="en-US"/>
          </a:p>
        </p:txBody>
      </p:sp>
      <p:sp>
        <p:nvSpPr>
          <p:cNvPr id="12319" name="Text Box 31"/>
          <p:cNvSpPr txBox="1">
            <a:spLocks noChangeArrowheads="1"/>
          </p:cNvSpPr>
          <p:nvPr/>
        </p:nvSpPr>
        <p:spPr bwMode="auto">
          <a:xfrm>
            <a:off x="2362200" y="1219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solidFill>
                  <a:srgbClr val="9900CC"/>
                </a:solidFill>
              </a:rPr>
              <a:t>C</a:t>
            </a:r>
            <a:r>
              <a:rPr lang="en-US" altLang="en-US" baseline="-25000">
                <a:solidFill>
                  <a:srgbClr val="9900CC"/>
                </a:solidFill>
              </a:rPr>
              <a:t>1</a:t>
            </a:r>
          </a:p>
        </p:txBody>
      </p:sp>
      <p:sp>
        <p:nvSpPr>
          <p:cNvPr id="12320" name="Text Box 32"/>
          <p:cNvSpPr txBox="1">
            <a:spLocks noChangeArrowheads="1"/>
          </p:cNvSpPr>
          <p:nvPr/>
        </p:nvSpPr>
        <p:spPr bwMode="auto">
          <a:xfrm>
            <a:off x="3581400" y="1219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solidFill>
                  <a:srgbClr val="9900CC"/>
                </a:solidFill>
              </a:rPr>
              <a:t>C</a:t>
            </a:r>
            <a:r>
              <a:rPr lang="en-US" altLang="en-US" baseline="-25000">
                <a:solidFill>
                  <a:srgbClr val="9900CC"/>
                </a:solidFill>
              </a:rPr>
              <a:t>2</a:t>
            </a:r>
          </a:p>
        </p:txBody>
      </p:sp>
      <p:sp>
        <p:nvSpPr>
          <p:cNvPr id="12321" name="Text Box 33"/>
          <p:cNvSpPr txBox="1">
            <a:spLocks noChangeArrowheads="1"/>
          </p:cNvSpPr>
          <p:nvPr/>
        </p:nvSpPr>
        <p:spPr bwMode="auto">
          <a:xfrm>
            <a:off x="2971800" y="3810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solidFill>
                  <a:srgbClr val="9900CC"/>
                </a:solidFill>
              </a:rPr>
              <a:t>C</a:t>
            </a:r>
            <a:r>
              <a:rPr lang="en-US" altLang="en-US" baseline="-25000">
                <a:solidFill>
                  <a:srgbClr val="9900CC"/>
                </a:solidFill>
              </a:rPr>
              <a:t>3</a:t>
            </a:r>
          </a:p>
        </p:txBody>
      </p:sp>
      <p:sp>
        <p:nvSpPr>
          <p:cNvPr id="12322" name="Text Box 34"/>
          <p:cNvSpPr txBox="1">
            <a:spLocks noChangeArrowheads="1"/>
          </p:cNvSpPr>
          <p:nvPr/>
        </p:nvSpPr>
        <p:spPr bwMode="auto">
          <a:xfrm>
            <a:off x="4800600" y="16764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solidFill>
                  <a:srgbClr val="9900CC"/>
                </a:solidFill>
              </a:rPr>
              <a:t>C</a:t>
            </a:r>
            <a:r>
              <a:rPr lang="en-US" altLang="en-US" baseline="-25000">
                <a:solidFill>
                  <a:srgbClr val="9900CC"/>
                </a:solidFill>
              </a:rPr>
              <a:t>4</a:t>
            </a:r>
          </a:p>
        </p:txBody>
      </p:sp>
      <p:sp>
        <p:nvSpPr>
          <p:cNvPr id="19491" name="Line 35"/>
          <p:cNvSpPr>
            <a:spLocks noChangeShapeType="1"/>
          </p:cNvSpPr>
          <p:nvPr/>
        </p:nvSpPr>
        <p:spPr bwMode="auto">
          <a:xfrm>
            <a:off x="1066800" y="2819400"/>
            <a:ext cx="0" cy="1981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9492" name="Line 36"/>
          <p:cNvSpPr>
            <a:spLocks noChangeShapeType="1"/>
          </p:cNvSpPr>
          <p:nvPr/>
        </p:nvSpPr>
        <p:spPr bwMode="auto">
          <a:xfrm>
            <a:off x="6019800" y="2819400"/>
            <a:ext cx="0" cy="1981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9493" name="Line 37"/>
          <p:cNvSpPr>
            <a:spLocks noChangeShapeType="1"/>
          </p:cNvSpPr>
          <p:nvPr/>
        </p:nvSpPr>
        <p:spPr bwMode="auto">
          <a:xfrm>
            <a:off x="3352800" y="4648200"/>
            <a:ext cx="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4" name="Line 38"/>
          <p:cNvSpPr>
            <a:spLocks noChangeShapeType="1"/>
          </p:cNvSpPr>
          <p:nvPr/>
        </p:nvSpPr>
        <p:spPr bwMode="auto">
          <a:xfrm>
            <a:off x="3505200" y="4648200"/>
            <a:ext cx="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5" name="Line 39"/>
          <p:cNvSpPr>
            <a:spLocks noChangeShapeType="1"/>
          </p:cNvSpPr>
          <p:nvPr/>
        </p:nvSpPr>
        <p:spPr bwMode="auto">
          <a:xfrm>
            <a:off x="1066800" y="4800600"/>
            <a:ext cx="2286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9496" name="Line 40"/>
          <p:cNvSpPr>
            <a:spLocks noChangeShapeType="1"/>
          </p:cNvSpPr>
          <p:nvPr/>
        </p:nvSpPr>
        <p:spPr bwMode="auto">
          <a:xfrm>
            <a:off x="3505200" y="4800600"/>
            <a:ext cx="25146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2329" name="Text Box 41"/>
          <p:cNvSpPr txBox="1">
            <a:spLocks noChangeArrowheads="1"/>
          </p:cNvSpPr>
          <p:nvPr/>
        </p:nvSpPr>
        <p:spPr bwMode="auto">
          <a:xfrm>
            <a:off x="3124200" y="4876800"/>
            <a:ext cx="914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3200">
                <a:solidFill>
                  <a:srgbClr val="9900CC"/>
                </a:solidFill>
              </a:rPr>
              <a:t>C</a:t>
            </a:r>
            <a:r>
              <a:rPr lang="en-US" altLang="en-US" sz="3200" baseline="-25000">
                <a:solidFill>
                  <a:srgbClr val="9900CC"/>
                </a:solidFill>
              </a:rPr>
              <a:t>ab</a:t>
            </a:r>
          </a:p>
        </p:txBody>
      </p:sp>
      <p:sp>
        <p:nvSpPr>
          <p:cNvPr id="19498" name="Text Box 42"/>
          <p:cNvSpPr txBox="1">
            <a:spLocks noChangeArrowheads="1"/>
          </p:cNvSpPr>
          <p:nvPr/>
        </p:nvSpPr>
        <p:spPr bwMode="auto">
          <a:xfrm>
            <a:off x="3276600" y="4267200"/>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a:t>
            </a:r>
          </a:p>
        </p:txBody>
      </p:sp>
      <p:sp>
        <p:nvSpPr>
          <p:cNvPr id="2" name="Date Placeholder 1"/>
          <p:cNvSpPr>
            <a:spLocks noGrp="1"/>
          </p:cNvSpPr>
          <p:nvPr>
            <p:ph type="dt" sz="half" idx="10"/>
          </p:nvPr>
        </p:nvSpPr>
        <p:spPr/>
        <p:txBody>
          <a:bodyPr/>
          <a:lstStyle/>
          <a:p>
            <a:pPr>
              <a:defRPr/>
            </a:pPr>
            <a:fld id="{A40F487E-ED1B-407C-80C7-43074D8FD3FE}" type="datetime1">
              <a:rPr lang="en-US" smtClean="0"/>
              <a:t>2/16/2023</a:t>
            </a:fld>
            <a:endParaRPr lang="en-US"/>
          </a:p>
        </p:txBody>
      </p:sp>
      <p:sp>
        <p:nvSpPr>
          <p:cNvPr id="3" name="Footer Placeholder 2"/>
          <p:cNvSpPr>
            <a:spLocks noGrp="1"/>
          </p:cNvSpPr>
          <p:nvPr>
            <p:ph type="ftr" sz="quarter" idx="11"/>
          </p:nvPr>
        </p:nvSpPr>
        <p:spPr/>
        <p:txBody>
          <a:bodyPr/>
          <a:lstStyle/>
          <a:p>
            <a:pPr>
              <a:defRPr/>
            </a:pPr>
            <a:r>
              <a:rPr lang="en-US"/>
              <a:t>PHY 217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319"/>
                                        </p:tgtEl>
                                        <p:attrNameLst>
                                          <p:attrName>style.visibility</p:attrName>
                                        </p:attrNameLst>
                                      </p:cBhvr>
                                      <p:to>
                                        <p:strVal val="visible"/>
                                      </p:to>
                                    </p:set>
                                    <p:anim calcmode="lin" valueType="num">
                                      <p:cBhvr additive="base">
                                        <p:cTn id="7" dur="500" fill="hold"/>
                                        <p:tgtEl>
                                          <p:spTgt spid="12319"/>
                                        </p:tgtEl>
                                        <p:attrNameLst>
                                          <p:attrName>ppt_x</p:attrName>
                                        </p:attrNameLst>
                                      </p:cBhvr>
                                      <p:tavLst>
                                        <p:tav tm="0">
                                          <p:val>
                                            <p:strVal val="0-#ppt_w/2"/>
                                          </p:val>
                                        </p:tav>
                                        <p:tav tm="100000">
                                          <p:val>
                                            <p:strVal val="#ppt_x"/>
                                          </p:val>
                                        </p:tav>
                                      </p:tavLst>
                                    </p:anim>
                                    <p:anim calcmode="lin" valueType="num">
                                      <p:cBhvr additive="base">
                                        <p:cTn id="8" dur="500" fill="hold"/>
                                        <p:tgtEl>
                                          <p:spTgt spid="1231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2320"/>
                                        </p:tgtEl>
                                        <p:attrNameLst>
                                          <p:attrName>style.visibility</p:attrName>
                                        </p:attrNameLst>
                                      </p:cBhvr>
                                      <p:to>
                                        <p:strVal val="visible"/>
                                      </p:to>
                                    </p:set>
                                    <p:anim calcmode="lin" valueType="num">
                                      <p:cBhvr additive="base">
                                        <p:cTn id="13" dur="500" fill="hold"/>
                                        <p:tgtEl>
                                          <p:spTgt spid="12320"/>
                                        </p:tgtEl>
                                        <p:attrNameLst>
                                          <p:attrName>ppt_x</p:attrName>
                                        </p:attrNameLst>
                                      </p:cBhvr>
                                      <p:tavLst>
                                        <p:tav tm="0">
                                          <p:val>
                                            <p:strVal val="1+#ppt_w/2"/>
                                          </p:val>
                                        </p:tav>
                                        <p:tav tm="100000">
                                          <p:val>
                                            <p:strVal val="#ppt_x"/>
                                          </p:val>
                                        </p:tav>
                                      </p:tavLst>
                                    </p:anim>
                                    <p:anim calcmode="lin" valueType="num">
                                      <p:cBhvr additive="base">
                                        <p:cTn id="14" dur="500" fill="hold"/>
                                        <p:tgtEl>
                                          <p:spTgt spid="1232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9459"/>
                                        </p:tgtEl>
                                        <p:attrNameLst>
                                          <p:attrName>style.visibility</p:attrName>
                                        </p:attrNameLst>
                                      </p:cBhvr>
                                      <p:to>
                                        <p:strVal val="visible"/>
                                      </p:to>
                                    </p:set>
                                    <p:anim calcmode="lin" valueType="num">
                                      <p:cBhvr additive="base">
                                        <p:cTn id="19" dur="500" fill="hold"/>
                                        <p:tgtEl>
                                          <p:spTgt spid="19459"/>
                                        </p:tgtEl>
                                        <p:attrNameLst>
                                          <p:attrName>ppt_x</p:attrName>
                                        </p:attrNameLst>
                                      </p:cBhvr>
                                      <p:tavLst>
                                        <p:tav tm="0">
                                          <p:val>
                                            <p:strVal val="#ppt_x"/>
                                          </p:val>
                                        </p:tav>
                                        <p:tav tm="100000">
                                          <p:val>
                                            <p:strVal val="#ppt_x"/>
                                          </p:val>
                                        </p:tav>
                                      </p:tavLst>
                                    </p:anim>
                                    <p:anim calcmode="lin" valueType="num">
                                      <p:cBhvr additive="base">
                                        <p:cTn id="20" dur="500" fill="hold"/>
                                        <p:tgtEl>
                                          <p:spTgt spid="1945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9460"/>
                                        </p:tgtEl>
                                        <p:attrNameLst>
                                          <p:attrName>style.visibility</p:attrName>
                                        </p:attrNameLst>
                                      </p:cBhvr>
                                      <p:to>
                                        <p:strVal val="visible"/>
                                      </p:to>
                                    </p:set>
                                    <p:anim calcmode="lin" valueType="num">
                                      <p:cBhvr additive="base">
                                        <p:cTn id="23" dur="500" fill="hold"/>
                                        <p:tgtEl>
                                          <p:spTgt spid="19460"/>
                                        </p:tgtEl>
                                        <p:attrNameLst>
                                          <p:attrName>ppt_x</p:attrName>
                                        </p:attrNameLst>
                                      </p:cBhvr>
                                      <p:tavLst>
                                        <p:tav tm="0">
                                          <p:val>
                                            <p:strVal val="#ppt_x"/>
                                          </p:val>
                                        </p:tav>
                                        <p:tav tm="100000">
                                          <p:val>
                                            <p:strVal val="#ppt_x"/>
                                          </p:val>
                                        </p:tav>
                                      </p:tavLst>
                                    </p:anim>
                                    <p:anim calcmode="lin" valueType="num">
                                      <p:cBhvr additive="base">
                                        <p:cTn id="24" dur="500" fill="hold"/>
                                        <p:tgtEl>
                                          <p:spTgt spid="1946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9461"/>
                                        </p:tgtEl>
                                        <p:attrNameLst>
                                          <p:attrName>style.visibility</p:attrName>
                                        </p:attrNameLst>
                                      </p:cBhvr>
                                      <p:to>
                                        <p:strVal val="visible"/>
                                      </p:to>
                                    </p:set>
                                    <p:anim calcmode="lin" valueType="num">
                                      <p:cBhvr additive="base">
                                        <p:cTn id="27" dur="500" fill="hold"/>
                                        <p:tgtEl>
                                          <p:spTgt spid="19461"/>
                                        </p:tgtEl>
                                        <p:attrNameLst>
                                          <p:attrName>ppt_x</p:attrName>
                                        </p:attrNameLst>
                                      </p:cBhvr>
                                      <p:tavLst>
                                        <p:tav tm="0">
                                          <p:val>
                                            <p:strVal val="#ppt_x"/>
                                          </p:val>
                                        </p:tav>
                                        <p:tav tm="100000">
                                          <p:val>
                                            <p:strVal val="#ppt_x"/>
                                          </p:val>
                                        </p:tav>
                                      </p:tavLst>
                                    </p:anim>
                                    <p:anim calcmode="lin" valueType="num">
                                      <p:cBhvr additive="base">
                                        <p:cTn id="28" dur="500" fill="hold"/>
                                        <p:tgtEl>
                                          <p:spTgt spid="1946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9462"/>
                                        </p:tgtEl>
                                        <p:attrNameLst>
                                          <p:attrName>style.visibility</p:attrName>
                                        </p:attrNameLst>
                                      </p:cBhvr>
                                      <p:to>
                                        <p:strVal val="visible"/>
                                      </p:to>
                                    </p:set>
                                    <p:anim calcmode="lin" valueType="num">
                                      <p:cBhvr additive="base">
                                        <p:cTn id="31" dur="500" fill="hold"/>
                                        <p:tgtEl>
                                          <p:spTgt spid="19462"/>
                                        </p:tgtEl>
                                        <p:attrNameLst>
                                          <p:attrName>ppt_x</p:attrName>
                                        </p:attrNameLst>
                                      </p:cBhvr>
                                      <p:tavLst>
                                        <p:tav tm="0">
                                          <p:val>
                                            <p:strVal val="#ppt_x"/>
                                          </p:val>
                                        </p:tav>
                                        <p:tav tm="100000">
                                          <p:val>
                                            <p:strVal val="#ppt_x"/>
                                          </p:val>
                                        </p:tav>
                                      </p:tavLst>
                                    </p:anim>
                                    <p:anim calcmode="lin" valueType="num">
                                      <p:cBhvr additive="base">
                                        <p:cTn id="32" dur="500" fill="hold"/>
                                        <p:tgtEl>
                                          <p:spTgt spid="19462"/>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9463"/>
                                        </p:tgtEl>
                                        <p:attrNameLst>
                                          <p:attrName>style.visibility</p:attrName>
                                        </p:attrNameLst>
                                      </p:cBhvr>
                                      <p:to>
                                        <p:strVal val="visible"/>
                                      </p:to>
                                    </p:set>
                                    <p:anim calcmode="lin" valueType="num">
                                      <p:cBhvr additive="base">
                                        <p:cTn id="35" dur="500" fill="hold"/>
                                        <p:tgtEl>
                                          <p:spTgt spid="19463"/>
                                        </p:tgtEl>
                                        <p:attrNameLst>
                                          <p:attrName>ppt_x</p:attrName>
                                        </p:attrNameLst>
                                      </p:cBhvr>
                                      <p:tavLst>
                                        <p:tav tm="0">
                                          <p:val>
                                            <p:strVal val="#ppt_x"/>
                                          </p:val>
                                        </p:tav>
                                        <p:tav tm="100000">
                                          <p:val>
                                            <p:strVal val="#ppt_x"/>
                                          </p:val>
                                        </p:tav>
                                      </p:tavLst>
                                    </p:anim>
                                    <p:anim calcmode="lin" valueType="num">
                                      <p:cBhvr additive="base">
                                        <p:cTn id="36" dur="500" fill="hold"/>
                                        <p:tgtEl>
                                          <p:spTgt spid="1946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464"/>
                                        </p:tgtEl>
                                        <p:attrNameLst>
                                          <p:attrName>style.visibility</p:attrName>
                                        </p:attrNameLst>
                                      </p:cBhvr>
                                      <p:to>
                                        <p:strVal val="visible"/>
                                      </p:to>
                                    </p:set>
                                    <p:anim calcmode="lin" valueType="num">
                                      <p:cBhvr additive="base">
                                        <p:cTn id="39" dur="500" fill="hold"/>
                                        <p:tgtEl>
                                          <p:spTgt spid="19464"/>
                                        </p:tgtEl>
                                        <p:attrNameLst>
                                          <p:attrName>ppt_x</p:attrName>
                                        </p:attrNameLst>
                                      </p:cBhvr>
                                      <p:tavLst>
                                        <p:tav tm="0">
                                          <p:val>
                                            <p:strVal val="#ppt_x"/>
                                          </p:val>
                                        </p:tav>
                                        <p:tav tm="100000">
                                          <p:val>
                                            <p:strVal val="#ppt_x"/>
                                          </p:val>
                                        </p:tav>
                                      </p:tavLst>
                                    </p:anim>
                                    <p:anim calcmode="lin" valueType="num">
                                      <p:cBhvr additive="base">
                                        <p:cTn id="40" dur="500" fill="hold"/>
                                        <p:tgtEl>
                                          <p:spTgt spid="19464"/>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9465"/>
                                        </p:tgtEl>
                                        <p:attrNameLst>
                                          <p:attrName>style.visibility</p:attrName>
                                        </p:attrNameLst>
                                      </p:cBhvr>
                                      <p:to>
                                        <p:strVal val="visible"/>
                                      </p:to>
                                    </p:set>
                                    <p:anim calcmode="lin" valueType="num">
                                      <p:cBhvr additive="base">
                                        <p:cTn id="43" dur="500" fill="hold"/>
                                        <p:tgtEl>
                                          <p:spTgt spid="19465"/>
                                        </p:tgtEl>
                                        <p:attrNameLst>
                                          <p:attrName>ppt_x</p:attrName>
                                        </p:attrNameLst>
                                      </p:cBhvr>
                                      <p:tavLst>
                                        <p:tav tm="0">
                                          <p:val>
                                            <p:strVal val="#ppt_x"/>
                                          </p:val>
                                        </p:tav>
                                        <p:tav tm="100000">
                                          <p:val>
                                            <p:strVal val="#ppt_x"/>
                                          </p:val>
                                        </p:tav>
                                      </p:tavLst>
                                    </p:anim>
                                    <p:anim calcmode="lin" valueType="num">
                                      <p:cBhvr additive="base">
                                        <p:cTn id="44" dur="500" fill="hold"/>
                                        <p:tgtEl>
                                          <p:spTgt spid="19465"/>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9466"/>
                                        </p:tgtEl>
                                        <p:attrNameLst>
                                          <p:attrName>style.visibility</p:attrName>
                                        </p:attrNameLst>
                                      </p:cBhvr>
                                      <p:to>
                                        <p:strVal val="visible"/>
                                      </p:to>
                                    </p:set>
                                    <p:anim calcmode="lin" valueType="num">
                                      <p:cBhvr additive="base">
                                        <p:cTn id="47" dur="500" fill="hold"/>
                                        <p:tgtEl>
                                          <p:spTgt spid="19466"/>
                                        </p:tgtEl>
                                        <p:attrNameLst>
                                          <p:attrName>ppt_x</p:attrName>
                                        </p:attrNameLst>
                                      </p:cBhvr>
                                      <p:tavLst>
                                        <p:tav tm="0">
                                          <p:val>
                                            <p:strVal val="#ppt_x"/>
                                          </p:val>
                                        </p:tav>
                                        <p:tav tm="100000">
                                          <p:val>
                                            <p:strVal val="#ppt_x"/>
                                          </p:val>
                                        </p:tav>
                                      </p:tavLst>
                                    </p:anim>
                                    <p:anim calcmode="lin" valueType="num">
                                      <p:cBhvr additive="base">
                                        <p:cTn id="48" dur="500" fill="hold"/>
                                        <p:tgtEl>
                                          <p:spTgt spid="19466"/>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9467"/>
                                        </p:tgtEl>
                                        <p:attrNameLst>
                                          <p:attrName>style.visibility</p:attrName>
                                        </p:attrNameLst>
                                      </p:cBhvr>
                                      <p:to>
                                        <p:strVal val="visible"/>
                                      </p:to>
                                    </p:set>
                                    <p:anim calcmode="lin" valueType="num">
                                      <p:cBhvr additive="base">
                                        <p:cTn id="51" dur="500" fill="hold"/>
                                        <p:tgtEl>
                                          <p:spTgt spid="19467"/>
                                        </p:tgtEl>
                                        <p:attrNameLst>
                                          <p:attrName>ppt_x</p:attrName>
                                        </p:attrNameLst>
                                      </p:cBhvr>
                                      <p:tavLst>
                                        <p:tav tm="0">
                                          <p:val>
                                            <p:strVal val="#ppt_x"/>
                                          </p:val>
                                        </p:tav>
                                        <p:tav tm="100000">
                                          <p:val>
                                            <p:strVal val="#ppt_x"/>
                                          </p:val>
                                        </p:tav>
                                      </p:tavLst>
                                    </p:anim>
                                    <p:anim calcmode="lin" valueType="num">
                                      <p:cBhvr additive="base">
                                        <p:cTn id="52" dur="500" fill="hold"/>
                                        <p:tgtEl>
                                          <p:spTgt spid="19467"/>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9468"/>
                                        </p:tgtEl>
                                        <p:attrNameLst>
                                          <p:attrName>style.visibility</p:attrName>
                                        </p:attrNameLst>
                                      </p:cBhvr>
                                      <p:to>
                                        <p:strVal val="visible"/>
                                      </p:to>
                                    </p:set>
                                    <p:anim calcmode="lin" valueType="num">
                                      <p:cBhvr additive="base">
                                        <p:cTn id="55" dur="500" fill="hold"/>
                                        <p:tgtEl>
                                          <p:spTgt spid="19468"/>
                                        </p:tgtEl>
                                        <p:attrNameLst>
                                          <p:attrName>ppt_x</p:attrName>
                                        </p:attrNameLst>
                                      </p:cBhvr>
                                      <p:tavLst>
                                        <p:tav tm="0">
                                          <p:val>
                                            <p:strVal val="#ppt_x"/>
                                          </p:val>
                                        </p:tav>
                                        <p:tav tm="100000">
                                          <p:val>
                                            <p:strVal val="#ppt_x"/>
                                          </p:val>
                                        </p:tav>
                                      </p:tavLst>
                                    </p:anim>
                                    <p:anim calcmode="lin" valueType="num">
                                      <p:cBhvr additive="base">
                                        <p:cTn id="56" dur="500" fill="hold"/>
                                        <p:tgtEl>
                                          <p:spTgt spid="19468"/>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9469"/>
                                        </p:tgtEl>
                                        <p:attrNameLst>
                                          <p:attrName>style.visibility</p:attrName>
                                        </p:attrNameLst>
                                      </p:cBhvr>
                                      <p:to>
                                        <p:strVal val="visible"/>
                                      </p:to>
                                    </p:set>
                                    <p:anim calcmode="lin" valueType="num">
                                      <p:cBhvr additive="base">
                                        <p:cTn id="59" dur="500" fill="hold"/>
                                        <p:tgtEl>
                                          <p:spTgt spid="19469"/>
                                        </p:tgtEl>
                                        <p:attrNameLst>
                                          <p:attrName>ppt_x</p:attrName>
                                        </p:attrNameLst>
                                      </p:cBhvr>
                                      <p:tavLst>
                                        <p:tav tm="0">
                                          <p:val>
                                            <p:strVal val="#ppt_x"/>
                                          </p:val>
                                        </p:tav>
                                        <p:tav tm="100000">
                                          <p:val>
                                            <p:strVal val="#ppt_x"/>
                                          </p:val>
                                        </p:tav>
                                      </p:tavLst>
                                    </p:anim>
                                    <p:anim calcmode="lin" valueType="num">
                                      <p:cBhvr additive="base">
                                        <p:cTn id="60" dur="500" fill="hold"/>
                                        <p:tgtEl>
                                          <p:spTgt spid="19469"/>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9470"/>
                                        </p:tgtEl>
                                        <p:attrNameLst>
                                          <p:attrName>style.visibility</p:attrName>
                                        </p:attrNameLst>
                                      </p:cBhvr>
                                      <p:to>
                                        <p:strVal val="visible"/>
                                      </p:to>
                                    </p:set>
                                    <p:anim calcmode="lin" valueType="num">
                                      <p:cBhvr additive="base">
                                        <p:cTn id="63" dur="500" fill="hold"/>
                                        <p:tgtEl>
                                          <p:spTgt spid="19470"/>
                                        </p:tgtEl>
                                        <p:attrNameLst>
                                          <p:attrName>ppt_x</p:attrName>
                                        </p:attrNameLst>
                                      </p:cBhvr>
                                      <p:tavLst>
                                        <p:tav tm="0">
                                          <p:val>
                                            <p:strVal val="#ppt_x"/>
                                          </p:val>
                                        </p:tav>
                                        <p:tav tm="100000">
                                          <p:val>
                                            <p:strVal val="#ppt_x"/>
                                          </p:val>
                                        </p:tav>
                                      </p:tavLst>
                                    </p:anim>
                                    <p:anim calcmode="lin" valueType="num">
                                      <p:cBhvr additive="base">
                                        <p:cTn id="64" dur="500" fill="hold"/>
                                        <p:tgtEl>
                                          <p:spTgt spid="19470"/>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9471"/>
                                        </p:tgtEl>
                                        <p:attrNameLst>
                                          <p:attrName>style.visibility</p:attrName>
                                        </p:attrNameLst>
                                      </p:cBhvr>
                                      <p:to>
                                        <p:strVal val="visible"/>
                                      </p:to>
                                    </p:set>
                                    <p:anim calcmode="lin" valueType="num">
                                      <p:cBhvr additive="base">
                                        <p:cTn id="67" dur="500" fill="hold"/>
                                        <p:tgtEl>
                                          <p:spTgt spid="19471"/>
                                        </p:tgtEl>
                                        <p:attrNameLst>
                                          <p:attrName>ppt_x</p:attrName>
                                        </p:attrNameLst>
                                      </p:cBhvr>
                                      <p:tavLst>
                                        <p:tav tm="0">
                                          <p:val>
                                            <p:strVal val="#ppt_x"/>
                                          </p:val>
                                        </p:tav>
                                        <p:tav tm="100000">
                                          <p:val>
                                            <p:strVal val="#ppt_x"/>
                                          </p:val>
                                        </p:tav>
                                      </p:tavLst>
                                    </p:anim>
                                    <p:anim calcmode="lin" valueType="num">
                                      <p:cBhvr additive="base">
                                        <p:cTn id="68" dur="500" fill="hold"/>
                                        <p:tgtEl>
                                          <p:spTgt spid="19471"/>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19472"/>
                                        </p:tgtEl>
                                        <p:attrNameLst>
                                          <p:attrName>style.visibility</p:attrName>
                                        </p:attrNameLst>
                                      </p:cBhvr>
                                      <p:to>
                                        <p:strVal val="visible"/>
                                      </p:to>
                                    </p:set>
                                    <p:anim calcmode="lin" valueType="num">
                                      <p:cBhvr additive="base">
                                        <p:cTn id="71" dur="500" fill="hold"/>
                                        <p:tgtEl>
                                          <p:spTgt spid="19472"/>
                                        </p:tgtEl>
                                        <p:attrNameLst>
                                          <p:attrName>ppt_x</p:attrName>
                                        </p:attrNameLst>
                                      </p:cBhvr>
                                      <p:tavLst>
                                        <p:tav tm="0">
                                          <p:val>
                                            <p:strVal val="#ppt_x"/>
                                          </p:val>
                                        </p:tav>
                                        <p:tav tm="100000">
                                          <p:val>
                                            <p:strVal val="#ppt_x"/>
                                          </p:val>
                                        </p:tav>
                                      </p:tavLst>
                                    </p:anim>
                                    <p:anim calcmode="lin" valueType="num">
                                      <p:cBhvr additive="base">
                                        <p:cTn id="72" dur="500" fill="hold"/>
                                        <p:tgtEl>
                                          <p:spTgt spid="19472"/>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9473"/>
                                        </p:tgtEl>
                                        <p:attrNameLst>
                                          <p:attrName>style.visibility</p:attrName>
                                        </p:attrNameLst>
                                      </p:cBhvr>
                                      <p:to>
                                        <p:strVal val="visible"/>
                                      </p:to>
                                    </p:set>
                                    <p:anim calcmode="lin" valueType="num">
                                      <p:cBhvr additive="base">
                                        <p:cTn id="75" dur="500" fill="hold"/>
                                        <p:tgtEl>
                                          <p:spTgt spid="19473"/>
                                        </p:tgtEl>
                                        <p:attrNameLst>
                                          <p:attrName>ppt_x</p:attrName>
                                        </p:attrNameLst>
                                      </p:cBhvr>
                                      <p:tavLst>
                                        <p:tav tm="0">
                                          <p:val>
                                            <p:strVal val="#ppt_x"/>
                                          </p:val>
                                        </p:tav>
                                        <p:tav tm="100000">
                                          <p:val>
                                            <p:strVal val="#ppt_x"/>
                                          </p:val>
                                        </p:tav>
                                      </p:tavLst>
                                    </p:anim>
                                    <p:anim calcmode="lin" valueType="num">
                                      <p:cBhvr additive="base">
                                        <p:cTn id="76" dur="500" fill="hold"/>
                                        <p:tgtEl>
                                          <p:spTgt spid="19473"/>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9474"/>
                                        </p:tgtEl>
                                        <p:attrNameLst>
                                          <p:attrName>style.visibility</p:attrName>
                                        </p:attrNameLst>
                                      </p:cBhvr>
                                      <p:to>
                                        <p:strVal val="visible"/>
                                      </p:to>
                                    </p:set>
                                    <p:anim calcmode="lin" valueType="num">
                                      <p:cBhvr additive="base">
                                        <p:cTn id="79" dur="500" fill="hold"/>
                                        <p:tgtEl>
                                          <p:spTgt spid="19474"/>
                                        </p:tgtEl>
                                        <p:attrNameLst>
                                          <p:attrName>ppt_x</p:attrName>
                                        </p:attrNameLst>
                                      </p:cBhvr>
                                      <p:tavLst>
                                        <p:tav tm="0">
                                          <p:val>
                                            <p:strVal val="#ppt_x"/>
                                          </p:val>
                                        </p:tav>
                                        <p:tav tm="100000">
                                          <p:val>
                                            <p:strVal val="#ppt_x"/>
                                          </p:val>
                                        </p:tav>
                                      </p:tavLst>
                                    </p:anim>
                                    <p:anim calcmode="lin" valueType="num">
                                      <p:cBhvr additive="base">
                                        <p:cTn id="80" dur="500" fill="hold"/>
                                        <p:tgtEl>
                                          <p:spTgt spid="19474"/>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9475"/>
                                        </p:tgtEl>
                                        <p:attrNameLst>
                                          <p:attrName>style.visibility</p:attrName>
                                        </p:attrNameLst>
                                      </p:cBhvr>
                                      <p:to>
                                        <p:strVal val="visible"/>
                                      </p:to>
                                    </p:set>
                                    <p:anim calcmode="lin" valueType="num">
                                      <p:cBhvr additive="base">
                                        <p:cTn id="83" dur="500" fill="hold"/>
                                        <p:tgtEl>
                                          <p:spTgt spid="19475"/>
                                        </p:tgtEl>
                                        <p:attrNameLst>
                                          <p:attrName>ppt_x</p:attrName>
                                        </p:attrNameLst>
                                      </p:cBhvr>
                                      <p:tavLst>
                                        <p:tav tm="0">
                                          <p:val>
                                            <p:strVal val="#ppt_x"/>
                                          </p:val>
                                        </p:tav>
                                        <p:tav tm="100000">
                                          <p:val>
                                            <p:strVal val="#ppt_x"/>
                                          </p:val>
                                        </p:tav>
                                      </p:tavLst>
                                    </p:anim>
                                    <p:anim calcmode="lin" valueType="num">
                                      <p:cBhvr additive="base">
                                        <p:cTn id="84" dur="500" fill="hold"/>
                                        <p:tgtEl>
                                          <p:spTgt spid="19475"/>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9476"/>
                                        </p:tgtEl>
                                        <p:attrNameLst>
                                          <p:attrName>style.visibility</p:attrName>
                                        </p:attrNameLst>
                                      </p:cBhvr>
                                      <p:to>
                                        <p:strVal val="visible"/>
                                      </p:to>
                                    </p:set>
                                    <p:anim calcmode="lin" valueType="num">
                                      <p:cBhvr additive="base">
                                        <p:cTn id="87" dur="500" fill="hold"/>
                                        <p:tgtEl>
                                          <p:spTgt spid="19476"/>
                                        </p:tgtEl>
                                        <p:attrNameLst>
                                          <p:attrName>ppt_x</p:attrName>
                                        </p:attrNameLst>
                                      </p:cBhvr>
                                      <p:tavLst>
                                        <p:tav tm="0">
                                          <p:val>
                                            <p:strVal val="#ppt_x"/>
                                          </p:val>
                                        </p:tav>
                                        <p:tav tm="100000">
                                          <p:val>
                                            <p:strVal val="#ppt_x"/>
                                          </p:val>
                                        </p:tav>
                                      </p:tavLst>
                                    </p:anim>
                                    <p:anim calcmode="lin" valueType="num">
                                      <p:cBhvr additive="base">
                                        <p:cTn id="88" dur="500" fill="hold"/>
                                        <p:tgtEl>
                                          <p:spTgt spid="19476"/>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9477"/>
                                        </p:tgtEl>
                                        <p:attrNameLst>
                                          <p:attrName>style.visibility</p:attrName>
                                        </p:attrNameLst>
                                      </p:cBhvr>
                                      <p:to>
                                        <p:strVal val="visible"/>
                                      </p:to>
                                    </p:set>
                                    <p:anim calcmode="lin" valueType="num">
                                      <p:cBhvr additive="base">
                                        <p:cTn id="91" dur="500" fill="hold"/>
                                        <p:tgtEl>
                                          <p:spTgt spid="19477"/>
                                        </p:tgtEl>
                                        <p:attrNameLst>
                                          <p:attrName>ppt_x</p:attrName>
                                        </p:attrNameLst>
                                      </p:cBhvr>
                                      <p:tavLst>
                                        <p:tav tm="0">
                                          <p:val>
                                            <p:strVal val="#ppt_x"/>
                                          </p:val>
                                        </p:tav>
                                        <p:tav tm="100000">
                                          <p:val>
                                            <p:strVal val="#ppt_x"/>
                                          </p:val>
                                        </p:tav>
                                      </p:tavLst>
                                    </p:anim>
                                    <p:anim calcmode="lin" valueType="num">
                                      <p:cBhvr additive="base">
                                        <p:cTn id="92" dur="500" fill="hold"/>
                                        <p:tgtEl>
                                          <p:spTgt spid="19477"/>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9478"/>
                                        </p:tgtEl>
                                        <p:attrNameLst>
                                          <p:attrName>style.visibility</p:attrName>
                                        </p:attrNameLst>
                                      </p:cBhvr>
                                      <p:to>
                                        <p:strVal val="visible"/>
                                      </p:to>
                                    </p:set>
                                    <p:anim calcmode="lin" valueType="num">
                                      <p:cBhvr additive="base">
                                        <p:cTn id="95" dur="500" fill="hold"/>
                                        <p:tgtEl>
                                          <p:spTgt spid="19478"/>
                                        </p:tgtEl>
                                        <p:attrNameLst>
                                          <p:attrName>ppt_x</p:attrName>
                                        </p:attrNameLst>
                                      </p:cBhvr>
                                      <p:tavLst>
                                        <p:tav tm="0">
                                          <p:val>
                                            <p:strVal val="#ppt_x"/>
                                          </p:val>
                                        </p:tav>
                                        <p:tav tm="100000">
                                          <p:val>
                                            <p:strVal val="#ppt_x"/>
                                          </p:val>
                                        </p:tav>
                                      </p:tavLst>
                                    </p:anim>
                                    <p:anim calcmode="lin" valueType="num">
                                      <p:cBhvr additive="base">
                                        <p:cTn id="96" dur="500" fill="hold"/>
                                        <p:tgtEl>
                                          <p:spTgt spid="19478"/>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19479"/>
                                        </p:tgtEl>
                                        <p:attrNameLst>
                                          <p:attrName>style.visibility</p:attrName>
                                        </p:attrNameLst>
                                      </p:cBhvr>
                                      <p:to>
                                        <p:strVal val="visible"/>
                                      </p:to>
                                    </p:set>
                                    <p:anim calcmode="lin" valueType="num">
                                      <p:cBhvr additive="base">
                                        <p:cTn id="99" dur="500" fill="hold"/>
                                        <p:tgtEl>
                                          <p:spTgt spid="19479"/>
                                        </p:tgtEl>
                                        <p:attrNameLst>
                                          <p:attrName>ppt_x</p:attrName>
                                        </p:attrNameLst>
                                      </p:cBhvr>
                                      <p:tavLst>
                                        <p:tav tm="0">
                                          <p:val>
                                            <p:strVal val="#ppt_x"/>
                                          </p:val>
                                        </p:tav>
                                        <p:tav tm="100000">
                                          <p:val>
                                            <p:strVal val="#ppt_x"/>
                                          </p:val>
                                        </p:tav>
                                      </p:tavLst>
                                    </p:anim>
                                    <p:anim calcmode="lin" valueType="num">
                                      <p:cBhvr additive="base">
                                        <p:cTn id="100" dur="500" fill="hold"/>
                                        <p:tgtEl>
                                          <p:spTgt spid="19479"/>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9480"/>
                                        </p:tgtEl>
                                        <p:attrNameLst>
                                          <p:attrName>style.visibility</p:attrName>
                                        </p:attrNameLst>
                                      </p:cBhvr>
                                      <p:to>
                                        <p:strVal val="visible"/>
                                      </p:to>
                                    </p:set>
                                    <p:anim calcmode="lin" valueType="num">
                                      <p:cBhvr additive="base">
                                        <p:cTn id="103" dur="500" fill="hold"/>
                                        <p:tgtEl>
                                          <p:spTgt spid="19480"/>
                                        </p:tgtEl>
                                        <p:attrNameLst>
                                          <p:attrName>ppt_x</p:attrName>
                                        </p:attrNameLst>
                                      </p:cBhvr>
                                      <p:tavLst>
                                        <p:tav tm="0">
                                          <p:val>
                                            <p:strVal val="#ppt_x"/>
                                          </p:val>
                                        </p:tav>
                                        <p:tav tm="100000">
                                          <p:val>
                                            <p:strVal val="#ppt_x"/>
                                          </p:val>
                                        </p:tav>
                                      </p:tavLst>
                                    </p:anim>
                                    <p:anim calcmode="lin" valueType="num">
                                      <p:cBhvr additive="base">
                                        <p:cTn id="104" dur="500" fill="hold"/>
                                        <p:tgtEl>
                                          <p:spTgt spid="19480"/>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19482"/>
                                        </p:tgtEl>
                                        <p:attrNameLst>
                                          <p:attrName>style.visibility</p:attrName>
                                        </p:attrNameLst>
                                      </p:cBhvr>
                                      <p:to>
                                        <p:strVal val="visible"/>
                                      </p:to>
                                    </p:set>
                                    <p:anim calcmode="lin" valueType="num">
                                      <p:cBhvr additive="base">
                                        <p:cTn id="107" dur="500" fill="hold"/>
                                        <p:tgtEl>
                                          <p:spTgt spid="19482"/>
                                        </p:tgtEl>
                                        <p:attrNameLst>
                                          <p:attrName>ppt_x</p:attrName>
                                        </p:attrNameLst>
                                      </p:cBhvr>
                                      <p:tavLst>
                                        <p:tav tm="0">
                                          <p:val>
                                            <p:strVal val="#ppt_x"/>
                                          </p:val>
                                        </p:tav>
                                        <p:tav tm="100000">
                                          <p:val>
                                            <p:strVal val="#ppt_x"/>
                                          </p:val>
                                        </p:tav>
                                      </p:tavLst>
                                    </p:anim>
                                    <p:anim calcmode="lin" valueType="num">
                                      <p:cBhvr additive="base">
                                        <p:cTn id="108" dur="500" fill="hold"/>
                                        <p:tgtEl>
                                          <p:spTgt spid="19482"/>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19483"/>
                                        </p:tgtEl>
                                        <p:attrNameLst>
                                          <p:attrName>style.visibility</p:attrName>
                                        </p:attrNameLst>
                                      </p:cBhvr>
                                      <p:to>
                                        <p:strVal val="visible"/>
                                      </p:to>
                                    </p:set>
                                    <p:anim calcmode="lin" valueType="num">
                                      <p:cBhvr additive="base">
                                        <p:cTn id="111" dur="500" fill="hold"/>
                                        <p:tgtEl>
                                          <p:spTgt spid="19483"/>
                                        </p:tgtEl>
                                        <p:attrNameLst>
                                          <p:attrName>ppt_x</p:attrName>
                                        </p:attrNameLst>
                                      </p:cBhvr>
                                      <p:tavLst>
                                        <p:tav tm="0">
                                          <p:val>
                                            <p:strVal val="#ppt_x"/>
                                          </p:val>
                                        </p:tav>
                                        <p:tav tm="100000">
                                          <p:val>
                                            <p:strVal val="#ppt_x"/>
                                          </p:val>
                                        </p:tav>
                                      </p:tavLst>
                                    </p:anim>
                                    <p:anim calcmode="lin" valueType="num">
                                      <p:cBhvr additive="base">
                                        <p:cTn id="112" dur="500" fill="hold"/>
                                        <p:tgtEl>
                                          <p:spTgt spid="19483"/>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19484"/>
                                        </p:tgtEl>
                                        <p:attrNameLst>
                                          <p:attrName>style.visibility</p:attrName>
                                        </p:attrNameLst>
                                      </p:cBhvr>
                                      <p:to>
                                        <p:strVal val="visible"/>
                                      </p:to>
                                    </p:set>
                                    <p:anim calcmode="lin" valueType="num">
                                      <p:cBhvr additive="base">
                                        <p:cTn id="115" dur="500" fill="hold"/>
                                        <p:tgtEl>
                                          <p:spTgt spid="19484"/>
                                        </p:tgtEl>
                                        <p:attrNameLst>
                                          <p:attrName>ppt_x</p:attrName>
                                        </p:attrNameLst>
                                      </p:cBhvr>
                                      <p:tavLst>
                                        <p:tav tm="0">
                                          <p:val>
                                            <p:strVal val="#ppt_x"/>
                                          </p:val>
                                        </p:tav>
                                        <p:tav tm="100000">
                                          <p:val>
                                            <p:strVal val="#ppt_x"/>
                                          </p:val>
                                        </p:tav>
                                      </p:tavLst>
                                    </p:anim>
                                    <p:anim calcmode="lin" valueType="num">
                                      <p:cBhvr additive="base">
                                        <p:cTn id="116" dur="500" fill="hold"/>
                                        <p:tgtEl>
                                          <p:spTgt spid="19484"/>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19485"/>
                                        </p:tgtEl>
                                        <p:attrNameLst>
                                          <p:attrName>style.visibility</p:attrName>
                                        </p:attrNameLst>
                                      </p:cBhvr>
                                      <p:to>
                                        <p:strVal val="visible"/>
                                      </p:to>
                                    </p:set>
                                    <p:anim calcmode="lin" valueType="num">
                                      <p:cBhvr additive="base">
                                        <p:cTn id="119" dur="500" fill="hold"/>
                                        <p:tgtEl>
                                          <p:spTgt spid="19485"/>
                                        </p:tgtEl>
                                        <p:attrNameLst>
                                          <p:attrName>ppt_x</p:attrName>
                                        </p:attrNameLst>
                                      </p:cBhvr>
                                      <p:tavLst>
                                        <p:tav tm="0">
                                          <p:val>
                                            <p:strVal val="#ppt_x"/>
                                          </p:val>
                                        </p:tav>
                                        <p:tav tm="100000">
                                          <p:val>
                                            <p:strVal val="#ppt_x"/>
                                          </p:val>
                                        </p:tav>
                                      </p:tavLst>
                                    </p:anim>
                                    <p:anim calcmode="lin" valueType="num">
                                      <p:cBhvr additive="base">
                                        <p:cTn id="120" dur="500" fill="hold"/>
                                        <p:tgtEl>
                                          <p:spTgt spid="19485"/>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19486"/>
                                        </p:tgtEl>
                                        <p:attrNameLst>
                                          <p:attrName>style.visibility</p:attrName>
                                        </p:attrNameLst>
                                      </p:cBhvr>
                                      <p:to>
                                        <p:strVal val="visible"/>
                                      </p:to>
                                    </p:set>
                                    <p:anim calcmode="lin" valueType="num">
                                      <p:cBhvr additive="base">
                                        <p:cTn id="123" dur="500" fill="hold"/>
                                        <p:tgtEl>
                                          <p:spTgt spid="19486"/>
                                        </p:tgtEl>
                                        <p:attrNameLst>
                                          <p:attrName>ppt_x</p:attrName>
                                        </p:attrNameLst>
                                      </p:cBhvr>
                                      <p:tavLst>
                                        <p:tav tm="0">
                                          <p:val>
                                            <p:strVal val="#ppt_x"/>
                                          </p:val>
                                        </p:tav>
                                        <p:tav tm="100000">
                                          <p:val>
                                            <p:strVal val="#ppt_x"/>
                                          </p:val>
                                        </p:tav>
                                      </p:tavLst>
                                    </p:anim>
                                    <p:anim calcmode="lin" valueType="num">
                                      <p:cBhvr additive="base">
                                        <p:cTn id="124" dur="500" fill="hold"/>
                                        <p:tgtEl>
                                          <p:spTgt spid="19486"/>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12321"/>
                                        </p:tgtEl>
                                        <p:attrNameLst>
                                          <p:attrName>style.visibility</p:attrName>
                                        </p:attrNameLst>
                                      </p:cBhvr>
                                      <p:to>
                                        <p:strVal val="visible"/>
                                      </p:to>
                                    </p:set>
                                    <p:anim calcmode="lin" valueType="num">
                                      <p:cBhvr additive="base">
                                        <p:cTn id="127" dur="500" fill="hold"/>
                                        <p:tgtEl>
                                          <p:spTgt spid="12321"/>
                                        </p:tgtEl>
                                        <p:attrNameLst>
                                          <p:attrName>ppt_x</p:attrName>
                                        </p:attrNameLst>
                                      </p:cBhvr>
                                      <p:tavLst>
                                        <p:tav tm="0">
                                          <p:val>
                                            <p:strVal val="#ppt_x"/>
                                          </p:val>
                                        </p:tav>
                                        <p:tav tm="100000">
                                          <p:val>
                                            <p:strVal val="#ppt_x"/>
                                          </p:val>
                                        </p:tav>
                                      </p:tavLst>
                                    </p:anim>
                                    <p:anim calcmode="lin" valueType="num">
                                      <p:cBhvr additive="base">
                                        <p:cTn id="128" dur="500" fill="hold"/>
                                        <p:tgtEl>
                                          <p:spTgt spid="12321"/>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12322"/>
                                        </p:tgtEl>
                                        <p:attrNameLst>
                                          <p:attrName>style.visibility</p:attrName>
                                        </p:attrNameLst>
                                      </p:cBhvr>
                                      <p:to>
                                        <p:strVal val="visible"/>
                                      </p:to>
                                    </p:set>
                                    <p:anim calcmode="lin" valueType="num">
                                      <p:cBhvr additive="base">
                                        <p:cTn id="131" dur="500" fill="hold"/>
                                        <p:tgtEl>
                                          <p:spTgt spid="12322"/>
                                        </p:tgtEl>
                                        <p:attrNameLst>
                                          <p:attrName>ppt_x</p:attrName>
                                        </p:attrNameLst>
                                      </p:cBhvr>
                                      <p:tavLst>
                                        <p:tav tm="0">
                                          <p:val>
                                            <p:strVal val="#ppt_x"/>
                                          </p:val>
                                        </p:tav>
                                        <p:tav tm="100000">
                                          <p:val>
                                            <p:strVal val="#ppt_x"/>
                                          </p:val>
                                        </p:tav>
                                      </p:tavLst>
                                    </p:anim>
                                    <p:anim calcmode="lin" valueType="num">
                                      <p:cBhvr additive="base">
                                        <p:cTn id="132" dur="500" fill="hold"/>
                                        <p:tgtEl>
                                          <p:spTgt spid="12322"/>
                                        </p:tgtEl>
                                        <p:attrNameLst>
                                          <p:attrName>ppt_y</p:attrName>
                                        </p:attrNameLst>
                                      </p:cBhvr>
                                      <p:tavLst>
                                        <p:tav tm="0">
                                          <p:val>
                                            <p:strVal val="1+#ppt_h/2"/>
                                          </p:val>
                                        </p:tav>
                                        <p:tav tm="100000">
                                          <p:val>
                                            <p:strVal val="#ppt_y"/>
                                          </p:val>
                                        </p:tav>
                                      </p:tavLst>
                                    </p:anim>
                                  </p:childTnLst>
                                </p:cTn>
                              </p:par>
                              <p:par>
                                <p:cTn id="133" presetID="2" presetClass="entr" presetSubtype="4" fill="hold" nodeType="withEffect">
                                  <p:stCondLst>
                                    <p:cond delay="0"/>
                                  </p:stCondLst>
                                  <p:childTnLst>
                                    <p:set>
                                      <p:cBhvr>
                                        <p:cTn id="134" dur="1" fill="hold">
                                          <p:stCondLst>
                                            <p:cond delay="0"/>
                                          </p:stCondLst>
                                        </p:cTn>
                                        <p:tgtEl>
                                          <p:spTgt spid="19491"/>
                                        </p:tgtEl>
                                        <p:attrNameLst>
                                          <p:attrName>style.visibility</p:attrName>
                                        </p:attrNameLst>
                                      </p:cBhvr>
                                      <p:to>
                                        <p:strVal val="visible"/>
                                      </p:to>
                                    </p:set>
                                    <p:anim calcmode="lin" valueType="num">
                                      <p:cBhvr additive="base">
                                        <p:cTn id="135" dur="500" fill="hold"/>
                                        <p:tgtEl>
                                          <p:spTgt spid="19491"/>
                                        </p:tgtEl>
                                        <p:attrNameLst>
                                          <p:attrName>ppt_x</p:attrName>
                                        </p:attrNameLst>
                                      </p:cBhvr>
                                      <p:tavLst>
                                        <p:tav tm="0">
                                          <p:val>
                                            <p:strVal val="#ppt_x"/>
                                          </p:val>
                                        </p:tav>
                                        <p:tav tm="100000">
                                          <p:val>
                                            <p:strVal val="#ppt_x"/>
                                          </p:val>
                                        </p:tav>
                                      </p:tavLst>
                                    </p:anim>
                                    <p:anim calcmode="lin" valueType="num">
                                      <p:cBhvr additive="base">
                                        <p:cTn id="136" dur="500" fill="hold"/>
                                        <p:tgtEl>
                                          <p:spTgt spid="19491"/>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19492"/>
                                        </p:tgtEl>
                                        <p:attrNameLst>
                                          <p:attrName>style.visibility</p:attrName>
                                        </p:attrNameLst>
                                      </p:cBhvr>
                                      <p:to>
                                        <p:strVal val="visible"/>
                                      </p:to>
                                    </p:set>
                                    <p:anim calcmode="lin" valueType="num">
                                      <p:cBhvr additive="base">
                                        <p:cTn id="139" dur="500" fill="hold"/>
                                        <p:tgtEl>
                                          <p:spTgt spid="19492"/>
                                        </p:tgtEl>
                                        <p:attrNameLst>
                                          <p:attrName>ppt_x</p:attrName>
                                        </p:attrNameLst>
                                      </p:cBhvr>
                                      <p:tavLst>
                                        <p:tav tm="0">
                                          <p:val>
                                            <p:strVal val="#ppt_x"/>
                                          </p:val>
                                        </p:tav>
                                        <p:tav tm="100000">
                                          <p:val>
                                            <p:strVal val="#ppt_x"/>
                                          </p:val>
                                        </p:tav>
                                      </p:tavLst>
                                    </p:anim>
                                    <p:anim calcmode="lin" valueType="num">
                                      <p:cBhvr additive="base">
                                        <p:cTn id="140" dur="500" fill="hold"/>
                                        <p:tgtEl>
                                          <p:spTgt spid="19492"/>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19493"/>
                                        </p:tgtEl>
                                        <p:attrNameLst>
                                          <p:attrName>style.visibility</p:attrName>
                                        </p:attrNameLst>
                                      </p:cBhvr>
                                      <p:to>
                                        <p:strVal val="visible"/>
                                      </p:to>
                                    </p:set>
                                    <p:anim calcmode="lin" valueType="num">
                                      <p:cBhvr additive="base">
                                        <p:cTn id="143" dur="500" fill="hold"/>
                                        <p:tgtEl>
                                          <p:spTgt spid="19493"/>
                                        </p:tgtEl>
                                        <p:attrNameLst>
                                          <p:attrName>ppt_x</p:attrName>
                                        </p:attrNameLst>
                                      </p:cBhvr>
                                      <p:tavLst>
                                        <p:tav tm="0">
                                          <p:val>
                                            <p:strVal val="#ppt_x"/>
                                          </p:val>
                                        </p:tav>
                                        <p:tav tm="100000">
                                          <p:val>
                                            <p:strVal val="#ppt_x"/>
                                          </p:val>
                                        </p:tav>
                                      </p:tavLst>
                                    </p:anim>
                                    <p:anim calcmode="lin" valueType="num">
                                      <p:cBhvr additive="base">
                                        <p:cTn id="144" dur="500" fill="hold"/>
                                        <p:tgtEl>
                                          <p:spTgt spid="19493"/>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19494"/>
                                        </p:tgtEl>
                                        <p:attrNameLst>
                                          <p:attrName>style.visibility</p:attrName>
                                        </p:attrNameLst>
                                      </p:cBhvr>
                                      <p:to>
                                        <p:strVal val="visible"/>
                                      </p:to>
                                    </p:set>
                                    <p:anim calcmode="lin" valueType="num">
                                      <p:cBhvr additive="base">
                                        <p:cTn id="147" dur="500" fill="hold"/>
                                        <p:tgtEl>
                                          <p:spTgt spid="19494"/>
                                        </p:tgtEl>
                                        <p:attrNameLst>
                                          <p:attrName>ppt_x</p:attrName>
                                        </p:attrNameLst>
                                      </p:cBhvr>
                                      <p:tavLst>
                                        <p:tav tm="0">
                                          <p:val>
                                            <p:strVal val="#ppt_x"/>
                                          </p:val>
                                        </p:tav>
                                        <p:tav tm="100000">
                                          <p:val>
                                            <p:strVal val="#ppt_x"/>
                                          </p:val>
                                        </p:tav>
                                      </p:tavLst>
                                    </p:anim>
                                    <p:anim calcmode="lin" valueType="num">
                                      <p:cBhvr additive="base">
                                        <p:cTn id="148" dur="500" fill="hold"/>
                                        <p:tgtEl>
                                          <p:spTgt spid="19494"/>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19495"/>
                                        </p:tgtEl>
                                        <p:attrNameLst>
                                          <p:attrName>style.visibility</p:attrName>
                                        </p:attrNameLst>
                                      </p:cBhvr>
                                      <p:to>
                                        <p:strVal val="visible"/>
                                      </p:to>
                                    </p:set>
                                    <p:anim calcmode="lin" valueType="num">
                                      <p:cBhvr additive="base">
                                        <p:cTn id="151" dur="500" fill="hold"/>
                                        <p:tgtEl>
                                          <p:spTgt spid="19495"/>
                                        </p:tgtEl>
                                        <p:attrNameLst>
                                          <p:attrName>ppt_x</p:attrName>
                                        </p:attrNameLst>
                                      </p:cBhvr>
                                      <p:tavLst>
                                        <p:tav tm="0">
                                          <p:val>
                                            <p:strVal val="#ppt_x"/>
                                          </p:val>
                                        </p:tav>
                                        <p:tav tm="100000">
                                          <p:val>
                                            <p:strVal val="#ppt_x"/>
                                          </p:val>
                                        </p:tav>
                                      </p:tavLst>
                                    </p:anim>
                                    <p:anim calcmode="lin" valueType="num">
                                      <p:cBhvr additive="base">
                                        <p:cTn id="152" dur="500" fill="hold"/>
                                        <p:tgtEl>
                                          <p:spTgt spid="19495"/>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19496"/>
                                        </p:tgtEl>
                                        <p:attrNameLst>
                                          <p:attrName>style.visibility</p:attrName>
                                        </p:attrNameLst>
                                      </p:cBhvr>
                                      <p:to>
                                        <p:strVal val="visible"/>
                                      </p:to>
                                    </p:set>
                                    <p:anim calcmode="lin" valueType="num">
                                      <p:cBhvr additive="base">
                                        <p:cTn id="155" dur="500" fill="hold"/>
                                        <p:tgtEl>
                                          <p:spTgt spid="19496"/>
                                        </p:tgtEl>
                                        <p:attrNameLst>
                                          <p:attrName>ppt_x</p:attrName>
                                        </p:attrNameLst>
                                      </p:cBhvr>
                                      <p:tavLst>
                                        <p:tav tm="0">
                                          <p:val>
                                            <p:strVal val="#ppt_x"/>
                                          </p:val>
                                        </p:tav>
                                        <p:tav tm="100000">
                                          <p:val>
                                            <p:strVal val="#ppt_x"/>
                                          </p:val>
                                        </p:tav>
                                      </p:tavLst>
                                    </p:anim>
                                    <p:anim calcmode="lin" valueType="num">
                                      <p:cBhvr additive="base">
                                        <p:cTn id="156" dur="500" fill="hold"/>
                                        <p:tgtEl>
                                          <p:spTgt spid="19496"/>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12329"/>
                                        </p:tgtEl>
                                        <p:attrNameLst>
                                          <p:attrName>style.visibility</p:attrName>
                                        </p:attrNameLst>
                                      </p:cBhvr>
                                      <p:to>
                                        <p:strVal val="visible"/>
                                      </p:to>
                                    </p:set>
                                    <p:anim calcmode="lin" valueType="num">
                                      <p:cBhvr additive="base">
                                        <p:cTn id="159" dur="500" fill="hold"/>
                                        <p:tgtEl>
                                          <p:spTgt spid="12329"/>
                                        </p:tgtEl>
                                        <p:attrNameLst>
                                          <p:attrName>ppt_x</p:attrName>
                                        </p:attrNameLst>
                                      </p:cBhvr>
                                      <p:tavLst>
                                        <p:tav tm="0">
                                          <p:val>
                                            <p:strVal val="#ppt_x"/>
                                          </p:val>
                                        </p:tav>
                                        <p:tav tm="100000">
                                          <p:val>
                                            <p:strVal val="#ppt_x"/>
                                          </p:val>
                                        </p:tav>
                                      </p:tavLst>
                                    </p:anim>
                                    <p:anim calcmode="lin" valueType="num">
                                      <p:cBhvr additive="base">
                                        <p:cTn id="160" dur="500" fill="hold"/>
                                        <p:tgtEl>
                                          <p:spTgt spid="12329"/>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19498"/>
                                        </p:tgtEl>
                                        <p:attrNameLst>
                                          <p:attrName>style.visibility</p:attrName>
                                        </p:attrNameLst>
                                      </p:cBhvr>
                                      <p:to>
                                        <p:strVal val="visible"/>
                                      </p:to>
                                    </p:set>
                                    <p:anim calcmode="lin" valueType="num">
                                      <p:cBhvr additive="base">
                                        <p:cTn id="163" dur="500" fill="hold"/>
                                        <p:tgtEl>
                                          <p:spTgt spid="19498"/>
                                        </p:tgtEl>
                                        <p:attrNameLst>
                                          <p:attrName>ppt_x</p:attrName>
                                        </p:attrNameLst>
                                      </p:cBhvr>
                                      <p:tavLst>
                                        <p:tav tm="0">
                                          <p:val>
                                            <p:strVal val="#ppt_x"/>
                                          </p:val>
                                        </p:tav>
                                        <p:tav tm="100000">
                                          <p:val>
                                            <p:strVal val="#ppt_x"/>
                                          </p:val>
                                        </p:tav>
                                      </p:tavLst>
                                    </p:anim>
                                    <p:anim calcmode="lin" valueType="num">
                                      <p:cBhvr additive="base">
                                        <p:cTn id="164" dur="500" fill="hold"/>
                                        <p:tgtEl>
                                          <p:spTgt spid="19498"/>
                                        </p:tgtEl>
                                        <p:attrNameLst>
                                          <p:attrName>ppt_y</p:attrName>
                                        </p:attrNameLst>
                                      </p:cBhvr>
                                      <p:tavLst>
                                        <p:tav tm="0">
                                          <p:val>
                                            <p:strVal val="1+#ppt_h/2"/>
                                          </p:val>
                                        </p:tav>
                                        <p:tav tm="100000">
                                          <p:val>
                                            <p:strVal val="#ppt_y"/>
                                          </p:val>
                                        </p:tav>
                                      </p:tavLst>
                                    </p:anim>
                                  </p:childTnLst>
                                </p:cTn>
                              </p:par>
                            </p:childTnLst>
                          </p:cTn>
                        </p:par>
                      </p:childTnLst>
                    </p:cTn>
                  </p:par>
                  <p:par>
                    <p:cTn id="165" fill="hold" nodeType="clickPar">
                      <p:stCondLst>
                        <p:cond delay="indefinite"/>
                      </p:stCondLst>
                      <p:childTnLst>
                        <p:par>
                          <p:cTn id="166" fill="hold" nodeType="withGroup">
                            <p:stCondLst>
                              <p:cond delay="0"/>
                            </p:stCondLst>
                            <p:childTnLst>
                              <p:par>
                                <p:cTn id="167" presetID="2" presetClass="entr" presetSubtype="4" fill="hold" grpId="0" nodeType="clickEffect">
                                  <p:stCondLst>
                                    <p:cond delay="0"/>
                                  </p:stCondLst>
                                  <p:childTnLst>
                                    <p:set>
                                      <p:cBhvr>
                                        <p:cTn id="168" dur="1" fill="hold">
                                          <p:stCondLst>
                                            <p:cond delay="0"/>
                                          </p:stCondLst>
                                        </p:cTn>
                                        <p:tgtEl>
                                          <p:spTgt spid="19481">
                                            <p:bg/>
                                          </p:spTgt>
                                        </p:tgtEl>
                                        <p:attrNameLst>
                                          <p:attrName>style.visibility</p:attrName>
                                        </p:attrNameLst>
                                      </p:cBhvr>
                                      <p:to>
                                        <p:strVal val="visible"/>
                                      </p:to>
                                    </p:set>
                                    <p:anim calcmode="lin" valueType="num">
                                      <p:cBhvr additive="base">
                                        <p:cTn id="169" dur="500" fill="hold"/>
                                        <p:tgtEl>
                                          <p:spTgt spid="19481">
                                            <p:bg/>
                                          </p:spTgt>
                                        </p:tgtEl>
                                        <p:attrNameLst>
                                          <p:attrName>ppt_x</p:attrName>
                                        </p:attrNameLst>
                                      </p:cBhvr>
                                      <p:tavLst>
                                        <p:tav tm="0">
                                          <p:val>
                                            <p:strVal val="#ppt_x"/>
                                          </p:val>
                                        </p:tav>
                                        <p:tav tm="100000">
                                          <p:val>
                                            <p:strVal val="#ppt_x"/>
                                          </p:val>
                                        </p:tav>
                                      </p:tavLst>
                                    </p:anim>
                                    <p:anim calcmode="lin" valueType="num">
                                      <p:cBhvr additive="base">
                                        <p:cTn id="170" dur="500" fill="hold"/>
                                        <p:tgtEl>
                                          <p:spTgt spid="19481">
                                            <p:bg/>
                                          </p:spTgt>
                                        </p:tgtEl>
                                        <p:attrNameLst>
                                          <p:attrName>ppt_y</p:attrName>
                                        </p:attrNameLst>
                                      </p:cBhvr>
                                      <p:tavLst>
                                        <p:tav tm="0">
                                          <p:val>
                                            <p:strVal val="1+#ppt_h/2"/>
                                          </p:val>
                                        </p:tav>
                                        <p:tav tm="100000">
                                          <p:val>
                                            <p:strVal val="#ppt_y"/>
                                          </p:val>
                                        </p:tav>
                                      </p:tavLst>
                                    </p:anim>
                                  </p:childTnLst>
                                </p:cTn>
                              </p:par>
                            </p:childTnLst>
                          </p:cTn>
                        </p:par>
                      </p:childTnLst>
                    </p:cTn>
                  </p:par>
                  <p:par>
                    <p:cTn id="171" fill="hold" nodeType="clickPar">
                      <p:stCondLst>
                        <p:cond delay="indefinite"/>
                      </p:stCondLst>
                      <p:childTnLst>
                        <p:par>
                          <p:cTn id="172" fill="hold" nodeType="withGroup">
                            <p:stCondLst>
                              <p:cond delay="0"/>
                            </p:stCondLst>
                            <p:childTnLst>
                              <p:par>
                                <p:cTn id="173" presetID="2" presetClass="entr" presetSubtype="4" fill="hold" grpId="0" nodeType="clickEffect">
                                  <p:stCondLst>
                                    <p:cond delay="0"/>
                                  </p:stCondLst>
                                  <p:childTnLst>
                                    <p:set>
                                      <p:cBhvr>
                                        <p:cTn id="174" dur="1" fill="hold">
                                          <p:stCondLst>
                                            <p:cond delay="0"/>
                                          </p:stCondLst>
                                        </p:cTn>
                                        <p:tgtEl>
                                          <p:spTgt spid="19481">
                                            <p:txEl>
                                              <p:pRg st="0" end="0"/>
                                            </p:txEl>
                                          </p:spTgt>
                                        </p:tgtEl>
                                        <p:attrNameLst>
                                          <p:attrName>style.visibility</p:attrName>
                                        </p:attrNameLst>
                                      </p:cBhvr>
                                      <p:to>
                                        <p:strVal val="visible"/>
                                      </p:to>
                                    </p:set>
                                    <p:anim calcmode="lin" valueType="num">
                                      <p:cBhvr additive="base">
                                        <p:cTn id="175" dur="500" fill="hold"/>
                                        <p:tgtEl>
                                          <p:spTgt spid="19481">
                                            <p:txEl>
                                              <p:pRg st="0" end="0"/>
                                            </p:txEl>
                                          </p:spTgt>
                                        </p:tgtEl>
                                        <p:attrNameLst>
                                          <p:attrName>ppt_x</p:attrName>
                                        </p:attrNameLst>
                                      </p:cBhvr>
                                      <p:tavLst>
                                        <p:tav tm="0">
                                          <p:val>
                                            <p:strVal val="#ppt_x"/>
                                          </p:val>
                                        </p:tav>
                                        <p:tav tm="100000">
                                          <p:val>
                                            <p:strVal val="#ppt_x"/>
                                          </p:val>
                                        </p:tav>
                                      </p:tavLst>
                                    </p:anim>
                                    <p:anim calcmode="lin" valueType="num">
                                      <p:cBhvr additive="base">
                                        <p:cTn id="176" dur="500" fill="hold"/>
                                        <p:tgtEl>
                                          <p:spTgt spid="1948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4" grpId="0" animBg="1"/>
      <p:bldP spid="19475" grpId="0" animBg="1"/>
      <p:bldP spid="19476" grpId="0"/>
      <p:bldP spid="19477" grpId="0"/>
      <p:bldP spid="19478" grpId="0"/>
      <p:bldP spid="19479" grpId="0"/>
      <p:bldP spid="19480" grpId="0"/>
      <p:bldP spid="19481" grpId="0" build="p" animBg="1"/>
      <p:bldP spid="19486" grpId="0"/>
      <p:bldP spid="12319" grpId="0" autoUpdateAnimBg="0"/>
      <p:bldP spid="12320" grpId="0" autoUpdateAnimBg="0"/>
      <p:bldP spid="12321" grpId="0"/>
      <p:bldP spid="12322" grpId="0"/>
      <p:bldP spid="12329" grpId="0"/>
      <p:bldP spid="1949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3"/>
          <p:cNvSpPr txBox="1">
            <a:spLocks noChangeArrowheads="1"/>
          </p:cNvSpPr>
          <p:nvPr/>
        </p:nvSpPr>
        <p:spPr bwMode="auto">
          <a:xfrm>
            <a:off x="901697" y="11723"/>
            <a:ext cx="721864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TW" sz="2800" b="1" dirty="0">
                <a:solidFill>
                  <a:srgbClr val="0070C0"/>
                </a:solidFill>
                <a:ea typeface="PMingLiU" pitchFamily="18" charset="-120"/>
              </a:rPr>
              <a:t>Example, Capacitors in Parallel and in Series</a:t>
            </a:r>
            <a:r>
              <a:rPr lang="en-US" altLang="zh-TW" sz="2000" b="1" dirty="0">
                <a:solidFill>
                  <a:srgbClr val="FF3300"/>
                </a:solidFill>
                <a:ea typeface="PMingLiU" pitchFamily="18" charset="-120"/>
              </a:rPr>
              <a:t>:</a:t>
            </a:r>
          </a:p>
        </p:txBody>
      </p:sp>
      <p:pic>
        <p:nvPicPr>
          <p:cNvPr id="20494"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3557248"/>
            <a:ext cx="347821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13457" y="595739"/>
            <a:ext cx="9289032" cy="830997"/>
          </a:xfrm>
          <a:prstGeom prst="rect">
            <a:avLst/>
          </a:prstGeom>
          <a:noFill/>
        </p:spPr>
        <p:txBody>
          <a:bodyPr wrap="square" rtlCol="0">
            <a:spAutoFit/>
          </a:bodyPr>
          <a:lstStyle/>
          <a:p>
            <a:r>
              <a:rPr lang="en-US" dirty="0"/>
              <a:t>Find the equivalent capacitance for the capacitances shown in Figure below, across which potential difference V is applied . </a:t>
            </a:r>
          </a:p>
        </p:txBody>
      </p:sp>
      <mc:AlternateContent xmlns:mc="http://schemas.openxmlformats.org/markup-compatibility/2006">
        <mc:Choice xmlns:a14="http://schemas.microsoft.com/office/drawing/2010/main" Requires="a14">
          <p:sp>
            <p:nvSpPr>
              <p:cNvPr id="4" name="Object 3"/>
              <p:cNvSpPr txBox="1"/>
              <p:nvPr/>
            </p:nvSpPr>
            <p:spPr>
              <a:xfrm>
                <a:off x="1195379" y="1613356"/>
                <a:ext cx="5888417" cy="454025"/>
              </a:xfrm>
              <a:prstGeom prst="rect">
                <a:avLst/>
              </a:prstGeom>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𝐶</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=12.0</m:t>
                      </m:r>
                      <m:r>
                        <a:rPr lang="en-US" i="1">
                          <a:solidFill>
                            <a:srgbClr val="000000"/>
                          </a:solidFill>
                          <a:latin typeface="Cambria Math" panose="02040503050406030204" pitchFamily="18" charset="0"/>
                        </a:rPr>
                        <m:t>𝜇</m:t>
                      </m:r>
                      <m:r>
                        <a:rPr lang="en-US" i="1">
                          <a:solidFill>
                            <a:srgbClr val="000000"/>
                          </a:solidFill>
                          <a:latin typeface="Cambria Math" panose="02040503050406030204" pitchFamily="18" charset="0"/>
                        </a:rPr>
                        <m:t>𝐹</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𝐶</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=5.3</m:t>
                      </m:r>
                      <m:r>
                        <a:rPr lang="en-US" i="1">
                          <a:solidFill>
                            <a:srgbClr val="000000"/>
                          </a:solidFill>
                          <a:latin typeface="Cambria Math" panose="02040503050406030204" pitchFamily="18" charset="0"/>
                        </a:rPr>
                        <m:t>𝜇</m:t>
                      </m:r>
                      <m:r>
                        <a:rPr lang="en-US" i="1">
                          <a:solidFill>
                            <a:srgbClr val="000000"/>
                          </a:solidFill>
                          <a:latin typeface="Cambria Math" panose="02040503050406030204" pitchFamily="18" charset="0"/>
                        </a:rPr>
                        <m:t>𝐹</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𝐶</m:t>
                          </m:r>
                        </m:e>
                        <m:sub>
                          <m:r>
                            <a:rPr lang="en-US" i="1">
                              <a:solidFill>
                                <a:srgbClr val="000000"/>
                              </a:solidFill>
                              <a:latin typeface="Cambria Math" panose="02040503050406030204" pitchFamily="18" charset="0"/>
                            </a:rPr>
                            <m:t>3</m:t>
                          </m:r>
                        </m:sub>
                      </m:sSub>
                      <m:r>
                        <a:rPr lang="en-US" i="1">
                          <a:solidFill>
                            <a:srgbClr val="000000"/>
                          </a:solidFill>
                          <a:latin typeface="Cambria Math" panose="02040503050406030204" pitchFamily="18" charset="0"/>
                        </a:rPr>
                        <m:t>=4.5</m:t>
                      </m:r>
                      <m:r>
                        <a:rPr lang="en-US" i="1">
                          <a:solidFill>
                            <a:srgbClr val="000000"/>
                          </a:solidFill>
                          <a:latin typeface="Cambria Math" panose="02040503050406030204" pitchFamily="18" charset="0"/>
                        </a:rPr>
                        <m:t>𝜇</m:t>
                      </m:r>
                      <m:r>
                        <a:rPr lang="en-US" i="1">
                          <a:solidFill>
                            <a:srgbClr val="000000"/>
                          </a:solidFill>
                          <a:latin typeface="Cambria Math" panose="02040503050406030204" pitchFamily="18" charset="0"/>
                        </a:rPr>
                        <m:t>𝐹</m:t>
                      </m:r>
                    </m:oMath>
                  </m:oMathPara>
                </a14:m>
                <a:endParaRPr lang="en-US"/>
              </a:p>
            </p:txBody>
          </p:sp>
        </mc:Choice>
        <mc:Fallback>
          <p:sp>
            <p:nvSpPr>
              <p:cNvPr id="4" name="Object 3"/>
              <p:cNvSpPr txBox="1">
                <a:spLocks noRot="1" noChangeAspect="1" noMove="1" noResize="1" noEditPoints="1" noAdjustHandles="1" noChangeArrowheads="1" noChangeShapeType="1" noTextEdit="1"/>
              </p:cNvSpPr>
              <p:nvPr/>
            </p:nvSpPr>
            <p:spPr>
              <a:xfrm>
                <a:off x="1195379" y="1613356"/>
                <a:ext cx="5888417" cy="454025"/>
              </a:xfrm>
              <a:prstGeom prst="rect">
                <a:avLst/>
              </a:prstGeom>
              <a:blipFill>
                <a:blip r:embed="rId3"/>
                <a:stretch>
                  <a:fillRect l="-104" b="-9459"/>
                </a:stretch>
              </a:blipFill>
            </p:spPr>
            <p:txBody>
              <a:bodyPr/>
              <a:lstStyle/>
              <a:p>
                <a:r>
                  <a:rPr lang="en-US">
                    <a:noFill/>
                  </a:rPr>
                  <a:t> </a:t>
                </a:r>
              </a:p>
            </p:txBody>
          </p:sp>
        </mc:Fallback>
      </mc:AlternateContent>
      <p:pic>
        <p:nvPicPr>
          <p:cNvPr id="5" name="Picture 4"/>
          <p:cNvPicPr>
            <a:picLocks noChangeAspect="1"/>
          </p:cNvPicPr>
          <p:nvPr/>
        </p:nvPicPr>
        <p:blipFill>
          <a:blip r:embed="rId4"/>
          <a:stretch>
            <a:fillRect/>
          </a:stretch>
        </p:blipFill>
        <p:spPr>
          <a:xfrm>
            <a:off x="915291" y="2420888"/>
            <a:ext cx="1668996" cy="2519233"/>
          </a:xfrm>
          <a:prstGeom prst="rect">
            <a:avLst/>
          </a:prstGeom>
        </p:spPr>
      </p:pic>
      <p:sp>
        <p:nvSpPr>
          <p:cNvPr id="6" name="TextBox 5"/>
          <p:cNvSpPr txBox="1"/>
          <p:nvPr/>
        </p:nvSpPr>
        <p:spPr>
          <a:xfrm>
            <a:off x="3059832" y="2636912"/>
            <a:ext cx="4176464"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First evaluate for C</a:t>
            </a:r>
            <a:r>
              <a:rPr lang="en-US" sz="2000" baseline="-25000" dirty="0">
                <a:latin typeface="Arial" panose="020B0604020202020204" pitchFamily="34" charset="0"/>
                <a:cs typeface="Arial" panose="020B0604020202020204" pitchFamily="34" charset="0"/>
              </a:rPr>
              <a:t>1</a:t>
            </a:r>
            <a:r>
              <a:rPr lang="en-US" sz="2000" dirty="0">
                <a:latin typeface="Arial" panose="020B0604020202020204" pitchFamily="34" charset="0"/>
                <a:cs typeface="Arial" panose="020B0604020202020204" pitchFamily="34" charset="0"/>
              </a:rPr>
              <a:t> and C</a:t>
            </a:r>
            <a:r>
              <a:rPr lang="en-US" sz="2000" baseline="-25000" dirty="0">
                <a:latin typeface="Arial" panose="020B0604020202020204" pitchFamily="34" charset="0"/>
                <a:cs typeface="Arial" panose="020B0604020202020204" pitchFamily="34" charset="0"/>
              </a:rPr>
              <a:t>2</a:t>
            </a:r>
            <a:r>
              <a:rPr lang="en-US" sz="2000" dirty="0">
                <a:latin typeface="Arial" panose="020B0604020202020204" pitchFamily="34" charset="0"/>
                <a:cs typeface="Arial" panose="020B0604020202020204" pitchFamily="34" charset="0"/>
              </a:rPr>
              <a:t> in parallel </a:t>
            </a:r>
          </a:p>
        </p:txBody>
      </p:sp>
      <p:sp>
        <p:nvSpPr>
          <p:cNvPr id="3" name="Date Placeholder 2"/>
          <p:cNvSpPr>
            <a:spLocks noGrp="1"/>
          </p:cNvSpPr>
          <p:nvPr>
            <p:ph type="dt" sz="half" idx="10"/>
          </p:nvPr>
        </p:nvSpPr>
        <p:spPr/>
        <p:txBody>
          <a:bodyPr/>
          <a:lstStyle/>
          <a:p>
            <a:pPr>
              <a:defRPr/>
            </a:pPr>
            <a:fld id="{7C294D1E-24CD-457E-B02A-527D2A49C790}" type="datetime1">
              <a:rPr lang="en-US" smtClean="0"/>
              <a:t>2/16/2023</a:t>
            </a:fld>
            <a:endParaRPr lang="en-US"/>
          </a:p>
        </p:txBody>
      </p:sp>
      <p:sp>
        <p:nvSpPr>
          <p:cNvPr id="7" name="Footer Placeholder 6"/>
          <p:cNvSpPr>
            <a:spLocks noGrp="1"/>
          </p:cNvSpPr>
          <p:nvPr>
            <p:ph type="ftr" sz="quarter" idx="11"/>
          </p:nvPr>
        </p:nvSpPr>
        <p:spPr/>
        <p:txBody>
          <a:bodyPr/>
          <a:lstStyle/>
          <a:p>
            <a:pPr>
              <a:defRPr/>
            </a:pPr>
            <a:r>
              <a:rPr lang="en-US"/>
              <a:t>PHY 217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494"/>
                                        </p:tgtEl>
                                        <p:attrNameLst>
                                          <p:attrName>style.visibility</p:attrName>
                                        </p:attrNameLst>
                                      </p:cBhvr>
                                      <p:to>
                                        <p:strVal val="visible"/>
                                      </p:to>
                                    </p:set>
                                    <p:animEffect transition="in" filter="fade">
                                      <p:cBhvr>
                                        <p:cTn id="27" dur="500"/>
                                        <p:tgtEl>
                                          <p:spTgt spid="20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3"/>
          <p:cNvSpPr txBox="1">
            <a:spLocks noChangeArrowheads="1"/>
          </p:cNvSpPr>
          <p:nvPr/>
        </p:nvSpPr>
        <p:spPr bwMode="auto">
          <a:xfrm>
            <a:off x="751244" y="10280"/>
            <a:ext cx="721864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TW" sz="2800" b="1" dirty="0">
                <a:solidFill>
                  <a:srgbClr val="0070C0"/>
                </a:solidFill>
                <a:ea typeface="PMingLiU" pitchFamily="18" charset="-120"/>
              </a:rPr>
              <a:t>Example, Capacitors in Parallel and in Series</a:t>
            </a:r>
            <a:r>
              <a:rPr lang="en-US" altLang="zh-TW" sz="2000" b="1" dirty="0">
                <a:solidFill>
                  <a:srgbClr val="FF3300"/>
                </a:solidFill>
                <a:ea typeface="PMingLiU" pitchFamily="18" charset="-120"/>
              </a:rPr>
              <a:t>:</a:t>
            </a:r>
          </a:p>
        </p:txBody>
      </p:sp>
      <p:pic>
        <p:nvPicPr>
          <p:cNvPr id="430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5569" y="2897804"/>
            <a:ext cx="28479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3"/>
          <a:stretch>
            <a:fillRect/>
          </a:stretch>
        </p:blipFill>
        <p:spPr>
          <a:xfrm>
            <a:off x="434976" y="836613"/>
            <a:ext cx="1976784" cy="2325628"/>
          </a:xfrm>
          <a:prstGeom prst="rect">
            <a:avLst/>
          </a:prstGeom>
        </p:spPr>
      </p:pic>
      <p:pic>
        <p:nvPicPr>
          <p:cNvPr id="3" name="Picture 2"/>
          <p:cNvPicPr>
            <a:picLocks noChangeAspect="1"/>
          </p:cNvPicPr>
          <p:nvPr/>
        </p:nvPicPr>
        <p:blipFill>
          <a:blip r:embed="rId4"/>
          <a:stretch>
            <a:fillRect/>
          </a:stretch>
        </p:blipFill>
        <p:spPr>
          <a:xfrm>
            <a:off x="954435" y="3928980"/>
            <a:ext cx="1457325" cy="619125"/>
          </a:xfrm>
          <a:prstGeom prst="rect">
            <a:avLst/>
          </a:prstGeom>
        </p:spPr>
      </p:pic>
      <p:pic>
        <p:nvPicPr>
          <p:cNvPr id="4" name="Picture 3"/>
          <p:cNvPicPr>
            <a:picLocks noChangeAspect="1"/>
          </p:cNvPicPr>
          <p:nvPr/>
        </p:nvPicPr>
        <p:blipFill>
          <a:blip r:embed="rId5"/>
          <a:stretch>
            <a:fillRect/>
          </a:stretch>
        </p:blipFill>
        <p:spPr>
          <a:xfrm>
            <a:off x="673101" y="4956316"/>
            <a:ext cx="2790825" cy="685800"/>
          </a:xfrm>
          <a:prstGeom prst="rect">
            <a:avLst/>
          </a:prstGeom>
        </p:spPr>
      </p:pic>
      <p:pic>
        <p:nvPicPr>
          <p:cNvPr id="5" name="Picture 4"/>
          <p:cNvPicPr>
            <a:picLocks noChangeAspect="1"/>
          </p:cNvPicPr>
          <p:nvPr/>
        </p:nvPicPr>
        <p:blipFill>
          <a:blip r:embed="rId6"/>
          <a:stretch>
            <a:fillRect/>
          </a:stretch>
        </p:blipFill>
        <p:spPr>
          <a:xfrm>
            <a:off x="2905663" y="607148"/>
            <a:ext cx="2016224" cy="2141455"/>
          </a:xfrm>
          <a:prstGeom prst="rect">
            <a:avLst/>
          </a:prstGeom>
        </p:spPr>
      </p:pic>
      <p:pic>
        <p:nvPicPr>
          <p:cNvPr id="6" name="Picture 5"/>
          <p:cNvPicPr>
            <a:picLocks noChangeAspect="1"/>
          </p:cNvPicPr>
          <p:nvPr/>
        </p:nvPicPr>
        <p:blipFill>
          <a:blip r:embed="rId7"/>
          <a:stretch>
            <a:fillRect/>
          </a:stretch>
        </p:blipFill>
        <p:spPr>
          <a:xfrm>
            <a:off x="5707353" y="1073461"/>
            <a:ext cx="2448272" cy="2239908"/>
          </a:xfrm>
          <a:prstGeom prst="rect">
            <a:avLst/>
          </a:prstGeom>
        </p:spPr>
      </p:pic>
      <p:pic>
        <p:nvPicPr>
          <p:cNvPr id="13"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45637" y="3633167"/>
            <a:ext cx="390525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88687" y="4166567"/>
            <a:ext cx="1981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50487" y="4852367"/>
            <a:ext cx="2971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60087" y="5527055"/>
            <a:ext cx="1595438"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55287" y="5995367"/>
            <a:ext cx="2700338"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Curved Right Arrow 18"/>
          <p:cNvSpPr/>
          <p:nvPr/>
        </p:nvSpPr>
        <p:spPr>
          <a:xfrm>
            <a:off x="5074287" y="4090367"/>
            <a:ext cx="228600" cy="304800"/>
          </a:xfrm>
          <a:prstGeom prst="curvedRightArrow">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TW" altLang="en-US">
              <a:solidFill>
                <a:schemeClr val="tx1"/>
              </a:solidFill>
              <a:latin typeface="Times New Roman" pitchFamily="18" charset="0"/>
            </a:endParaRPr>
          </a:p>
        </p:txBody>
      </p:sp>
      <p:sp>
        <p:nvSpPr>
          <p:cNvPr id="20" name="Curved Right Arrow 19"/>
          <p:cNvSpPr/>
          <p:nvPr/>
        </p:nvSpPr>
        <p:spPr>
          <a:xfrm>
            <a:off x="4769487" y="4699967"/>
            <a:ext cx="228600" cy="304800"/>
          </a:xfrm>
          <a:prstGeom prst="curvedRightArrow">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TW" altLang="en-US">
              <a:solidFill>
                <a:schemeClr val="tx1"/>
              </a:solidFill>
              <a:latin typeface="Times New Roman" pitchFamily="18" charset="0"/>
            </a:endParaRPr>
          </a:p>
        </p:txBody>
      </p:sp>
      <p:sp>
        <p:nvSpPr>
          <p:cNvPr id="21" name="Curved Right Arrow 20"/>
          <p:cNvSpPr/>
          <p:nvPr/>
        </p:nvSpPr>
        <p:spPr>
          <a:xfrm>
            <a:off x="4769487" y="5309567"/>
            <a:ext cx="228600" cy="304800"/>
          </a:xfrm>
          <a:prstGeom prst="curvedRightArrow">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TW" altLang="en-US">
              <a:solidFill>
                <a:schemeClr val="tx1"/>
              </a:solidFill>
              <a:latin typeface="Times New Roman" pitchFamily="18" charset="0"/>
            </a:endParaRPr>
          </a:p>
        </p:txBody>
      </p:sp>
      <p:sp>
        <p:nvSpPr>
          <p:cNvPr id="22" name="Curved Right Arrow 21"/>
          <p:cNvSpPr/>
          <p:nvPr/>
        </p:nvSpPr>
        <p:spPr>
          <a:xfrm>
            <a:off x="4921887" y="5919167"/>
            <a:ext cx="228600" cy="304800"/>
          </a:xfrm>
          <a:prstGeom prst="curvedRightArrow">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TW" altLang="en-US">
              <a:solidFill>
                <a:schemeClr val="tx1"/>
              </a:solidFill>
              <a:latin typeface="Times New Roman" pitchFamily="18" charset="0"/>
            </a:endParaRPr>
          </a:p>
        </p:txBody>
      </p:sp>
      <p:sp>
        <p:nvSpPr>
          <p:cNvPr id="7" name="Date Placeholder 6"/>
          <p:cNvSpPr>
            <a:spLocks noGrp="1"/>
          </p:cNvSpPr>
          <p:nvPr>
            <p:ph type="dt" sz="half" idx="10"/>
          </p:nvPr>
        </p:nvSpPr>
        <p:spPr/>
        <p:txBody>
          <a:bodyPr/>
          <a:lstStyle/>
          <a:p>
            <a:pPr>
              <a:defRPr/>
            </a:pPr>
            <a:fld id="{1E3C1A8F-E056-467C-AF51-A104202D8FC9}" type="datetime1">
              <a:rPr lang="en-US" smtClean="0"/>
              <a:t>2/16/2023</a:t>
            </a:fld>
            <a:endParaRPr lang="en-US"/>
          </a:p>
        </p:txBody>
      </p:sp>
      <p:sp>
        <p:nvSpPr>
          <p:cNvPr id="8" name="Footer Placeholder 7"/>
          <p:cNvSpPr>
            <a:spLocks noGrp="1"/>
          </p:cNvSpPr>
          <p:nvPr>
            <p:ph type="ftr" sz="quarter" idx="11"/>
          </p:nvPr>
        </p:nvSpPr>
        <p:spPr/>
        <p:txBody>
          <a:bodyPr/>
          <a:lstStyle/>
          <a:p>
            <a:pPr>
              <a:defRPr/>
            </a:pPr>
            <a:r>
              <a:rPr lang="en-US"/>
              <a:t>PHY 217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3011"/>
                                        </p:tgtEl>
                                        <p:attrNameLst>
                                          <p:attrName>style.visibility</p:attrName>
                                        </p:attrNameLst>
                                      </p:cBhvr>
                                      <p:to>
                                        <p:strVal val="visible"/>
                                      </p:to>
                                    </p:set>
                                    <p:animEffect transition="in" filter="fade">
                                      <p:cBhvr>
                                        <p:cTn id="27" dur="500"/>
                                        <p:tgtEl>
                                          <p:spTgt spid="430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457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0263" y="950118"/>
            <a:ext cx="3438525" cy="254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90600"/>
            <a:ext cx="1827213" cy="254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581400"/>
            <a:ext cx="9134475"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276600"/>
            <a:ext cx="88582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38750" y="457200"/>
            <a:ext cx="390525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81800" y="990600"/>
            <a:ext cx="1981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7"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43600" y="1676400"/>
            <a:ext cx="2971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8"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53200" y="2351088"/>
            <a:ext cx="1595438"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9"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48400" y="2819400"/>
            <a:ext cx="2700338"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urved Right Arrow 11"/>
          <p:cNvSpPr/>
          <p:nvPr/>
        </p:nvSpPr>
        <p:spPr>
          <a:xfrm>
            <a:off x="5867400" y="914400"/>
            <a:ext cx="228600" cy="304800"/>
          </a:xfrm>
          <a:prstGeom prst="curvedRightArrow">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TW" altLang="en-US">
              <a:solidFill>
                <a:schemeClr val="tx1"/>
              </a:solidFill>
              <a:latin typeface="Times New Roman" pitchFamily="18" charset="0"/>
            </a:endParaRPr>
          </a:p>
        </p:txBody>
      </p:sp>
      <p:sp>
        <p:nvSpPr>
          <p:cNvPr id="13" name="Curved Right Arrow 12"/>
          <p:cNvSpPr/>
          <p:nvPr/>
        </p:nvSpPr>
        <p:spPr>
          <a:xfrm>
            <a:off x="5562600" y="1524000"/>
            <a:ext cx="228600" cy="304800"/>
          </a:xfrm>
          <a:prstGeom prst="curvedRightArrow">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TW" altLang="en-US">
              <a:solidFill>
                <a:schemeClr val="tx1"/>
              </a:solidFill>
              <a:latin typeface="Times New Roman" pitchFamily="18" charset="0"/>
            </a:endParaRPr>
          </a:p>
        </p:txBody>
      </p:sp>
      <p:sp>
        <p:nvSpPr>
          <p:cNvPr id="14" name="Curved Right Arrow 13"/>
          <p:cNvSpPr/>
          <p:nvPr/>
        </p:nvSpPr>
        <p:spPr>
          <a:xfrm>
            <a:off x="5562600" y="2133600"/>
            <a:ext cx="228600" cy="304800"/>
          </a:xfrm>
          <a:prstGeom prst="curvedRightArrow">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TW" altLang="en-US">
              <a:solidFill>
                <a:schemeClr val="tx1"/>
              </a:solidFill>
              <a:latin typeface="Times New Roman" pitchFamily="18" charset="0"/>
            </a:endParaRPr>
          </a:p>
        </p:txBody>
      </p:sp>
      <p:sp>
        <p:nvSpPr>
          <p:cNvPr id="15" name="Curved Right Arrow 14"/>
          <p:cNvSpPr/>
          <p:nvPr/>
        </p:nvSpPr>
        <p:spPr>
          <a:xfrm>
            <a:off x="5715000" y="2743200"/>
            <a:ext cx="228600" cy="304800"/>
          </a:xfrm>
          <a:prstGeom prst="curvedRightArrow">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TW" altLang="en-US">
              <a:solidFill>
                <a:schemeClr val="tx1"/>
              </a:solidFill>
              <a:latin typeface="Times New Roman" pitchFamily="18" charset="0"/>
            </a:endParaRPr>
          </a:p>
        </p:txBody>
      </p:sp>
      <p:sp>
        <p:nvSpPr>
          <p:cNvPr id="22544" name="TextBox 3"/>
          <p:cNvSpPr txBox="1">
            <a:spLocks noChangeArrowheads="1"/>
          </p:cNvSpPr>
          <p:nvPr/>
        </p:nvSpPr>
        <p:spPr bwMode="auto">
          <a:xfrm>
            <a:off x="553757" y="-58361"/>
            <a:ext cx="721864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TW" sz="2800" b="1" dirty="0">
                <a:solidFill>
                  <a:srgbClr val="0070C0"/>
                </a:solidFill>
                <a:ea typeface="PMingLiU" pitchFamily="18" charset="-120"/>
              </a:rPr>
              <a:t>Example, Capacitors in Parallel and in Series</a:t>
            </a:r>
            <a:r>
              <a:rPr lang="en-US" altLang="zh-TW" sz="2000" b="1" dirty="0">
                <a:solidFill>
                  <a:srgbClr val="FF3300"/>
                </a:solidFill>
                <a:ea typeface="PMingLiU" pitchFamily="18" charset="-120"/>
              </a:rPr>
              <a:t>:</a:t>
            </a:r>
          </a:p>
        </p:txBody>
      </p:sp>
      <p:sp>
        <p:nvSpPr>
          <p:cNvPr id="2" name="Date Placeholder 1"/>
          <p:cNvSpPr>
            <a:spLocks noGrp="1"/>
          </p:cNvSpPr>
          <p:nvPr>
            <p:ph type="dt" sz="half" idx="10"/>
          </p:nvPr>
        </p:nvSpPr>
        <p:spPr/>
        <p:txBody>
          <a:bodyPr/>
          <a:lstStyle/>
          <a:p>
            <a:pPr>
              <a:defRPr/>
            </a:pPr>
            <a:fld id="{91B954CB-FCBC-4554-9D6B-6AA5BE1F4C21}" type="datetime1">
              <a:rPr lang="en-US" smtClean="0"/>
              <a:t>2/16/2023</a:t>
            </a:fld>
            <a:endParaRPr lang="en-US"/>
          </a:p>
        </p:txBody>
      </p:sp>
      <p:sp>
        <p:nvSpPr>
          <p:cNvPr id="3" name="Footer Placeholder 2"/>
          <p:cNvSpPr>
            <a:spLocks noGrp="1"/>
          </p:cNvSpPr>
          <p:nvPr>
            <p:ph type="ftr" sz="quarter" idx="11"/>
          </p:nvPr>
        </p:nvSpPr>
        <p:spPr/>
        <p:txBody>
          <a:bodyPr/>
          <a:lstStyle/>
          <a:p>
            <a:pPr>
              <a:defRPr/>
            </a:pPr>
            <a:r>
              <a:rPr lang="en-US"/>
              <a:t>PHY 217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fade">
                                      <p:cBhvr>
                                        <p:cTn id="7" dur="500"/>
                                        <p:tgtEl>
                                          <p:spTgt spid="225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32"/>
                                        </p:tgtEl>
                                        <p:attrNameLst>
                                          <p:attrName>style.visibility</p:attrName>
                                        </p:attrNameLst>
                                      </p:cBhvr>
                                      <p:to>
                                        <p:strVal val="visible"/>
                                      </p:to>
                                    </p:set>
                                    <p:animEffect transition="in" filter="fade">
                                      <p:cBhvr>
                                        <p:cTn id="12" dur="500"/>
                                        <p:tgtEl>
                                          <p:spTgt spid="22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685800" y="533400"/>
            <a:ext cx="7772400" cy="609600"/>
          </a:xfrm>
        </p:spPr>
        <p:txBody>
          <a:bodyPr/>
          <a:lstStyle/>
          <a:p>
            <a:pPr eaLnBrk="1" hangingPunct="1"/>
            <a:r>
              <a:rPr lang="en-US" altLang="en-US" sz="3200" dirty="0">
                <a:solidFill>
                  <a:srgbClr val="0070C0"/>
                </a:solidFill>
              </a:rPr>
              <a:t>Energy Storage in Capacitors</a:t>
            </a:r>
          </a:p>
        </p:txBody>
      </p:sp>
      <p:sp>
        <p:nvSpPr>
          <p:cNvPr id="13315" name="Rectangle 3"/>
          <p:cNvSpPr>
            <a:spLocks noGrp="1" noChangeArrowheads="1"/>
          </p:cNvSpPr>
          <p:nvPr>
            <p:ph type="body" idx="1"/>
          </p:nvPr>
        </p:nvSpPr>
        <p:spPr>
          <a:xfrm>
            <a:off x="685800" y="1143000"/>
            <a:ext cx="7772400" cy="2133600"/>
          </a:xfrm>
          <a:noFill/>
          <a:extLst>
            <a:ext uri="{909E8E84-426E-40DD-AFC4-6F175D3DCCD1}">
              <a14:hiddenFill xmlns:a14="http://schemas.microsoft.com/office/drawing/2010/main">
                <a:solidFill>
                  <a:srgbClr val="CCFFCC">
                    <a:alpha val="50195"/>
                  </a:srgbClr>
                </a:solidFill>
              </a14:hiddenFill>
            </a:ext>
          </a:extLst>
        </p:spPr>
        <p:txBody>
          <a:bodyPr/>
          <a:lstStyle/>
          <a:p>
            <a:pPr eaLnBrk="1" hangingPunct="1">
              <a:lnSpc>
                <a:spcPct val="90000"/>
              </a:lnSpc>
            </a:pPr>
            <a:r>
              <a:rPr lang="en-US" altLang="en-US" sz="2000">
                <a:solidFill>
                  <a:schemeClr val="accent2"/>
                </a:solidFill>
              </a:rPr>
              <a:t>Since capacitors store electric charge, they store electric potential energy.</a:t>
            </a:r>
          </a:p>
          <a:p>
            <a:pPr eaLnBrk="1" hangingPunct="1">
              <a:lnSpc>
                <a:spcPct val="90000"/>
              </a:lnSpc>
            </a:pPr>
            <a:r>
              <a:rPr lang="en-US" altLang="en-US" sz="2000">
                <a:solidFill>
                  <a:schemeClr val="accent2"/>
                </a:solidFill>
              </a:rPr>
              <a:t>Consider a capacitor with capacitance </a:t>
            </a:r>
            <a:r>
              <a:rPr lang="en-US" altLang="en-US" sz="2400" i="1">
                <a:solidFill>
                  <a:schemeClr val="tx1"/>
                </a:solidFill>
                <a:latin typeface="Times New Roman" panose="02020603050405020304" pitchFamily="18" charset="0"/>
              </a:rPr>
              <a:t>C</a:t>
            </a:r>
            <a:r>
              <a:rPr lang="en-US" altLang="en-US" sz="2000">
                <a:solidFill>
                  <a:schemeClr val="accent2"/>
                </a:solidFill>
              </a:rPr>
              <a:t>, potential difference </a:t>
            </a:r>
            <a:r>
              <a:rPr lang="en-US" altLang="en-US" sz="2400" i="1">
                <a:solidFill>
                  <a:schemeClr val="tx1"/>
                </a:solidFill>
                <a:latin typeface="Times New Roman" panose="02020603050405020304" pitchFamily="18" charset="0"/>
              </a:rPr>
              <a:t>V</a:t>
            </a:r>
            <a:r>
              <a:rPr lang="en-US" altLang="en-US" sz="2000">
                <a:solidFill>
                  <a:schemeClr val="accent2"/>
                </a:solidFill>
              </a:rPr>
              <a:t> and charge </a:t>
            </a:r>
            <a:r>
              <a:rPr lang="en-US" altLang="en-US" sz="2400" i="1">
                <a:solidFill>
                  <a:schemeClr val="tx1"/>
                </a:solidFill>
                <a:latin typeface="Times New Roman" panose="02020603050405020304" pitchFamily="18" charset="0"/>
              </a:rPr>
              <a:t>q</a:t>
            </a:r>
            <a:r>
              <a:rPr lang="en-US" altLang="en-US" sz="2000">
                <a:solidFill>
                  <a:schemeClr val="accent2"/>
                </a:solidFill>
              </a:rPr>
              <a:t>.</a:t>
            </a:r>
          </a:p>
          <a:p>
            <a:pPr eaLnBrk="1" hangingPunct="1">
              <a:lnSpc>
                <a:spcPct val="90000"/>
              </a:lnSpc>
            </a:pPr>
            <a:r>
              <a:rPr lang="en-US" altLang="en-US" sz="2000">
                <a:solidFill>
                  <a:schemeClr val="accent2"/>
                </a:solidFill>
              </a:rPr>
              <a:t>The work </a:t>
            </a:r>
            <a:r>
              <a:rPr lang="en-US" altLang="en-US" sz="2400" i="1">
                <a:solidFill>
                  <a:schemeClr val="tx1"/>
                </a:solidFill>
                <a:latin typeface="Times New Roman" panose="02020603050405020304" pitchFamily="18" charset="0"/>
              </a:rPr>
              <a:t>dW</a:t>
            </a:r>
            <a:r>
              <a:rPr lang="en-US" altLang="en-US" sz="2000">
                <a:solidFill>
                  <a:schemeClr val="accent2"/>
                </a:solidFill>
              </a:rPr>
              <a:t> required to transfer an elemental charge </a:t>
            </a:r>
            <a:r>
              <a:rPr lang="en-US" altLang="en-US" sz="2400" i="1">
                <a:solidFill>
                  <a:schemeClr val="tx1"/>
                </a:solidFill>
                <a:latin typeface="Times New Roman" panose="02020603050405020304" pitchFamily="18" charset="0"/>
              </a:rPr>
              <a:t>dq </a:t>
            </a:r>
            <a:r>
              <a:rPr lang="en-US" altLang="en-US" sz="2000">
                <a:solidFill>
                  <a:schemeClr val="accent2"/>
                </a:solidFill>
              </a:rPr>
              <a:t>to the capacitor:</a:t>
            </a:r>
          </a:p>
        </p:txBody>
      </p:sp>
      <mc:AlternateContent xmlns:mc="http://schemas.openxmlformats.org/markup-compatibility/2006">
        <mc:Choice xmlns:a14="http://schemas.microsoft.com/office/drawing/2010/main" Requires="a14">
          <p:sp>
            <p:nvSpPr>
              <p:cNvPr id="13316" name="Object 4"/>
              <p:cNvSpPr txBox="1"/>
              <p:nvPr/>
            </p:nvSpPr>
            <p:spPr bwMode="auto">
              <a:xfrm>
                <a:off x="685800" y="3352800"/>
                <a:ext cx="2616200" cy="915988"/>
              </a:xfrm>
              <a:prstGeom prst="rect">
                <a:avLst/>
              </a:prstGeom>
              <a:noFill/>
              <a:ln w="9525">
                <a:solidFill>
                  <a:srgbClr val="FF0000"/>
                </a:solidFill>
                <a:miter lim="800000"/>
                <a:headEnd/>
                <a:tailEnd/>
              </a:ln>
              <a:effectLst/>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𝑑𝑊</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𝑉𝑑𝑞</m:t>
                      </m:r>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𝑞</m:t>
                          </m:r>
                        </m:num>
                        <m:den>
                          <m:r>
                            <a:rPr lang="en-US" i="1">
                              <a:solidFill>
                                <a:srgbClr val="000000"/>
                              </a:solidFill>
                              <a:latin typeface="Cambria Math" panose="02040503050406030204" pitchFamily="18" charset="0"/>
                            </a:rPr>
                            <m:t>𝑐</m:t>
                          </m:r>
                        </m:den>
                      </m:f>
                      <m:r>
                        <a:rPr lang="en-US" i="1">
                          <a:solidFill>
                            <a:srgbClr val="000000"/>
                          </a:solidFill>
                          <a:latin typeface="Cambria Math" panose="02040503050406030204" pitchFamily="18" charset="0"/>
                        </a:rPr>
                        <m:t>𝑑𝑞</m:t>
                      </m:r>
                    </m:oMath>
                  </m:oMathPara>
                </a14:m>
                <a:endParaRPr lang="en-US"/>
              </a:p>
            </p:txBody>
          </p:sp>
        </mc:Choice>
        <mc:Fallback>
          <p:sp>
            <p:nvSpPr>
              <p:cNvPr id="13316" name="Object 4"/>
              <p:cNvSpPr txBox="1">
                <a:spLocks noRot="1" noChangeAspect="1" noMove="1" noResize="1" noEditPoints="1" noAdjustHandles="1" noChangeArrowheads="1" noChangeShapeType="1" noTextEdit="1"/>
              </p:cNvSpPr>
              <p:nvPr/>
            </p:nvSpPr>
            <p:spPr bwMode="auto">
              <a:xfrm>
                <a:off x="685800" y="3352800"/>
                <a:ext cx="2616200" cy="915988"/>
              </a:xfrm>
              <a:prstGeom prst="rect">
                <a:avLst/>
              </a:prstGeom>
              <a:blipFill>
                <a:blip r:embed="rId2"/>
                <a:stretch>
                  <a:fillRect/>
                </a:stretch>
              </a:blipFill>
              <a:ln w="9525">
                <a:solidFill>
                  <a:srgbClr val="FF0000"/>
                </a:solidFill>
                <a:miter lim="800000"/>
                <a:headEnd/>
                <a:tailEnd/>
              </a:ln>
              <a:effectLst/>
            </p:spPr>
            <p:txBody>
              <a:bodyPr/>
              <a:lstStyle/>
              <a:p>
                <a:r>
                  <a:rPr lang="en-US">
                    <a:noFill/>
                  </a:rPr>
                  <a:t> </a:t>
                </a:r>
              </a:p>
            </p:txBody>
          </p:sp>
        </mc:Fallback>
      </mc:AlternateContent>
      <p:sp>
        <p:nvSpPr>
          <p:cNvPr id="13317" name="Text Box 5"/>
          <p:cNvSpPr txBox="1">
            <a:spLocks noChangeArrowheads="1"/>
          </p:cNvSpPr>
          <p:nvPr/>
        </p:nvSpPr>
        <p:spPr bwMode="auto">
          <a:xfrm>
            <a:off x="3429000" y="3429000"/>
            <a:ext cx="5029200" cy="8318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solidFill>
                  <a:schemeClr val="accent2"/>
                </a:solidFill>
                <a:latin typeface="Arial" panose="020B0604020202020204" pitchFamily="34" charset="0"/>
              </a:rPr>
              <a:t>The work required to charge the capacitor from</a:t>
            </a:r>
            <a:r>
              <a:rPr lang="en-US" altLang="en-US"/>
              <a:t> </a:t>
            </a:r>
            <a:r>
              <a:rPr lang="en-US" altLang="en-US" i="1"/>
              <a:t>q=0</a:t>
            </a:r>
            <a:r>
              <a:rPr lang="en-US" altLang="en-US"/>
              <a:t> </a:t>
            </a:r>
            <a:r>
              <a:rPr lang="en-US" altLang="en-US">
                <a:solidFill>
                  <a:schemeClr val="accent2"/>
                </a:solidFill>
                <a:latin typeface="Arial" panose="020B0604020202020204" pitchFamily="34" charset="0"/>
              </a:rPr>
              <a:t>to</a:t>
            </a:r>
            <a:r>
              <a:rPr lang="en-US" altLang="en-US"/>
              <a:t> </a:t>
            </a:r>
            <a:r>
              <a:rPr lang="en-US" altLang="en-US" i="1"/>
              <a:t>q=Q</a:t>
            </a:r>
            <a:r>
              <a:rPr lang="en-US" altLang="en-US">
                <a:solidFill>
                  <a:schemeClr val="accent2"/>
                </a:solidFill>
              </a:rPr>
              <a:t>:</a:t>
            </a:r>
          </a:p>
        </p:txBody>
      </p:sp>
      <mc:AlternateContent xmlns:mc="http://schemas.openxmlformats.org/markup-compatibility/2006">
        <mc:Choice xmlns:a14="http://schemas.microsoft.com/office/drawing/2010/main" Requires="a14">
          <p:sp>
            <p:nvSpPr>
              <p:cNvPr id="13318" name="Object 6"/>
              <p:cNvSpPr txBox="1"/>
              <p:nvPr/>
            </p:nvSpPr>
            <p:spPr bwMode="auto">
              <a:xfrm>
                <a:off x="685800" y="4419600"/>
                <a:ext cx="7772400" cy="1182688"/>
              </a:xfrm>
              <a:prstGeom prst="rect">
                <a:avLst/>
              </a:prstGeom>
              <a:noFill/>
              <a:ln w="9525">
                <a:solidFill>
                  <a:srgbClr val="FF0000"/>
                </a:solidFill>
                <a:miter lim="800000"/>
                <a:headEnd/>
                <a:tailEnd/>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𝑊</m:t>
                      </m:r>
                      <m:r>
                        <a:rPr lang="en-US" i="1">
                          <a:solidFill>
                            <a:srgbClr val="000000"/>
                          </a:solidFill>
                          <a:latin typeface="Cambria Math" panose="02040503050406030204" pitchFamily="18" charset="0"/>
                        </a:rPr>
                        <m:t>=</m:t>
                      </m:r>
                      <m:nary>
                        <m:naryPr>
                          <m:limLoc m:val="undOvr"/>
                          <m:ctrlPr>
                            <a:rPr lang="en-US" i="1">
                              <a:solidFill>
                                <a:srgbClr val="000000"/>
                              </a:solidFill>
                              <a:latin typeface="Cambria Math" panose="02040503050406030204" pitchFamily="18" charset="0"/>
                            </a:rPr>
                          </m:ctrlPr>
                        </m:naryPr>
                        <m:sub>
                          <m:r>
                            <a:rPr lang="en-US" i="1">
                              <a:solidFill>
                                <a:srgbClr val="000000"/>
                              </a:solidFill>
                              <a:latin typeface="Cambria Math" panose="02040503050406030204" pitchFamily="18" charset="0"/>
                            </a:rPr>
                            <m:t>0</m:t>
                          </m:r>
                        </m:sub>
                        <m:sup>
                          <m:r>
                            <a:rPr lang="en-US" i="1">
                              <a:solidFill>
                                <a:srgbClr val="000000"/>
                              </a:solidFill>
                              <a:latin typeface="Cambria Math" panose="02040503050406030204" pitchFamily="18" charset="0"/>
                            </a:rPr>
                            <m:t>𝑄</m:t>
                          </m:r>
                        </m:sup>
                        <m:e>
                          <m:r>
                            <a:rPr lang="en-US" i="1">
                              <a:solidFill>
                                <a:srgbClr val="000000"/>
                              </a:solidFill>
                              <a:latin typeface="Cambria Math" panose="02040503050406030204" pitchFamily="18" charset="0"/>
                            </a:rPr>
                            <m:t>𝑉𝑑𝑞</m:t>
                          </m:r>
                        </m:e>
                      </m:nary>
                      <m:r>
                        <a:rPr lang="en-US" i="1">
                          <a:solidFill>
                            <a:srgbClr val="000000"/>
                          </a:solidFill>
                          <a:latin typeface="Cambria Math" panose="02040503050406030204" pitchFamily="18" charset="0"/>
                        </a:rPr>
                        <m:t>=</m:t>
                      </m:r>
                      <m:nary>
                        <m:naryPr>
                          <m:limLoc m:val="undOvr"/>
                          <m:ctrlPr>
                            <a:rPr lang="en-US" i="1">
                              <a:solidFill>
                                <a:srgbClr val="000000"/>
                              </a:solidFill>
                              <a:latin typeface="Cambria Math" panose="02040503050406030204" pitchFamily="18" charset="0"/>
                            </a:rPr>
                          </m:ctrlPr>
                        </m:naryPr>
                        <m:sub>
                          <m:r>
                            <a:rPr lang="en-US" i="1">
                              <a:solidFill>
                                <a:srgbClr val="000000"/>
                              </a:solidFill>
                              <a:latin typeface="Cambria Math" panose="02040503050406030204" pitchFamily="18" charset="0"/>
                            </a:rPr>
                            <m:t>0</m:t>
                          </m:r>
                        </m:sub>
                        <m:sup>
                          <m:r>
                            <a:rPr lang="en-US" i="1">
                              <a:solidFill>
                                <a:srgbClr val="000000"/>
                              </a:solidFill>
                              <a:latin typeface="Cambria Math" panose="02040503050406030204" pitchFamily="18" charset="0"/>
                            </a:rPr>
                            <m:t>𝑄</m:t>
                          </m:r>
                        </m:sup>
                        <m:e>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𝑞</m:t>
                              </m:r>
                            </m:num>
                            <m:den>
                              <m:r>
                                <a:rPr lang="en-US" i="1">
                                  <a:solidFill>
                                    <a:srgbClr val="000000"/>
                                  </a:solidFill>
                                  <a:latin typeface="Cambria Math" panose="02040503050406030204" pitchFamily="18" charset="0"/>
                                </a:rPr>
                                <m:t>𝐶</m:t>
                              </m:r>
                            </m:den>
                          </m:f>
                          <m:r>
                            <a:rPr lang="en-US" i="1">
                              <a:solidFill>
                                <a:srgbClr val="000000"/>
                              </a:solidFill>
                              <a:latin typeface="Cambria Math" panose="02040503050406030204" pitchFamily="18" charset="0"/>
                            </a:rPr>
                            <m:t>𝑑𝑞</m:t>
                          </m:r>
                        </m:e>
                      </m:nary>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𝐶</m:t>
                          </m:r>
                        </m:den>
                      </m:f>
                      <m:sSubSup>
                        <m:sSubSupPr>
                          <m:ctrlPr>
                            <a:rPr lang="en-US" i="1">
                              <a:solidFill>
                                <a:srgbClr val="000000"/>
                              </a:solidFill>
                              <a:latin typeface="Cambria Math" panose="02040503050406030204" pitchFamily="18" charset="0"/>
                            </a:rPr>
                          </m:ctrlPr>
                        </m:sSubSupPr>
                        <m:e>
                          <m:d>
                            <m:dPr>
                              <m:begChr m:val="|"/>
                              <m:endChr m:val="|"/>
                              <m:ctrlPr>
                                <a:rPr lang="en-US" i="1">
                                  <a:solidFill>
                                    <a:srgbClr val="000000"/>
                                  </a:solidFill>
                                  <a:latin typeface="Cambria Math" panose="02040503050406030204" pitchFamily="18" charset="0"/>
                                </a:rPr>
                              </m:ctrlPr>
                            </m:dPr>
                            <m:e>
                              <m:f>
                                <m:fPr>
                                  <m:ctrlPr>
                                    <a:rPr lang="en-US" i="1">
                                      <a:solidFill>
                                        <a:srgbClr val="000000"/>
                                      </a:solidFill>
                                      <a:latin typeface="Cambria Math" panose="02040503050406030204" pitchFamily="18" charset="0"/>
                                    </a:rPr>
                                  </m:ctrlPr>
                                </m:fPr>
                                <m:num>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𝑞</m:t>
                                      </m:r>
                                    </m:e>
                                    <m:sup>
                                      <m:r>
                                        <a:rPr lang="en-US" i="1">
                                          <a:solidFill>
                                            <a:srgbClr val="000000"/>
                                          </a:solidFill>
                                          <a:latin typeface="Cambria Math" panose="02040503050406030204" pitchFamily="18" charset="0"/>
                                        </a:rPr>
                                        <m:t>2</m:t>
                                      </m:r>
                                    </m:sup>
                                  </m:sSup>
                                </m:num>
                                <m:den>
                                  <m:r>
                                    <a:rPr lang="en-US" i="1">
                                      <a:solidFill>
                                        <a:srgbClr val="000000"/>
                                      </a:solidFill>
                                      <a:latin typeface="Cambria Math" panose="02040503050406030204" pitchFamily="18" charset="0"/>
                                    </a:rPr>
                                    <m:t>2</m:t>
                                  </m:r>
                                </m:den>
                              </m:f>
                            </m:e>
                          </m:d>
                        </m:e>
                        <m:sub>
                          <m:r>
                            <a:rPr lang="en-US" i="1">
                              <a:solidFill>
                                <a:srgbClr val="000000"/>
                              </a:solidFill>
                              <a:latin typeface="Cambria Math" panose="02040503050406030204" pitchFamily="18" charset="0"/>
                            </a:rPr>
                            <m:t>0</m:t>
                          </m:r>
                        </m:sub>
                        <m:sup>
                          <m:r>
                            <a:rPr lang="en-US" i="1">
                              <a:solidFill>
                                <a:srgbClr val="000000"/>
                              </a:solidFill>
                              <a:latin typeface="Cambria Math" panose="02040503050406030204" pitchFamily="18" charset="0"/>
                            </a:rPr>
                            <m:t>𝑄</m:t>
                          </m:r>
                        </m:sup>
                      </m:sSubSup>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𝑄</m:t>
                              </m:r>
                            </m:e>
                            <m:sup>
                              <m:r>
                                <a:rPr lang="en-US" i="1">
                                  <a:solidFill>
                                    <a:srgbClr val="000000"/>
                                  </a:solidFill>
                                  <a:latin typeface="Cambria Math" panose="02040503050406030204" pitchFamily="18" charset="0"/>
                                </a:rPr>
                                <m:t>2</m:t>
                              </m:r>
                            </m:sup>
                          </m:sSup>
                        </m:num>
                        <m:den>
                          <m:r>
                            <a:rPr lang="en-US" i="1">
                              <a:solidFill>
                                <a:srgbClr val="000000"/>
                              </a:solidFill>
                              <a:latin typeface="Cambria Math" panose="02040503050406030204" pitchFamily="18" charset="0"/>
                            </a:rPr>
                            <m:t>2</m:t>
                          </m:r>
                          <m:r>
                            <a:rPr lang="en-US" i="1">
                              <a:solidFill>
                                <a:srgbClr val="000000"/>
                              </a:solidFill>
                              <a:latin typeface="Cambria Math" panose="02040503050406030204" pitchFamily="18" charset="0"/>
                            </a:rPr>
                            <m:t>𝐶</m:t>
                          </m:r>
                        </m:den>
                      </m:f>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𝐶𝑉</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m:t>
                              </m:r>
                            </m:e>
                            <m:sup>
                              <m:r>
                                <a:rPr lang="en-US" i="1">
                                  <a:solidFill>
                                    <a:srgbClr val="000000"/>
                                  </a:solidFill>
                                  <a:latin typeface="Cambria Math" panose="02040503050406030204" pitchFamily="18" charset="0"/>
                                </a:rPr>
                                <m:t>2</m:t>
                              </m:r>
                            </m:sup>
                          </m:sSup>
                        </m:num>
                        <m:den>
                          <m:r>
                            <a:rPr lang="en-US" i="1">
                              <a:solidFill>
                                <a:srgbClr val="000000"/>
                              </a:solidFill>
                              <a:latin typeface="Cambria Math" panose="02040503050406030204" pitchFamily="18" charset="0"/>
                            </a:rPr>
                            <m:t>2</m:t>
                          </m:r>
                          <m:r>
                            <a:rPr lang="en-US" i="1">
                              <a:solidFill>
                                <a:srgbClr val="000000"/>
                              </a:solidFill>
                              <a:latin typeface="Cambria Math" panose="02040503050406030204" pitchFamily="18" charset="0"/>
                            </a:rPr>
                            <m:t>𝐶</m:t>
                          </m:r>
                        </m:den>
                      </m:f>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2</m:t>
                          </m:r>
                        </m:den>
                      </m:f>
                      <m:r>
                        <a:rPr lang="en-US" i="1">
                          <a:solidFill>
                            <a:srgbClr val="000000"/>
                          </a:solidFill>
                          <a:latin typeface="Cambria Math" panose="02040503050406030204" pitchFamily="18" charset="0"/>
                        </a:rPr>
                        <m:t>𝐶</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𝑉</m:t>
                          </m:r>
                        </m:e>
                        <m:sup>
                          <m:r>
                            <a:rPr lang="en-US" i="1">
                              <a:solidFill>
                                <a:srgbClr val="000000"/>
                              </a:solidFill>
                              <a:latin typeface="Cambria Math" panose="02040503050406030204" pitchFamily="18" charset="0"/>
                            </a:rPr>
                            <m:t>2</m:t>
                          </m:r>
                        </m:sup>
                      </m:sSup>
                    </m:oMath>
                  </m:oMathPara>
                </a14:m>
                <a:endParaRPr lang="en-US"/>
              </a:p>
            </p:txBody>
          </p:sp>
        </mc:Choice>
        <mc:Fallback>
          <p:sp>
            <p:nvSpPr>
              <p:cNvPr id="13318" name="Object 6"/>
              <p:cNvSpPr txBox="1">
                <a:spLocks noRot="1" noChangeAspect="1" noMove="1" noResize="1" noEditPoints="1" noAdjustHandles="1" noChangeArrowheads="1" noChangeShapeType="1" noTextEdit="1"/>
              </p:cNvSpPr>
              <p:nvPr/>
            </p:nvSpPr>
            <p:spPr bwMode="auto">
              <a:xfrm>
                <a:off x="685800" y="4419600"/>
                <a:ext cx="7772400" cy="1182688"/>
              </a:xfrm>
              <a:prstGeom prst="rect">
                <a:avLst/>
              </a:prstGeom>
              <a:blipFill>
                <a:blip r:embed="rId3"/>
                <a:stretch>
                  <a:fillRect/>
                </a:stretch>
              </a:blipFill>
              <a:ln w="9525">
                <a:solidFill>
                  <a:srgbClr val="FF0000"/>
                </a:solidFill>
                <a:miter lim="800000"/>
                <a:headEnd/>
                <a:tailEnd/>
              </a:ln>
              <a:effectLst/>
            </p:spPr>
            <p:txBody>
              <a:bodyPr/>
              <a:lstStyle/>
              <a:p>
                <a:r>
                  <a:rPr lang="en-US">
                    <a:noFill/>
                  </a:rPr>
                  <a:t> </a:t>
                </a:r>
              </a:p>
            </p:txBody>
          </p:sp>
        </mc:Fallback>
      </mc:AlternateContent>
      <p:sp>
        <p:nvSpPr>
          <p:cNvPr id="13319" name="Text Box 7"/>
          <p:cNvSpPr txBox="1">
            <a:spLocks noChangeArrowheads="1"/>
          </p:cNvSpPr>
          <p:nvPr/>
        </p:nvSpPr>
        <p:spPr bwMode="auto">
          <a:xfrm>
            <a:off x="685800" y="5715000"/>
            <a:ext cx="7831138" cy="560388"/>
          </a:xfrm>
          <a:prstGeom prst="rect">
            <a:avLst/>
          </a:prstGeom>
          <a:noFill/>
          <a:ln w="412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800" b="1">
                <a:solidFill>
                  <a:schemeClr val="accent2"/>
                </a:solidFill>
                <a:latin typeface="Arial" panose="020B0604020202020204" pitchFamily="34" charset="0"/>
              </a:rPr>
              <a:t>Energy Stored by a Capacitor = </a:t>
            </a:r>
            <a:r>
              <a:rPr lang="en-US" altLang="en-US" sz="2800" b="1">
                <a:solidFill>
                  <a:schemeClr val="accent2"/>
                </a:solidFill>
                <a:latin typeface="Arial" panose="020B0604020202020204" pitchFamily="34" charset="0"/>
                <a:cs typeface="Arial" panose="020B0604020202020204" pitchFamily="34" charset="0"/>
              </a:rPr>
              <a:t>½CV</a:t>
            </a:r>
            <a:r>
              <a:rPr lang="en-US" altLang="en-US" sz="2800" b="1" baseline="30000">
                <a:solidFill>
                  <a:schemeClr val="accent2"/>
                </a:solidFill>
                <a:latin typeface="Arial" panose="020B0604020202020204" pitchFamily="34" charset="0"/>
                <a:cs typeface="Arial" panose="020B0604020202020204" pitchFamily="34" charset="0"/>
              </a:rPr>
              <a:t>2</a:t>
            </a:r>
            <a:r>
              <a:rPr lang="en-US" altLang="en-US" sz="2800" b="1">
                <a:solidFill>
                  <a:schemeClr val="accent2"/>
                </a:solidFill>
                <a:latin typeface="Arial" panose="020B0604020202020204" pitchFamily="34" charset="0"/>
                <a:cs typeface="Arial" panose="020B0604020202020204" pitchFamily="34" charset="0"/>
              </a:rPr>
              <a:t> = ½QV</a:t>
            </a:r>
            <a:endParaRPr lang="en-US" altLang="en-US" sz="2800" b="1">
              <a:solidFill>
                <a:schemeClr val="accent2"/>
              </a:solidFill>
              <a:latin typeface="Arial" panose="020B0604020202020204" pitchFamily="34" charset="0"/>
            </a:endParaRPr>
          </a:p>
        </p:txBody>
      </p:sp>
      <p:sp>
        <p:nvSpPr>
          <p:cNvPr id="2" name="Date Placeholder 1"/>
          <p:cNvSpPr>
            <a:spLocks noGrp="1"/>
          </p:cNvSpPr>
          <p:nvPr>
            <p:ph type="dt" sz="half" idx="10"/>
          </p:nvPr>
        </p:nvSpPr>
        <p:spPr/>
        <p:txBody>
          <a:bodyPr/>
          <a:lstStyle/>
          <a:p>
            <a:pPr>
              <a:defRPr/>
            </a:pPr>
            <a:fld id="{4D69E66E-A284-48BB-B927-4B4255694F5D}" type="datetime1">
              <a:rPr lang="en-US" smtClean="0"/>
              <a:t>2/16/2023</a:t>
            </a:fld>
            <a:endParaRPr lang="en-US"/>
          </a:p>
        </p:txBody>
      </p:sp>
      <p:sp>
        <p:nvSpPr>
          <p:cNvPr id="3" name="Footer Placeholder 2"/>
          <p:cNvSpPr>
            <a:spLocks noGrp="1"/>
          </p:cNvSpPr>
          <p:nvPr>
            <p:ph type="ftr" sz="quarter" idx="11"/>
          </p:nvPr>
        </p:nvSpPr>
        <p:spPr/>
        <p:txBody>
          <a:bodyPr/>
          <a:lstStyle/>
          <a:p>
            <a:pPr>
              <a:defRPr/>
            </a:pPr>
            <a:r>
              <a:rPr lang="en-US"/>
              <a:t>PHY 217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315">
                                            <p:txEl>
                                              <p:pRg st="1" end="1"/>
                                            </p:txEl>
                                          </p:spTgt>
                                        </p:tgtEl>
                                        <p:attrNameLst>
                                          <p:attrName>style.visibility</p:attrName>
                                        </p:attrNameLst>
                                      </p:cBhvr>
                                      <p:to>
                                        <p:strVal val="visible"/>
                                      </p:to>
                                    </p:set>
                                    <p:anim calcmode="lin" valueType="num">
                                      <p:cBhvr additive="base">
                                        <p:cTn id="13" dur="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315">
                                            <p:txEl>
                                              <p:pRg st="2" end="2"/>
                                            </p:txEl>
                                          </p:spTgt>
                                        </p:tgtEl>
                                        <p:attrNameLst>
                                          <p:attrName>style.visibility</p:attrName>
                                        </p:attrNameLst>
                                      </p:cBhvr>
                                      <p:to>
                                        <p:strVal val="visible"/>
                                      </p:to>
                                    </p:set>
                                    <p:anim calcmode="lin" valueType="num">
                                      <p:cBhvr additive="base">
                                        <p:cTn id="19"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3317"/>
                                        </p:tgtEl>
                                        <p:attrNameLst>
                                          <p:attrName>style.visibility</p:attrName>
                                        </p:attrNameLst>
                                      </p:cBhvr>
                                      <p:to>
                                        <p:strVal val="visible"/>
                                      </p:to>
                                    </p:set>
                                    <p:anim calcmode="lin" valueType="num">
                                      <p:cBhvr additive="base">
                                        <p:cTn id="25" dur="500" fill="hold"/>
                                        <p:tgtEl>
                                          <p:spTgt spid="13317"/>
                                        </p:tgtEl>
                                        <p:attrNameLst>
                                          <p:attrName>ppt_x</p:attrName>
                                        </p:attrNameLst>
                                      </p:cBhvr>
                                      <p:tavLst>
                                        <p:tav tm="0">
                                          <p:val>
                                            <p:strVal val="1+#ppt_w/2"/>
                                          </p:val>
                                        </p:tav>
                                        <p:tav tm="100000">
                                          <p:val>
                                            <p:strVal val="#ppt_x"/>
                                          </p:val>
                                        </p:tav>
                                      </p:tavLst>
                                    </p:anim>
                                    <p:anim calcmode="lin" valueType="num">
                                      <p:cBhvr additive="base">
                                        <p:cTn id="26" dur="500" fill="hold"/>
                                        <p:tgtEl>
                                          <p:spTgt spid="1331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319"/>
                                        </p:tgtEl>
                                        <p:attrNameLst>
                                          <p:attrName>style.visibility</p:attrName>
                                        </p:attrNameLst>
                                      </p:cBhvr>
                                      <p:to>
                                        <p:strVal val="visible"/>
                                      </p:to>
                                    </p:set>
                                    <p:anim calcmode="lin" valueType="num">
                                      <p:cBhvr additive="base">
                                        <p:cTn id="31" dur="500" fill="hold"/>
                                        <p:tgtEl>
                                          <p:spTgt spid="13319"/>
                                        </p:tgtEl>
                                        <p:attrNameLst>
                                          <p:attrName>ppt_x</p:attrName>
                                        </p:attrNameLst>
                                      </p:cBhvr>
                                      <p:tavLst>
                                        <p:tav tm="0">
                                          <p:val>
                                            <p:strVal val="#ppt_x"/>
                                          </p:val>
                                        </p:tav>
                                        <p:tav tm="100000">
                                          <p:val>
                                            <p:strVal val="#ppt_x"/>
                                          </p:val>
                                        </p:tav>
                                      </p:tavLst>
                                    </p:anim>
                                    <p:anim calcmode="lin" valueType="num">
                                      <p:cBhvr additive="base">
                                        <p:cTn id="32" dur="500" fill="hold"/>
                                        <p:tgtEl>
                                          <p:spTgt spid="133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utoUpdateAnimBg="0"/>
      <p:bldP spid="13317" grpId="0" animBg="1" autoUpdateAnimBg="0"/>
      <p:bldP spid="13319"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609600"/>
            <a:ext cx="7772400" cy="762000"/>
          </a:xfrm>
        </p:spPr>
        <p:txBody>
          <a:bodyPr/>
          <a:lstStyle/>
          <a:p>
            <a:pPr eaLnBrk="1" hangingPunct="1"/>
            <a:r>
              <a:rPr lang="en-US" altLang="en-US" sz="2800" dirty="0">
                <a:solidFill>
                  <a:srgbClr val="0070C0"/>
                </a:solidFill>
              </a:rPr>
              <a:t>Example: Electronic Flash for a Camera</a:t>
            </a:r>
          </a:p>
        </p:txBody>
      </p:sp>
      <p:sp>
        <p:nvSpPr>
          <p:cNvPr id="14339" name="Rectangle 3"/>
          <p:cNvSpPr>
            <a:spLocks noGrp="1" noChangeArrowheads="1"/>
          </p:cNvSpPr>
          <p:nvPr>
            <p:ph type="body" idx="1"/>
          </p:nvPr>
        </p:nvSpPr>
        <p:spPr>
          <a:xfrm>
            <a:off x="685800" y="1447800"/>
            <a:ext cx="7772400" cy="4495800"/>
          </a:xfrm>
          <a:noFill/>
          <a:extLst>
            <a:ext uri="{909E8E84-426E-40DD-AFC4-6F175D3DCCD1}">
              <a14:hiddenFill xmlns:a14="http://schemas.microsoft.com/office/drawing/2010/main">
                <a:solidFill>
                  <a:srgbClr val="CCFFCC">
                    <a:alpha val="50195"/>
                  </a:srgbClr>
                </a:solidFill>
              </a14:hiddenFill>
            </a:ext>
          </a:extLst>
        </p:spPr>
        <p:txBody>
          <a:bodyPr/>
          <a:lstStyle/>
          <a:p>
            <a:pPr marL="533400" indent="-533400" eaLnBrk="1" hangingPunct="1"/>
            <a:r>
              <a:rPr lang="en-US" altLang="en-US">
                <a:solidFill>
                  <a:schemeClr val="accent2"/>
                </a:solidFill>
              </a:rPr>
              <a:t>A digital camera charges a 100 </a:t>
            </a:r>
            <a:r>
              <a:rPr lang="en-US" altLang="en-US">
                <a:solidFill>
                  <a:schemeClr val="accent2"/>
                </a:solidFill>
                <a:cs typeface="Arial" panose="020B0604020202020204" pitchFamily="34" charset="0"/>
              </a:rPr>
              <a:t>μF capacitor to 250 V. </a:t>
            </a:r>
          </a:p>
          <a:p>
            <a:pPr marL="533400" indent="-533400" eaLnBrk="1" hangingPunct="1"/>
            <a:endParaRPr lang="en-US" altLang="en-US">
              <a:solidFill>
                <a:schemeClr val="accent2"/>
              </a:solidFill>
              <a:cs typeface="Arial" panose="020B0604020202020204" pitchFamily="34" charset="0"/>
            </a:endParaRPr>
          </a:p>
          <a:p>
            <a:pPr marL="914400" lvl="1" indent="-457200" eaLnBrk="1" hangingPunct="1">
              <a:buFontTx/>
              <a:buAutoNum type="alphaLcParenR"/>
            </a:pPr>
            <a:r>
              <a:rPr lang="en-US" altLang="en-US" sz="2800">
                <a:solidFill>
                  <a:schemeClr val="accent2"/>
                </a:solidFill>
              </a:rPr>
              <a:t>How much electrical energy is stored in the capacitor?</a:t>
            </a:r>
          </a:p>
          <a:p>
            <a:pPr marL="914400" lvl="1" indent="-457200" eaLnBrk="1" hangingPunct="1">
              <a:buFontTx/>
              <a:buAutoNum type="alphaLcParenR"/>
            </a:pPr>
            <a:endParaRPr lang="en-US" altLang="en-US" sz="2800">
              <a:solidFill>
                <a:schemeClr val="accent2"/>
              </a:solidFill>
            </a:endParaRPr>
          </a:p>
          <a:p>
            <a:pPr marL="914400" lvl="1" indent="-457200" eaLnBrk="1" hangingPunct="1">
              <a:buFontTx/>
              <a:buAutoNum type="alphaLcParenR"/>
            </a:pPr>
            <a:r>
              <a:rPr lang="en-US" altLang="en-US" sz="2800">
                <a:solidFill>
                  <a:schemeClr val="accent2"/>
                </a:solidFill>
              </a:rPr>
              <a:t>If the stored charge is delivered to a krypton flash bulb in 10 milliseconds, what is the power output of the flash bulb?</a:t>
            </a:r>
          </a:p>
        </p:txBody>
      </p:sp>
      <p:sp>
        <p:nvSpPr>
          <p:cNvPr id="2" name="Date Placeholder 1"/>
          <p:cNvSpPr>
            <a:spLocks noGrp="1"/>
          </p:cNvSpPr>
          <p:nvPr>
            <p:ph type="dt" sz="half" idx="10"/>
          </p:nvPr>
        </p:nvSpPr>
        <p:spPr/>
        <p:txBody>
          <a:bodyPr/>
          <a:lstStyle/>
          <a:p>
            <a:pPr>
              <a:defRPr/>
            </a:pPr>
            <a:fld id="{BDBB61CF-0252-4BE2-AAF8-61F2F7FB0CA1}" type="datetime1">
              <a:rPr lang="en-US" smtClean="0"/>
              <a:t>2/16/2023</a:t>
            </a:fld>
            <a:endParaRPr lang="en-US"/>
          </a:p>
        </p:txBody>
      </p:sp>
      <p:sp>
        <p:nvSpPr>
          <p:cNvPr id="3" name="Footer Placeholder 2"/>
          <p:cNvSpPr>
            <a:spLocks noGrp="1"/>
          </p:cNvSpPr>
          <p:nvPr>
            <p:ph type="ftr" sz="quarter" idx="11"/>
          </p:nvPr>
        </p:nvSpPr>
        <p:spPr/>
        <p:txBody>
          <a:bodyPr/>
          <a:lstStyle/>
          <a:p>
            <a:pPr>
              <a:defRPr/>
            </a:pPr>
            <a:r>
              <a:rPr lang="en-US"/>
              <a:t>PHY 217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 calcmode="lin" valueType="num">
                                      <p:cBhvr additive="base">
                                        <p:cTn id="7" dur="5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339">
                                            <p:txEl>
                                              <p:pRg st="2" end="2"/>
                                            </p:txEl>
                                          </p:spTgt>
                                        </p:tgtEl>
                                        <p:attrNameLst>
                                          <p:attrName>style.visibility</p:attrName>
                                        </p:attrNameLst>
                                      </p:cBhvr>
                                      <p:to>
                                        <p:strVal val="visible"/>
                                      </p:to>
                                    </p:set>
                                    <p:anim calcmode="lin" valueType="num">
                                      <p:cBhvr additive="base">
                                        <p:cTn id="13" dur="5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339">
                                            <p:txEl>
                                              <p:pRg st="4" end="4"/>
                                            </p:txEl>
                                          </p:spTgt>
                                        </p:tgtEl>
                                        <p:attrNameLst>
                                          <p:attrName>style.visibility</p:attrName>
                                        </p:attrNameLst>
                                      </p:cBhvr>
                                      <p:to>
                                        <p:strVal val="visible"/>
                                      </p:to>
                                    </p:set>
                                    <p:anim calcmode="lin" valueType="num">
                                      <p:cBhvr additive="base">
                                        <p:cTn id="19" dur="500" fill="hold"/>
                                        <p:tgtEl>
                                          <p:spTgt spid="1433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3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4213" y="260350"/>
            <a:ext cx="7772400" cy="685800"/>
          </a:xfrm>
        </p:spPr>
        <p:txBody>
          <a:bodyPr/>
          <a:lstStyle/>
          <a:p>
            <a:pPr eaLnBrk="1" hangingPunct="1"/>
            <a:r>
              <a:rPr lang="en-US" altLang="en-US" dirty="0">
                <a:solidFill>
                  <a:srgbClr val="0070C0"/>
                </a:solidFill>
              </a:rPr>
              <a:t>Capacitors</a:t>
            </a:r>
          </a:p>
        </p:txBody>
      </p:sp>
      <p:sp>
        <p:nvSpPr>
          <p:cNvPr id="4099" name="Rectangle 3"/>
          <p:cNvSpPr>
            <a:spLocks noGrp="1" noChangeArrowheads="1"/>
          </p:cNvSpPr>
          <p:nvPr>
            <p:ph type="body" idx="1"/>
          </p:nvPr>
        </p:nvSpPr>
        <p:spPr>
          <a:xfrm>
            <a:off x="685800" y="1295400"/>
            <a:ext cx="7772400" cy="5029200"/>
          </a:xfrm>
          <a:solidFill>
            <a:schemeClr val="bg1">
              <a:alpha val="50195"/>
            </a:schemeClr>
          </a:solidFill>
          <a:ln>
            <a:solidFill>
              <a:schemeClr val="bg1"/>
            </a:solidFill>
          </a:ln>
        </p:spPr>
        <p:txBody>
          <a:bodyPr/>
          <a:lstStyle/>
          <a:p>
            <a:pPr eaLnBrk="1" hangingPunct="1">
              <a:lnSpc>
                <a:spcPct val="90000"/>
              </a:lnSpc>
            </a:pPr>
            <a:r>
              <a:rPr lang="en-US" altLang="en-US" dirty="0">
                <a:solidFill>
                  <a:schemeClr val="tx1"/>
                </a:solidFill>
              </a:rPr>
              <a:t>A </a:t>
            </a:r>
            <a:r>
              <a:rPr lang="en-US" altLang="en-US" b="1" dirty="0">
                <a:solidFill>
                  <a:schemeClr val="tx1"/>
                </a:solidFill>
              </a:rPr>
              <a:t>capacitor</a:t>
            </a:r>
            <a:r>
              <a:rPr lang="en-US" altLang="en-US" dirty="0">
                <a:solidFill>
                  <a:schemeClr val="tx1"/>
                </a:solidFill>
              </a:rPr>
              <a:t> is a device that stores electric charge.</a:t>
            </a:r>
          </a:p>
          <a:p>
            <a:pPr eaLnBrk="1" hangingPunct="1">
              <a:lnSpc>
                <a:spcPct val="90000"/>
              </a:lnSpc>
            </a:pPr>
            <a:endParaRPr lang="en-US" altLang="en-US" dirty="0">
              <a:solidFill>
                <a:schemeClr val="tx1"/>
              </a:solidFill>
            </a:endParaRPr>
          </a:p>
          <a:p>
            <a:pPr eaLnBrk="1" hangingPunct="1">
              <a:lnSpc>
                <a:spcPct val="90000"/>
              </a:lnSpc>
            </a:pPr>
            <a:r>
              <a:rPr lang="en-US" altLang="en-US" dirty="0">
                <a:solidFill>
                  <a:schemeClr val="tx1"/>
                </a:solidFill>
              </a:rPr>
              <a:t>A capacitor consists of two conductors separated by an insulator.</a:t>
            </a:r>
          </a:p>
          <a:p>
            <a:pPr eaLnBrk="1" hangingPunct="1">
              <a:lnSpc>
                <a:spcPct val="90000"/>
              </a:lnSpc>
            </a:pPr>
            <a:endParaRPr lang="en-US" altLang="en-US" dirty="0">
              <a:solidFill>
                <a:schemeClr val="tx1"/>
              </a:solidFill>
            </a:endParaRPr>
          </a:p>
          <a:p>
            <a:pPr eaLnBrk="1" hangingPunct="1">
              <a:lnSpc>
                <a:spcPct val="90000"/>
              </a:lnSpc>
            </a:pPr>
            <a:r>
              <a:rPr lang="en-US" altLang="en-US" dirty="0">
                <a:solidFill>
                  <a:schemeClr val="tx1"/>
                </a:solidFill>
              </a:rPr>
              <a:t>Capacitors have many applications:</a:t>
            </a:r>
          </a:p>
          <a:p>
            <a:pPr lvl="1" eaLnBrk="1" hangingPunct="1">
              <a:lnSpc>
                <a:spcPct val="90000"/>
              </a:lnSpc>
            </a:pPr>
            <a:r>
              <a:rPr lang="en-US" altLang="en-US" dirty="0">
                <a:solidFill>
                  <a:schemeClr val="tx1"/>
                </a:solidFill>
              </a:rPr>
              <a:t>Computer RAM memory and keyboards.</a:t>
            </a:r>
          </a:p>
          <a:p>
            <a:pPr lvl="1" eaLnBrk="1" hangingPunct="1">
              <a:lnSpc>
                <a:spcPct val="90000"/>
              </a:lnSpc>
            </a:pPr>
            <a:r>
              <a:rPr lang="en-US" altLang="en-US" dirty="0">
                <a:solidFill>
                  <a:schemeClr val="tx1"/>
                </a:solidFill>
              </a:rPr>
              <a:t>Electronic flashes for cameras.</a:t>
            </a:r>
          </a:p>
          <a:p>
            <a:pPr lvl="1" eaLnBrk="1" hangingPunct="1">
              <a:lnSpc>
                <a:spcPct val="90000"/>
              </a:lnSpc>
            </a:pPr>
            <a:r>
              <a:rPr lang="en-US" altLang="en-US" dirty="0">
                <a:solidFill>
                  <a:schemeClr val="tx1"/>
                </a:solidFill>
              </a:rPr>
              <a:t>Electric power surge protectors.</a:t>
            </a:r>
          </a:p>
          <a:p>
            <a:pPr lvl="1" eaLnBrk="1" hangingPunct="1">
              <a:lnSpc>
                <a:spcPct val="90000"/>
              </a:lnSpc>
            </a:pPr>
            <a:r>
              <a:rPr lang="en-US" altLang="en-US" dirty="0">
                <a:solidFill>
                  <a:schemeClr val="tx1"/>
                </a:solidFill>
              </a:rPr>
              <a:t>Radios and electronic circuits.</a:t>
            </a:r>
          </a:p>
        </p:txBody>
      </p:sp>
      <p:sp>
        <p:nvSpPr>
          <p:cNvPr id="2" name="Date Placeholder 1"/>
          <p:cNvSpPr>
            <a:spLocks noGrp="1"/>
          </p:cNvSpPr>
          <p:nvPr>
            <p:ph type="dt" sz="half" idx="10"/>
          </p:nvPr>
        </p:nvSpPr>
        <p:spPr/>
        <p:txBody>
          <a:bodyPr/>
          <a:lstStyle/>
          <a:p>
            <a:pPr>
              <a:defRPr/>
            </a:pPr>
            <a:fld id="{E52A0FD9-07E5-427A-BD76-00FB575D1378}" type="datetime1">
              <a:rPr lang="en-US" smtClean="0"/>
              <a:t>2/16/2023</a:t>
            </a:fld>
            <a:endParaRPr lang="en-US"/>
          </a:p>
        </p:txBody>
      </p:sp>
      <p:sp>
        <p:nvSpPr>
          <p:cNvPr id="3" name="Footer Placeholder 2"/>
          <p:cNvSpPr>
            <a:spLocks noGrp="1"/>
          </p:cNvSpPr>
          <p:nvPr>
            <p:ph type="ftr" sz="quarter" idx="11"/>
          </p:nvPr>
        </p:nvSpPr>
        <p:spPr/>
        <p:txBody>
          <a:bodyPr/>
          <a:lstStyle/>
          <a:p>
            <a:pPr>
              <a:defRPr/>
            </a:pPr>
            <a:r>
              <a:rPr lang="en-US" dirty="0"/>
              <a:t>PHY 217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 calcmode="lin" valueType="num">
                                      <p:cBhvr additive="base">
                                        <p:cTn id="13"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anim calcmode="lin" valueType="num">
                                      <p:cBhvr additive="base">
                                        <p:cTn id="19"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9">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099">
                                            <p:txEl>
                                              <p:pRg st="5" end="5"/>
                                            </p:txEl>
                                          </p:spTgt>
                                        </p:tgtEl>
                                        <p:attrNameLst>
                                          <p:attrName>style.visibility</p:attrName>
                                        </p:attrNameLst>
                                      </p:cBhvr>
                                      <p:to>
                                        <p:strVal val="visible"/>
                                      </p:to>
                                    </p:set>
                                    <p:anim calcmode="lin" valueType="num">
                                      <p:cBhvr additive="base">
                                        <p:cTn id="23" dur="500" fill="hold"/>
                                        <p:tgtEl>
                                          <p:spTgt spid="4099">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099">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099">
                                            <p:txEl>
                                              <p:pRg st="6" end="6"/>
                                            </p:txEl>
                                          </p:spTgt>
                                        </p:tgtEl>
                                        <p:attrNameLst>
                                          <p:attrName>style.visibility</p:attrName>
                                        </p:attrNameLst>
                                      </p:cBhvr>
                                      <p:to>
                                        <p:strVal val="visible"/>
                                      </p:to>
                                    </p:set>
                                    <p:anim calcmode="lin" valueType="num">
                                      <p:cBhvr additive="base">
                                        <p:cTn id="27" dur="500" fill="hold"/>
                                        <p:tgtEl>
                                          <p:spTgt spid="4099">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099">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099">
                                            <p:txEl>
                                              <p:pRg st="7" end="7"/>
                                            </p:txEl>
                                          </p:spTgt>
                                        </p:tgtEl>
                                        <p:attrNameLst>
                                          <p:attrName>style.visibility</p:attrName>
                                        </p:attrNameLst>
                                      </p:cBhvr>
                                      <p:to>
                                        <p:strVal val="visible"/>
                                      </p:to>
                                    </p:set>
                                    <p:anim calcmode="lin" valueType="num">
                                      <p:cBhvr additive="base">
                                        <p:cTn id="31" dur="500" fill="hold"/>
                                        <p:tgtEl>
                                          <p:spTgt spid="4099">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099">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099">
                                            <p:txEl>
                                              <p:pRg st="8" end="8"/>
                                            </p:txEl>
                                          </p:spTgt>
                                        </p:tgtEl>
                                        <p:attrNameLst>
                                          <p:attrName>style.visibility</p:attrName>
                                        </p:attrNameLst>
                                      </p:cBhvr>
                                      <p:to>
                                        <p:strVal val="visible"/>
                                      </p:to>
                                    </p:set>
                                    <p:anim calcmode="lin" valueType="num">
                                      <p:cBhvr additive="base">
                                        <p:cTn id="35" dur="500" fill="hold"/>
                                        <p:tgtEl>
                                          <p:spTgt spid="4099">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09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685800" y="762000"/>
            <a:ext cx="7772400" cy="1066800"/>
          </a:xfrm>
        </p:spPr>
        <p:txBody>
          <a:bodyPr/>
          <a:lstStyle/>
          <a:p>
            <a:pPr eaLnBrk="1" hangingPunct="1"/>
            <a:r>
              <a:rPr lang="en-US" altLang="en-US" sz="3200" dirty="0">
                <a:solidFill>
                  <a:srgbClr val="0070C0"/>
                </a:solidFill>
              </a:rPr>
              <a:t>Stored Energy Density </a:t>
            </a:r>
            <a:br>
              <a:rPr lang="en-US" altLang="en-US" sz="3200" dirty="0">
                <a:solidFill>
                  <a:srgbClr val="0070C0"/>
                </a:solidFill>
              </a:rPr>
            </a:br>
            <a:r>
              <a:rPr lang="en-US" altLang="en-US" sz="3200" dirty="0">
                <a:solidFill>
                  <a:srgbClr val="0070C0"/>
                </a:solidFill>
              </a:rPr>
              <a:t>of a Charged Capacitor</a:t>
            </a:r>
          </a:p>
        </p:txBody>
      </p:sp>
      <mc:AlternateContent xmlns:mc="http://schemas.openxmlformats.org/markup-compatibility/2006">
        <mc:Choice xmlns:a14="http://schemas.microsoft.com/office/drawing/2010/main" Requires="a14">
          <p:sp>
            <p:nvSpPr>
              <p:cNvPr id="15363" name="Object 3"/>
              <p:cNvSpPr txBox="1"/>
              <p:nvPr/>
            </p:nvSpPr>
            <p:spPr bwMode="auto">
              <a:xfrm>
                <a:off x="4211638" y="2492375"/>
                <a:ext cx="1873250" cy="1055688"/>
              </a:xfrm>
              <a:prstGeom prst="rect">
                <a:avLst/>
              </a:prstGeom>
              <a:noFill/>
              <a:ln w="9525">
                <a:solidFill>
                  <a:srgbClr val="FF0000"/>
                </a:solidFill>
                <a:miter lim="800000"/>
                <a:headEnd/>
                <a:tailEnd/>
              </a:ln>
              <a:effectLst/>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𝑈</m:t>
                      </m:r>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2</m:t>
                          </m:r>
                        </m:den>
                      </m:f>
                      <m:r>
                        <a:rPr lang="en-US" i="1">
                          <a:solidFill>
                            <a:srgbClr val="000000"/>
                          </a:solidFill>
                          <a:latin typeface="Cambria Math" panose="02040503050406030204" pitchFamily="18" charset="0"/>
                        </a:rPr>
                        <m:t>𝐶</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𝑉</m:t>
                          </m:r>
                        </m:e>
                        <m:sup>
                          <m:r>
                            <a:rPr lang="en-US" i="1">
                              <a:solidFill>
                                <a:srgbClr val="000000"/>
                              </a:solidFill>
                              <a:latin typeface="Cambria Math" panose="02040503050406030204" pitchFamily="18" charset="0"/>
                            </a:rPr>
                            <m:t>2</m:t>
                          </m:r>
                        </m:sup>
                      </m:sSup>
                    </m:oMath>
                  </m:oMathPara>
                </a14:m>
                <a:endParaRPr lang="en-US"/>
              </a:p>
            </p:txBody>
          </p:sp>
        </mc:Choice>
        <mc:Fallback>
          <p:sp>
            <p:nvSpPr>
              <p:cNvPr id="15363" name="Object 3"/>
              <p:cNvSpPr txBox="1">
                <a:spLocks noRot="1" noChangeAspect="1" noMove="1" noResize="1" noEditPoints="1" noAdjustHandles="1" noChangeArrowheads="1" noChangeShapeType="1" noTextEdit="1"/>
              </p:cNvSpPr>
              <p:nvPr/>
            </p:nvSpPr>
            <p:spPr bwMode="auto">
              <a:xfrm>
                <a:off x="4211638" y="2492375"/>
                <a:ext cx="1873250" cy="1055688"/>
              </a:xfrm>
              <a:prstGeom prst="rect">
                <a:avLst/>
              </a:prstGeom>
              <a:blipFill>
                <a:blip r:embed="rId2"/>
                <a:stretch>
                  <a:fillRect/>
                </a:stretch>
              </a:blipFill>
              <a:ln w="9525">
                <a:solidFill>
                  <a:srgbClr val="FF0000"/>
                </a:solidFill>
                <a:miter lim="800000"/>
                <a:headEnd/>
                <a:tailEnd/>
              </a:ln>
              <a:effectLst/>
            </p:spPr>
            <p:txBody>
              <a:bodyPr/>
              <a:lstStyle/>
              <a:p>
                <a:r>
                  <a:rPr lang="en-US">
                    <a:noFill/>
                  </a:rPr>
                  <a:t> </a:t>
                </a:r>
              </a:p>
            </p:txBody>
          </p:sp>
        </mc:Fallback>
      </mc:AlternateContent>
      <p:sp>
        <p:nvSpPr>
          <p:cNvPr id="15364" name="Text Box 4"/>
          <p:cNvSpPr txBox="1">
            <a:spLocks noChangeArrowheads="1"/>
          </p:cNvSpPr>
          <p:nvPr/>
        </p:nvSpPr>
        <p:spPr bwMode="auto">
          <a:xfrm>
            <a:off x="755650" y="2708275"/>
            <a:ext cx="2568575" cy="5286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800">
                <a:solidFill>
                  <a:schemeClr val="accent2"/>
                </a:solidFill>
                <a:latin typeface="Arial" panose="020B0604020202020204" pitchFamily="34" charset="0"/>
              </a:rPr>
              <a:t>Stored Energy:</a:t>
            </a:r>
          </a:p>
        </p:txBody>
      </p:sp>
      <p:sp>
        <p:nvSpPr>
          <p:cNvPr id="2" name="Date Placeholder 1"/>
          <p:cNvSpPr>
            <a:spLocks noGrp="1"/>
          </p:cNvSpPr>
          <p:nvPr>
            <p:ph type="dt" sz="half" idx="10"/>
          </p:nvPr>
        </p:nvSpPr>
        <p:spPr/>
        <p:txBody>
          <a:bodyPr/>
          <a:lstStyle/>
          <a:p>
            <a:pPr>
              <a:defRPr/>
            </a:pPr>
            <a:fld id="{A7E8C841-7939-4C76-8CAA-326D35AAF19F}" type="datetime1">
              <a:rPr lang="en-US" smtClean="0"/>
              <a:t>2/16/2023</a:t>
            </a:fld>
            <a:endParaRPr lang="en-US"/>
          </a:p>
        </p:txBody>
      </p:sp>
      <p:sp>
        <p:nvSpPr>
          <p:cNvPr id="3" name="Footer Placeholder 2"/>
          <p:cNvSpPr>
            <a:spLocks noGrp="1"/>
          </p:cNvSpPr>
          <p:nvPr>
            <p:ph type="ftr" sz="quarter" idx="11"/>
          </p:nvPr>
        </p:nvSpPr>
        <p:spPr/>
        <p:txBody>
          <a:bodyPr/>
          <a:lstStyle/>
          <a:p>
            <a:pPr>
              <a:defRPr/>
            </a:pPr>
            <a:r>
              <a:rPr lang="en-US"/>
              <a:t>PHY 217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additive="base">
                                        <p:cTn id="7" dur="500" fill="hold"/>
                                        <p:tgtEl>
                                          <p:spTgt spid="15364"/>
                                        </p:tgtEl>
                                        <p:attrNameLst>
                                          <p:attrName>ppt_x</p:attrName>
                                        </p:attrNameLst>
                                      </p:cBhvr>
                                      <p:tavLst>
                                        <p:tav tm="0">
                                          <p:val>
                                            <p:strVal val="0-#ppt_w/2"/>
                                          </p:val>
                                        </p:tav>
                                        <p:tav tm="100000">
                                          <p:val>
                                            <p:strVal val="#ppt_x"/>
                                          </p:val>
                                        </p:tav>
                                      </p:tavLst>
                                    </p:anim>
                                    <p:anim calcmode="lin" valueType="num">
                                      <p:cBhvr additive="base">
                                        <p:cTn id="8" dur="500" fill="hold"/>
                                        <p:tgtEl>
                                          <p:spTgt spid="153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85800" y="609600"/>
            <a:ext cx="7772400" cy="533400"/>
          </a:xfrm>
        </p:spPr>
        <p:txBody>
          <a:bodyPr/>
          <a:lstStyle/>
          <a:p>
            <a:pPr eaLnBrk="1" hangingPunct="1"/>
            <a:r>
              <a:rPr lang="en-US" altLang="en-US" dirty="0">
                <a:solidFill>
                  <a:srgbClr val="0070C0"/>
                </a:solidFill>
              </a:rPr>
              <a:t>Dielectrics</a:t>
            </a:r>
          </a:p>
        </p:txBody>
      </p:sp>
      <p:sp>
        <p:nvSpPr>
          <p:cNvPr id="16387" name="Rectangle 3"/>
          <p:cNvSpPr>
            <a:spLocks noGrp="1" noChangeArrowheads="1"/>
          </p:cNvSpPr>
          <p:nvPr>
            <p:ph type="body" idx="1"/>
          </p:nvPr>
        </p:nvSpPr>
        <p:spPr>
          <a:xfrm>
            <a:off x="685800" y="1143000"/>
            <a:ext cx="7772400" cy="5257800"/>
          </a:xfrm>
          <a:noFill/>
          <a:extLst>
            <a:ext uri="{909E8E84-426E-40DD-AFC4-6F175D3DCCD1}">
              <a14:hiddenFill xmlns:a14="http://schemas.microsoft.com/office/drawing/2010/main">
                <a:solidFill>
                  <a:srgbClr val="CCFFCC">
                    <a:alpha val="50195"/>
                  </a:srgbClr>
                </a:solidFill>
              </a14:hiddenFill>
            </a:ext>
          </a:extLst>
        </p:spPr>
        <p:txBody>
          <a:bodyPr/>
          <a:lstStyle/>
          <a:p>
            <a:pPr eaLnBrk="1" hangingPunct="1"/>
            <a:r>
              <a:rPr lang="en-US" altLang="en-US" sz="2400">
                <a:solidFill>
                  <a:schemeClr val="accent2"/>
                </a:solidFill>
              </a:rPr>
              <a:t>A </a:t>
            </a:r>
            <a:r>
              <a:rPr lang="en-US" altLang="en-US" sz="2400" b="1">
                <a:solidFill>
                  <a:schemeClr val="accent2"/>
                </a:solidFill>
              </a:rPr>
              <a:t>dielectric</a:t>
            </a:r>
            <a:r>
              <a:rPr lang="en-US" altLang="en-US" sz="2400">
                <a:solidFill>
                  <a:schemeClr val="accent2"/>
                </a:solidFill>
              </a:rPr>
              <a:t> is an insulating material </a:t>
            </a:r>
            <a:r>
              <a:rPr lang="en-US" altLang="en-US" sz="2400" i="1">
                <a:solidFill>
                  <a:schemeClr val="accent2"/>
                </a:solidFill>
              </a:rPr>
              <a:t>(e.g. paper, plastic, glass)</a:t>
            </a:r>
            <a:r>
              <a:rPr lang="en-US" altLang="en-US" sz="2400">
                <a:solidFill>
                  <a:schemeClr val="accent2"/>
                </a:solidFill>
              </a:rPr>
              <a:t>.</a:t>
            </a:r>
          </a:p>
          <a:p>
            <a:pPr eaLnBrk="1" hangingPunct="1"/>
            <a:endParaRPr lang="en-US" altLang="en-US" sz="2400">
              <a:solidFill>
                <a:schemeClr val="accent2"/>
              </a:solidFill>
            </a:endParaRPr>
          </a:p>
          <a:p>
            <a:pPr eaLnBrk="1" hangingPunct="1"/>
            <a:r>
              <a:rPr lang="en-US" altLang="en-US" sz="2400">
                <a:solidFill>
                  <a:schemeClr val="accent2"/>
                </a:solidFill>
              </a:rPr>
              <a:t>A dielectric placed between the conductors of a capacitor increases its capacitance by a factor </a:t>
            </a:r>
            <a:r>
              <a:rPr lang="en-US" altLang="en-US" sz="2400" i="1">
                <a:solidFill>
                  <a:schemeClr val="tx1"/>
                </a:solidFill>
                <a:latin typeface="Times New Roman" panose="02020603050405020304" pitchFamily="18" charset="0"/>
                <a:cs typeface="Arial" panose="020B0604020202020204" pitchFamily="34" charset="0"/>
              </a:rPr>
              <a:t>κ</a:t>
            </a:r>
            <a:r>
              <a:rPr lang="en-US" altLang="en-US" sz="2400">
                <a:solidFill>
                  <a:schemeClr val="accent2"/>
                </a:solidFill>
                <a:cs typeface="Arial" panose="020B0604020202020204" pitchFamily="34" charset="0"/>
              </a:rPr>
              <a:t>, called the </a:t>
            </a:r>
            <a:r>
              <a:rPr lang="en-US" altLang="en-US" sz="2400" b="1">
                <a:solidFill>
                  <a:schemeClr val="accent2"/>
                </a:solidFill>
                <a:cs typeface="Arial" panose="020B0604020202020204" pitchFamily="34" charset="0"/>
              </a:rPr>
              <a:t>dielectric constant</a:t>
            </a:r>
            <a:r>
              <a:rPr lang="en-US" altLang="en-US" sz="2400">
                <a:solidFill>
                  <a:schemeClr val="accent2"/>
                </a:solidFill>
                <a:cs typeface="Arial" panose="020B0604020202020204" pitchFamily="34" charset="0"/>
              </a:rPr>
              <a:t>.</a:t>
            </a:r>
          </a:p>
          <a:p>
            <a:pPr eaLnBrk="1" hangingPunct="1">
              <a:buFontTx/>
              <a:buNone/>
            </a:pPr>
            <a:r>
              <a:rPr lang="en-US" altLang="en-US" sz="2400" i="1">
                <a:solidFill>
                  <a:schemeClr val="tx1"/>
                </a:solidFill>
                <a:latin typeface="Times New Roman" panose="02020603050405020304" pitchFamily="18" charset="0"/>
              </a:rPr>
              <a:t>		     </a:t>
            </a:r>
            <a:r>
              <a:rPr lang="en-US" altLang="en-US" i="1">
                <a:solidFill>
                  <a:schemeClr val="tx1"/>
                </a:solidFill>
                <a:latin typeface="Times New Roman" panose="02020603050405020304" pitchFamily="18" charset="0"/>
              </a:rPr>
              <a:t>C= </a:t>
            </a:r>
            <a:r>
              <a:rPr lang="en-US" altLang="en-US" i="1">
                <a:solidFill>
                  <a:schemeClr val="tx1"/>
                </a:solidFill>
                <a:latin typeface="Times New Roman" panose="02020603050405020304" pitchFamily="18" charset="0"/>
                <a:cs typeface="Arial" panose="020B0604020202020204" pitchFamily="34" charset="0"/>
              </a:rPr>
              <a:t>κC</a:t>
            </a:r>
            <a:r>
              <a:rPr lang="en-US" altLang="en-US" i="1" baseline="-25000">
                <a:solidFill>
                  <a:schemeClr val="tx1"/>
                </a:solidFill>
                <a:latin typeface="Times New Roman" panose="02020603050405020304" pitchFamily="18" charset="0"/>
                <a:cs typeface="Arial" panose="020B0604020202020204" pitchFamily="34" charset="0"/>
              </a:rPr>
              <a:t>o</a:t>
            </a:r>
            <a:r>
              <a:rPr lang="en-US" altLang="en-US" sz="2400" i="1" baseline="-25000">
                <a:solidFill>
                  <a:schemeClr val="tx1"/>
                </a:solidFill>
                <a:latin typeface="Times New Roman" panose="02020603050405020304" pitchFamily="18" charset="0"/>
                <a:cs typeface="Arial" panose="020B0604020202020204" pitchFamily="34" charset="0"/>
              </a:rPr>
              <a:t>     </a:t>
            </a:r>
            <a:r>
              <a:rPr lang="en-US" altLang="en-US" sz="2400" i="1">
                <a:solidFill>
                  <a:schemeClr val="accent2"/>
                </a:solidFill>
                <a:cs typeface="Arial" panose="020B0604020202020204" pitchFamily="34" charset="0"/>
              </a:rPr>
              <a:t>(</a:t>
            </a:r>
            <a:r>
              <a:rPr lang="en-US" altLang="en-US" i="1">
                <a:solidFill>
                  <a:schemeClr val="tx1"/>
                </a:solidFill>
                <a:latin typeface="Times New Roman" panose="02020603050405020304" pitchFamily="18" charset="0"/>
                <a:cs typeface="Arial" panose="020B0604020202020204" pitchFamily="34" charset="0"/>
              </a:rPr>
              <a:t>C</a:t>
            </a:r>
            <a:r>
              <a:rPr lang="en-US" altLang="en-US" i="1" baseline="-25000">
                <a:solidFill>
                  <a:schemeClr val="tx1"/>
                </a:solidFill>
                <a:latin typeface="Times New Roman" panose="02020603050405020304" pitchFamily="18" charset="0"/>
                <a:cs typeface="Arial" panose="020B0604020202020204" pitchFamily="34" charset="0"/>
              </a:rPr>
              <a:t>o</a:t>
            </a:r>
            <a:r>
              <a:rPr lang="en-US" altLang="en-US" sz="2400" i="1">
                <a:solidFill>
                  <a:schemeClr val="accent2"/>
                </a:solidFill>
                <a:cs typeface="Arial" panose="020B0604020202020204" pitchFamily="34" charset="0"/>
              </a:rPr>
              <a:t>=capacitance without dielectric)</a:t>
            </a:r>
          </a:p>
          <a:p>
            <a:pPr eaLnBrk="1" hangingPunct="1">
              <a:buFontTx/>
              <a:buNone/>
            </a:pPr>
            <a:endParaRPr lang="en-US" altLang="en-US" sz="2400">
              <a:solidFill>
                <a:schemeClr val="accent2"/>
              </a:solidFill>
              <a:cs typeface="Arial" panose="020B0604020202020204" pitchFamily="34" charset="0"/>
            </a:endParaRPr>
          </a:p>
          <a:p>
            <a:pPr eaLnBrk="1" hangingPunct="1"/>
            <a:r>
              <a:rPr lang="en-US" altLang="en-US" sz="2400">
                <a:solidFill>
                  <a:schemeClr val="accent2"/>
                </a:solidFill>
                <a:cs typeface="Arial" panose="020B0604020202020204" pitchFamily="34" charset="0"/>
              </a:rPr>
              <a:t>For a parallel-plate capacitor:</a:t>
            </a:r>
          </a:p>
          <a:p>
            <a:pPr eaLnBrk="1" hangingPunct="1"/>
            <a:endParaRPr lang="en-US" altLang="en-US" i="1">
              <a:solidFill>
                <a:schemeClr val="tx1"/>
              </a:solidFill>
              <a:latin typeface="Times New Roman" panose="02020603050405020304" pitchFamily="18" charset="0"/>
              <a:cs typeface="Arial" panose="020B0604020202020204" pitchFamily="34" charset="0"/>
            </a:endParaRPr>
          </a:p>
          <a:p>
            <a:pPr eaLnBrk="1" hangingPunct="1"/>
            <a:endParaRPr lang="en-US" altLang="en-US" i="1">
              <a:solidFill>
                <a:schemeClr val="tx1"/>
              </a:solidFill>
              <a:latin typeface="Times New Roman" panose="02020603050405020304" pitchFamily="18" charset="0"/>
              <a:cs typeface="Arial" panose="020B0604020202020204" pitchFamily="34" charset="0"/>
            </a:endParaRPr>
          </a:p>
        </p:txBody>
      </p:sp>
      <mc:AlternateContent xmlns:mc="http://schemas.openxmlformats.org/markup-compatibility/2006">
        <mc:Choice xmlns:a14="http://schemas.microsoft.com/office/drawing/2010/main" Requires="a14">
          <p:sp>
            <p:nvSpPr>
              <p:cNvPr id="16388" name="Object 4"/>
              <p:cNvSpPr txBox="1"/>
              <p:nvPr/>
            </p:nvSpPr>
            <p:spPr bwMode="auto">
              <a:xfrm>
                <a:off x="3124200" y="4876800"/>
                <a:ext cx="2438400" cy="90963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𝐶</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𝜅</m:t>
                      </m:r>
                      <m:f>
                        <m:fPr>
                          <m:ctrlPr>
                            <a:rPr lang="en-US" i="1">
                              <a:solidFill>
                                <a:srgbClr val="000000"/>
                              </a:solidFill>
                              <a:latin typeface="Cambria Math" panose="02040503050406030204" pitchFamily="18" charset="0"/>
                            </a:rPr>
                          </m:ctrlPr>
                        </m:fPr>
                        <m:num>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𝜀</m:t>
                              </m:r>
                            </m:e>
                            <m:sub>
                              <m:r>
                                <a:rPr lang="en-US" i="1">
                                  <a:solidFill>
                                    <a:srgbClr val="000000"/>
                                  </a:solidFill>
                                  <a:latin typeface="Cambria Math" panose="02040503050406030204" pitchFamily="18" charset="0"/>
                                </a:rPr>
                                <m:t>0</m:t>
                              </m:r>
                            </m:sub>
                          </m:sSub>
                          <m:r>
                            <a:rPr lang="en-US" i="1">
                              <a:solidFill>
                                <a:srgbClr val="000000"/>
                              </a:solidFill>
                              <a:latin typeface="Cambria Math" panose="02040503050406030204" pitchFamily="18" charset="0"/>
                            </a:rPr>
                            <m:t>𝐴</m:t>
                          </m:r>
                        </m:num>
                        <m:den>
                          <m:r>
                            <a:rPr lang="en-US" i="1">
                              <a:solidFill>
                                <a:srgbClr val="000000"/>
                              </a:solidFill>
                              <a:latin typeface="Cambria Math" panose="02040503050406030204" pitchFamily="18" charset="0"/>
                            </a:rPr>
                            <m:t>𝑑</m:t>
                          </m:r>
                        </m:den>
                      </m:f>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𝜀</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𝐴</m:t>
                          </m:r>
                        </m:num>
                        <m:den>
                          <m:r>
                            <a:rPr lang="en-US" i="1">
                              <a:solidFill>
                                <a:srgbClr val="000000"/>
                              </a:solidFill>
                              <a:latin typeface="Cambria Math" panose="02040503050406030204" pitchFamily="18" charset="0"/>
                            </a:rPr>
                            <m:t>𝑑</m:t>
                          </m:r>
                        </m:den>
                      </m:f>
                    </m:oMath>
                  </m:oMathPara>
                </a14:m>
                <a:endParaRPr lang="en-US"/>
              </a:p>
            </p:txBody>
          </p:sp>
        </mc:Choice>
        <mc:Fallback>
          <p:sp>
            <p:nvSpPr>
              <p:cNvPr id="16388" name="Object 4"/>
              <p:cNvSpPr txBox="1">
                <a:spLocks noRot="1" noChangeAspect="1" noMove="1" noResize="1" noEditPoints="1" noAdjustHandles="1" noChangeArrowheads="1" noChangeShapeType="1" noTextEdit="1"/>
              </p:cNvSpPr>
              <p:nvPr/>
            </p:nvSpPr>
            <p:spPr bwMode="auto">
              <a:xfrm>
                <a:off x="3124200" y="4876800"/>
                <a:ext cx="2438400" cy="909638"/>
              </a:xfrm>
              <a:prstGeom prst="rect">
                <a:avLst/>
              </a:prstGeom>
              <a:blipFill>
                <a:blip r:embed="rId2"/>
                <a:stretch>
                  <a:fillRect/>
                </a:stretch>
              </a:blipFill>
              <a:ln>
                <a:noFill/>
              </a:ln>
              <a:effectLst/>
            </p:spPr>
            <p:txBody>
              <a:bodyPr/>
              <a:lstStyle/>
              <a:p>
                <a:r>
                  <a:rPr lang="en-US">
                    <a:noFill/>
                  </a:rPr>
                  <a:t> </a:t>
                </a:r>
              </a:p>
            </p:txBody>
          </p:sp>
        </mc:Fallback>
      </mc:AlternateContent>
      <p:sp>
        <p:nvSpPr>
          <p:cNvPr id="16389" name="Text Box 5"/>
          <p:cNvSpPr txBox="1">
            <a:spLocks noChangeArrowheads="1"/>
          </p:cNvSpPr>
          <p:nvPr/>
        </p:nvSpPr>
        <p:spPr bwMode="auto">
          <a:xfrm>
            <a:off x="2057400" y="5791200"/>
            <a:ext cx="533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90000"/>
              </a:lnSpc>
              <a:spcBef>
                <a:spcPct val="20000"/>
              </a:spcBef>
            </a:pPr>
            <a:r>
              <a:rPr lang="en-US" altLang="en-US" sz="2800" i="1">
                <a:cs typeface="Arial" panose="020B0604020202020204" pitchFamily="34" charset="0"/>
              </a:rPr>
              <a:t>ε = κε</a:t>
            </a:r>
            <a:r>
              <a:rPr lang="en-US" altLang="en-US" sz="2800" i="1" baseline="-25000">
                <a:cs typeface="Arial" panose="020B0604020202020204" pitchFamily="34" charset="0"/>
              </a:rPr>
              <a:t>o</a:t>
            </a:r>
            <a:r>
              <a:rPr lang="en-US" altLang="en-US">
                <a:solidFill>
                  <a:schemeClr val="accent2"/>
                </a:solidFill>
                <a:latin typeface="Arial" panose="020B0604020202020204" pitchFamily="34" charset="0"/>
                <a:cs typeface="Arial" panose="020B0604020202020204" pitchFamily="34" charset="0"/>
              </a:rPr>
              <a:t> = </a:t>
            </a:r>
            <a:r>
              <a:rPr lang="en-US" altLang="en-US" b="1">
                <a:solidFill>
                  <a:schemeClr val="accent2"/>
                </a:solidFill>
                <a:latin typeface="Arial" panose="020B0604020202020204" pitchFamily="34" charset="0"/>
                <a:cs typeface="Arial" panose="020B0604020202020204" pitchFamily="34" charset="0"/>
              </a:rPr>
              <a:t>permittivity</a:t>
            </a:r>
            <a:r>
              <a:rPr lang="en-US" altLang="en-US">
                <a:solidFill>
                  <a:schemeClr val="accent2"/>
                </a:solidFill>
                <a:latin typeface="Arial" panose="020B0604020202020204" pitchFamily="34" charset="0"/>
                <a:cs typeface="Arial" panose="020B0604020202020204" pitchFamily="34" charset="0"/>
              </a:rPr>
              <a:t> of the material.</a:t>
            </a:r>
            <a:endParaRPr lang="en-US" altLang="en-US"/>
          </a:p>
        </p:txBody>
      </p:sp>
      <p:sp>
        <p:nvSpPr>
          <p:cNvPr id="2" name="Date Placeholder 1"/>
          <p:cNvSpPr>
            <a:spLocks noGrp="1"/>
          </p:cNvSpPr>
          <p:nvPr>
            <p:ph type="dt" sz="half" idx="10"/>
          </p:nvPr>
        </p:nvSpPr>
        <p:spPr/>
        <p:txBody>
          <a:bodyPr/>
          <a:lstStyle/>
          <a:p>
            <a:pPr>
              <a:defRPr/>
            </a:pPr>
            <a:fld id="{A896D984-A64C-43C1-8C56-2D0ECE3745AA}" type="datetime1">
              <a:rPr lang="en-US" smtClean="0"/>
              <a:t>2/16/2023</a:t>
            </a:fld>
            <a:endParaRPr lang="en-US"/>
          </a:p>
        </p:txBody>
      </p:sp>
      <p:sp>
        <p:nvSpPr>
          <p:cNvPr id="3" name="Footer Placeholder 2"/>
          <p:cNvSpPr>
            <a:spLocks noGrp="1"/>
          </p:cNvSpPr>
          <p:nvPr>
            <p:ph type="ftr" sz="quarter" idx="11"/>
          </p:nvPr>
        </p:nvSpPr>
        <p:spPr/>
        <p:txBody>
          <a:bodyPr/>
          <a:lstStyle/>
          <a:p>
            <a:pPr>
              <a:defRPr/>
            </a:pPr>
            <a:r>
              <a:rPr lang="en-US"/>
              <a:t>PHY 217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387">
                                            <p:txEl>
                                              <p:pRg st="2" end="2"/>
                                            </p:txEl>
                                          </p:spTgt>
                                        </p:tgtEl>
                                        <p:attrNameLst>
                                          <p:attrName>style.visibility</p:attrName>
                                        </p:attrNameLst>
                                      </p:cBhvr>
                                      <p:to>
                                        <p:strVal val="visible"/>
                                      </p:to>
                                    </p:set>
                                    <p:anim calcmode="lin" valueType="num">
                                      <p:cBhvr additive="base">
                                        <p:cTn id="13" dur="5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387">
                                            <p:txEl>
                                              <p:pRg st="3" end="3"/>
                                            </p:txEl>
                                          </p:spTgt>
                                        </p:tgtEl>
                                        <p:attrNameLst>
                                          <p:attrName>style.visibility</p:attrName>
                                        </p:attrNameLst>
                                      </p:cBhvr>
                                      <p:to>
                                        <p:strVal val="visible"/>
                                      </p:to>
                                    </p:set>
                                    <p:anim calcmode="lin" valueType="num">
                                      <p:cBhvr additive="base">
                                        <p:cTn id="19" dur="500" fill="hold"/>
                                        <p:tgtEl>
                                          <p:spTgt spid="1638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387">
                                            <p:txEl>
                                              <p:pRg st="5" end="5"/>
                                            </p:txEl>
                                          </p:spTgt>
                                        </p:tgtEl>
                                        <p:attrNameLst>
                                          <p:attrName>style.visibility</p:attrName>
                                        </p:attrNameLst>
                                      </p:cBhvr>
                                      <p:to>
                                        <p:strVal val="visible"/>
                                      </p:to>
                                    </p:set>
                                    <p:anim calcmode="lin" valueType="num">
                                      <p:cBhvr additive="base">
                                        <p:cTn id="25" dur="500" fill="hold"/>
                                        <p:tgtEl>
                                          <p:spTgt spid="1638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389"/>
                                        </p:tgtEl>
                                        <p:attrNameLst>
                                          <p:attrName>style.visibility</p:attrName>
                                        </p:attrNameLst>
                                      </p:cBhvr>
                                      <p:to>
                                        <p:strVal val="visible"/>
                                      </p:to>
                                    </p:set>
                                    <p:anim calcmode="lin" valueType="num">
                                      <p:cBhvr additive="base">
                                        <p:cTn id="31" dur="500" fill="hold"/>
                                        <p:tgtEl>
                                          <p:spTgt spid="16389"/>
                                        </p:tgtEl>
                                        <p:attrNameLst>
                                          <p:attrName>ppt_x</p:attrName>
                                        </p:attrNameLst>
                                      </p:cBhvr>
                                      <p:tavLst>
                                        <p:tav tm="0">
                                          <p:val>
                                            <p:strVal val="0-#ppt_w/2"/>
                                          </p:val>
                                        </p:tav>
                                        <p:tav tm="100000">
                                          <p:val>
                                            <p:strVal val="#ppt_x"/>
                                          </p:val>
                                        </p:tav>
                                      </p:tavLst>
                                    </p:anim>
                                    <p:anim calcmode="lin" valueType="num">
                                      <p:cBhvr additive="base">
                                        <p:cTn id="32" dur="500" fill="hold"/>
                                        <p:tgtEl>
                                          <p:spTgt spid="163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P spid="1638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09600" y="533400"/>
            <a:ext cx="7772400" cy="609600"/>
          </a:xfrm>
        </p:spPr>
        <p:txBody>
          <a:bodyPr/>
          <a:lstStyle/>
          <a:p>
            <a:pPr eaLnBrk="1" hangingPunct="1"/>
            <a:r>
              <a:rPr lang="en-US" altLang="en-US" sz="3200" dirty="0">
                <a:solidFill>
                  <a:srgbClr val="0070C0"/>
                </a:solidFill>
              </a:rPr>
              <a:t>Properties of Dielectric Materials</a:t>
            </a:r>
          </a:p>
        </p:txBody>
      </p:sp>
      <p:sp>
        <p:nvSpPr>
          <p:cNvPr id="17411" name="Rectangle 3"/>
          <p:cNvSpPr>
            <a:spLocks noGrp="1" noChangeArrowheads="1"/>
          </p:cNvSpPr>
          <p:nvPr>
            <p:ph type="body" idx="1"/>
          </p:nvPr>
        </p:nvSpPr>
        <p:spPr>
          <a:xfrm>
            <a:off x="609600" y="1143000"/>
            <a:ext cx="7772400" cy="2743200"/>
          </a:xfrm>
        </p:spPr>
        <p:txBody>
          <a:bodyPr/>
          <a:lstStyle/>
          <a:p>
            <a:pPr eaLnBrk="1" hangingPunct="1"/>
            <a:r>
              <a:rPr lang="en-US" altLang="en-US" sz="2400" b="1"/>
              <a:t>Dielectric strength</a:t>
            </a:r>
            <a:r>
              <a:rPr lang="en-US" altLang="en-US" sz="2400"/>
              <a:t> is the maximum electric field that a dielectric can withstand without becoming a conductor.</a:t>
            </a:r>
          </a:p>
          <a:p>
            <a:pPr eaLnBrk="1" hangingPunct="1"/>
            <a:r>
              <a:rPr lang="en-US" altLang="en-US" sz="2400"/>
              <a:t>Dielectric materials</a:t>
            </a:r>
          </a:p>
          <a:p>
            <a:pPr lvl="1" eaLnBrk="1" hangingPunct="1"/>
            <a:r>
              <a:rPr lang="en-US" altLang="en-US" sz="2000"/>
              <a:t>increase capacitance.</a:t>
            </a:r>
          </a:p>
          <a:p>
            <a:pPr lvl="1" eaLnBrk="1" hangingPunct="1"/>
            <a:r>
              <a:rPr lang="en-US" altLang="en-US" sz="2000"/>
              <a:t>increase electric breakdown potential of capacitors.</a:t>
            </a:r>
          </a:p>
          <a:p>
            <a:pPr lvl="1" eaLnBrk="1" hangingPunct="1"/>
            <a:r>
              <a:rPr lang="en-US" altLang="en-US" sz="2000"/>
              <a:t>provide mechanical support.</a:t>
            </a:r>
          </a:p>
        </p:txBody>
      </p:sp>
      <p:graphicFrame>
        <p:nvGraphicFramePr>
          <p:cNvPr id="17412" name="Group 4"/>
          <p:cNvGraphicFramePr>
            <a:graphicFrameLocks noGrp="1"/>
          </p:cNvGraphicFramePr>
          <p:nvPr/>
        </p:nvGraphicFramePr>
        <p:xfrm>
          <a:off x="609600" y="3886200"/>
          <a:ext cx="7772400" cy="2651650"/>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822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9900CC"/>
                          </a:solidFill>
                          <a:effectLst/>
                          <a:latin typeface="Arial" charset="0"/>
                        </a:rPr>
                        <a:t>Material</a:t>
                      </a:r>
                    </a:p>
                  </a:txBody>
                  <a:tcPr marT="45709" marB="45709"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9900CC"/>
                          </a:solidFill>
                          <a:effectLst/>
                          <a:latin typeface="Arial" charset="0"/>
                        </a:rPr>
                        <a:t>Dielectric Constant </a:t>
                      </a:r>
                      <a:r>
                        <a:rPr kumimoji="0" lang="en-US" sz="2400" b="1" i="0" u="none" strike="noStrike" cap="none" normalizeH="0" baseline="0">
                          <a:ln>
                            <a:noFill/>
                          </a:ln>
                          <a:solidFill>
                            <a:srgbClr val="9900CC"/>
                          </a:solidFill>
                          <a:effectLst/>
                          <a:latin typeface="Arial" charset="0"/>
                          <a:cs typeface="Arial" charset="0"/>
                        </a:rPr>
                        <a:t>κ</a:t>
                      </a:r>
                      <a:endParaRPr kumimoji="0" lang="en-US" sz="2400" b="1" i="0" u="none" strike="noStrike" cap="none" normalizeH="0" baseline="0">
                        <a:ln>
                          <a:noFill/>
                        </a:ln>
                        <a:solidFill>
                          <a:srgbClr val="9900CC"/>
                        </a:solidFill>
                        <a:effectLst/>
                        <a:latin typeface="Arial" charset="0"/>
                      </a:endParaRPr>
                    </a:p>
                  </a:txBody>
                  <a:tcPr marT="45709" marB="4570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9900CC"/>
                          </a:solidFill>
                          <a:effectLst/>
                          <a:latin typeface="Arial" charset="0"/>
                        </a:rPr>
                        <a:t>Dielectric Strength (V/m)</a:t>
                      </a:r>
                    </a:p>
                  </a:txBody>
                  <a:tcPr marT="45709" marB="45709"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r h="45709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air</a:t>
                      </a:r>
                    </a:p>
                  </a:txBody>
                  <a:tcPr marT="45709" marB="45709"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1.0006</a:t>
                      </a:r>
                    </a:p>
                  </a:txBody>
                  <a:tcPr marT="45709" marB="4570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3 x 10</a:t>
                      </a:r>
                      <a:r>
                        <a:rPr kumimoji="0" lang="en-US" sz="2400" b="0" i="0" u="none" strike="noStrike" cap="none" normalizeH="0" baseline="30000">
                          <a:ln>
                            <a:noFill/>
                          </a:ln>
                          <a:solidFill>
                            <a:schemeClr val="tx1"/>
                          </a:solidFill>
                          <a:effectLst/>
                          <a:latin typeface="Arial" charset="0"/>
                        </a:rPr>
                        <a:t>6</a:t>
                      </a:r>
                    </a:p>
                  </a:txBody>
                  <a:tcPr marT="45709" marB="45709"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alpha val="50000"/>
                      </a:srgbClr>
                    </a:solidFill>
                  </a:tcPr>
                </a:tc>
                <a:extLst>
                  <a:ext uri="{0D108BD9-81ED-4DB2-BD59-A6C34878D82A}">
                    <a16:rowId xmlns:a16="http://schemas.microsoft.com/office/drawing/2014/main" val="10001"/>
                  </a:ext>
                </a:extLst>
              </a:tr>
              <a:tr h="45709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paper</a:t>
                      </a:r>
                    </a:p>
                  </a:txBody>
                  <a:tcPr marT="45709" marB="45709"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3.7</a:t>
                      </a:r>
                    </a:p>
                  </a:txBody>
                  <a:tcPr marT="45709" marB="4570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15 x 10</a:t>
                      </a:r>
                      <a:r>
                        <a:rPr kumimoji="0" lang="en-US" sz="2400" b="0" i="0" u="none" strike="noStrike" cap="none" normalizeH="0" baseline="30000">
                          <a:ln>
                            <a:noFill/>
                          </a:ln>
                          <a:solidFill>
                            <a:schemeClr val="tx1"/>
                          </a:solidFill>
                          <a:effectLst/>
                          <a:latin typeface="Arial" charset="0"/>
                        </a:rPr>
                        <a:t>6</a:t>
                      </a:r>
                    </a:p>
                  </a:txBody>
                  <a:tcPr marT="45709" marB="45709"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alpha val="50000"/>
                      </a:srgbClr>
                    </a:solidFill>
                  </a:tcPr>
                </a:tc>
                <a:extLst>
                  <a:ext uri="{0D108BD9-81ED-4DB2-BD59-A6C34878D82A}">
                    <a16:rowId xmlns:a16="http://schemas.microsoft.com/office/drawing/2014/main" val="10002"/>
                  </a:ext>
                </a:extLst>
              </a:tr>
              <a:tr h="45709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mica</a:t>
                      </a:r>
                    </a:p>
                  </a:txBody>
                  <a:tcPr marT="45709" marB="45709"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7</a:t>
                      </a:r>
                    </a:p>
                  </a:txBody>
                  <a:tcPr marT="45709" marB="4570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150 x 10</a:t>
                      </a:r>
                      <a:r>
                        <a:rPr kumimoji="0" lang="en-US" sz="2400" b="0" i="0" u="none" strike="noStrike" cap="none" normalizeH="0" baseline="30000">
                          <a:ln>
                            <a:noFill/>
                          </a:ln>
                          <a:solidFill>
                            <a:schemeClr val="tx1"/>
                          </a:solidFill>
                          <a:effectLst/>
                          <a:latin typeface="Arial" charset="0"/>
                        </a:rPr>
                        <a:t>6</a:t>
                      </a:r>
                    </a:p>
                  </a:txBody>
                  <a:tcPr marT="45709" marB="45709"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alpha val="50000"/>
                      </a:srgbClr>
                    </a:solidFill>
                  </a:tcPr>
                </a:tc>
                <a:extLst>
                  <a:ext uri="{0D108BD9-81ED-4DB2-BD59-A6C34878D82A}">
                    <a16:rowId xmlns:a16="http://schemas.microsoft.com/office/drawing/2014/main" val="10003"/>
                  </a:ext>
                </a:extLst>
              </a:tr>
              <a:tr h="45709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strontium titanate</a:t>
                      </a:r>
                    </a:p>
                  </a:txBody>
                  <a:tcPr marT="45709" marB="45709"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300</a:t>
                      </a:r>
                    </a:p>
                  </a:txBody>
                  <a:tcPr marT="45709" marB="4570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8 x 10</a:t>
                      </a:r>
                      <a:r>
                        <a:rPr kumimoji="0" lang="en-US" sz="2400" b="0" i="0" u="none" strike="noStrike" cap="none" normalizeH="0" baseline="30000">
                          <a:ln>
                            <a:noFill/>
                          </a:ln>
                          <a:solidFill>
                            <a:schemeClr val="tx1"/>
                          </a:solidFill>
                          <a:effectLst/>
                          <a:latin typeface="Arial" charset="0"/>
                        </a:rPr>
                        <a:t>6</a:t>
                      </a:r>
                    </a:p>
                  </a:txBody>
                  <a:tcPr marT="45709" marB="45709"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alpha val="50000"/>
                      </a:srgbClr>
                    </a:solidFill>
                  </a:tcPr>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pPr>
              <a:defRPr/>
            </a:pPr>
            <a:fld id="{F8A7B755-C046-4620-84C6-978A1CB344A8}" type="datetime1">
              <a:rPr lang="en-US" smtClean="0"/>
              <a:t>2/16/2023</a:t>
            </a:fld>
            <a:endParaRPr lang="en-US"/>
          </a:p>
        </p:txBody>
      </p:sp>
      <p:sp>
        <p:nvSpPr>
          <p:cNvPr id="3" name="Footer Placeholder 2"/>
          <p:cNvSpPr>
            <a:spLocks noGrp="1"/>
          </p:cNvSpPr>
          <p:nvPr>
            <p:ph type="ftr" sz="quarter" idx="11"/>
          </p:nvPr>
        </p:nvSpPr>
        <p:spPr/>
        <p:txBody>
          <a:bodyPr/>
          <a:lstStyle/>
          <a:p>
            <a:pPr>
              <a:defRPr/>
            </a:pPr>
            <a:r>
              <a:rPr lang="en-US"/>
              <a:t>PHY 217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1">
                                            <p:txEl>
                                              <p:pRg st="1" end="1"/>
                                            </p:txEl>
                                          </p:spTgt>
                                        </p:tgtEl>
                                        <p:attrNameLst>
                                          <p:attrName>style.visibility</p:attrName>
                                        </p:attrNameLst>
                                      </p:cBhvr>
                                      <p:to>
                                        <p:strVal val="visible"/>
                                      </p:to>
                                    </p:set>
                                    <p:anim calcmode="lin" valueType="num">
                                      <p:cBhvr additive="base">
                                        <p:cTn id="13"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11">
                                            <p:txEl>
                                              <p:pRg st="2" end="2"/>
                                            </p:txEl>
                                          </p:spTgt>
                                        </p:tgtEl>
                                        <p:attrNameLst>
                                          <p:attrName>style.visibility</p:attrName>
                                        </p:attrNameLst>
                                      </p:cBhvr>
                                      <p:to>
                                        <p:strVal val="visible"/>
                                      </p:to>
                                    </p:set>
                                    <p:anim calcmode="lin" valueType="num">
                                      <p:cBhvr additive="base">
                                        <p:cTn id="19"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411">
                                            <p:txEl>
                                              <p:pRg st="3" end="3"/>
                                            </p:txEl>
                                          </p:spTgt>
                                        </p:tgtEl>
                                        <p:attrNameLst>
                                          <p:attrName>style.visibility</p:attrName>
                                        </p:attrNameLst>
                                      </p:cBhvr>
                                      <p:to>
                                        <p:strVal val="visible"/>
                                      </p:to>
                                    </p:set>
                                    <p:anim calcmode="lin" valueType="num">
                                      <p:cBhvr additive="base">
                                        <p:cTn id="25"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411">
                                            <p:txEl>
                                              <p:pRg st="4" end="4"/>
                                            </p:txEl>
                                          </p:spTgt>
                                        </p:tgtEl>
                                        <p:attrNameLst>
                                          <p:attrName>style.visibility</p:attrName>
                                        </p:attrNameLst>
                                      </p:cBhvr>
                                      <p:to>
                                        <p:strVal val="visible"/>
                                      </p:to>
                                    </p:set>
                                    <p:anim calcmode="lin" valueType="num">
                                      <p:cBhvr additive="base">
                                        <p:cTn id="31"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7412"/>
                                        </p:tgtEl>
                                        <p:attrNameLst>
                                          <p:attrName>style.visibility</p:attrName>
                                        </p:attrNameLst>
                                      </p:cBhvr>
                                      <p:to>
                                        <p:strVal val="visible"/>
                                      </p:to>
                                    </p:set>
                                    <p:anim calcmode="lin" valueType="num">
                                      <p:cBhvr additive="base">
                                        <p:cTn id="37" dur="500" fill="hold"/>
                                        <p:tgtEl>
                                          <p:spTgt spid="17412"/>
                                        </p:tgtEl>
                                        <p:attrNameLst>
                                          <p:attrName>ppt_x</p:attrName>
                                        </p:attrNameLst>
                                      </p:cBhvr>
                                      <p:tavLst>
                                        <p:tav tm="0">
                                          <p:val>
                                            <p:strVal val="#ppt_x"/>
                                          </p:val>
                                        </p:tav>
                                        <p:tav tm="100000">
                                          <p:val>
                                            <p:strVal val="#ppt_x"/>
                                          </p:val>
                                        </p:tav>
                                      </p:tavLst>
                                    </p:anim>
                                    <p:anim calcmode="lin" valueType="num">
                                      <p:cBhvr additive="base">
                                        <p:cTn id="38" dur="500" fill="hold"/>
                                        <p:tgtEl>
                                          <p:spTgt spid="174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bldLvl="2"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609600"/>
            <a:ext cx="7772400" cy="838200"/>
          </a:xfrm>
          <a:solidFill>
            <a:srgbClr val="CC99FF">
              <a:alpha val="50195"/>
            </a:srgbClr>
          </a:solidFill>
          <a:ln>
            <a:solidFill>
              <a:srgbClr val="9900CC"/>
            </a:solidFill>
          </a:ln>
        </p:spPr>
        <p:txBody>
          <a:bodyPr/>
          <a:lstStyle/>
          <a:p>
            <a:pPr eaLnBrk="1" hangingPunct="1"/>
            <a:r>
              <a:rPr lang="en-US" altLang="en-US">
                <a:solidFill>
                  <a:srgbClr val="9900CC"/>
                </a:solidFill>
              </a:rPr>
              <a:t>Practice Quiz</a:t>
            </a:r>
            <a:r>
              <a:rPr lang="en-US" altLang="en-US"/>
              <a:t> </a:t>
            </a:r>
          </a:p>
        </p:txBody>
      </p:sp>
      <p:sp>
        <p:nvSpPr>
          <p:cNvPr id="18435" name="Rectangle 3"/>
          <p:cNvSpPr>
            <a:spLocks noGrp="1" noChangeArrowheads="1"/>
          </p:cNvSpPr>
          <p:nvPr>
            <p:ph type="body" idx="1"/>
          </p:nvPr>
        </p:nvSpPr>
        <p:spPr>
          <a:xfrm>
            <a:off x="685800" y="1447800"/>
            <a:ext cx="7772400" cy="4648200"/>
          </a:xfrm>
        </p:spPr>
        <p:txBody>
          <a:bodyPr/>
          <a:lstStyle/>
          <a:p>
            <a:pPr marL="533400" indent="-533400" eaLnBrk="1" hangingPunct="1">
              <a:lnSpc>
                <a:spcPct val="90000"/>
              </a:lnSpc>
            </a:pPr>
            <a:r>
              <a:rPr lang="en-US" altLang="en-US">
                <a:solidFill>
                  <a:srgbClr val="9900CC"/>
                </a:solidFill>
              </a:rPr>
              <a:t>A charge Q is initially placed on a parallel-plate capacitor with an air gap between the electrodes, then the capacitor is electrically isolated.</a:t>
            </a:r>
          </a:p>
          <a:p>
            <a:pPr marL="533400" indent="-533400" eaLnBrk="1" hangingPunct="1">
              <a:lnSpc>
                <a:spcPct val="90000"/>
              </a:lnSpc>
            </a:pPr>
            <a:r>
              <a:rPr lang="en-US" altLang="en-US">
                <a:solidFill>
                  <a:srgbClr val="9900CC"/>
                </a:solidFill>
              </a:rPr>
              <a:t>A sheet of paper is then inserted between the capacitor plates.</a:t>
            </a:r>
          </a:p>
          <a:p>
            <a:pPr marL="533400" indent="-533400" eaLnBrk="1" hangingPunct="1">
              <a:lnSpc>
                <a:spcPct val="90000"/>
              </a:lnSpc>
            </a:pPr>
            <a:r>
              <a:rPr lang="en-US" altLang="en-US">
                <a:solidFill>
                  <a:srgbClr val="9900CC"/>
                </a:solidFill>
              </a:rPr>
              <a:t>What happens to:</a:t>
            </a:r>
          </a:p>
          <a:p>
            <a:pPr marL="914400" lvl="1" indent="-457200" eaLnBrk="1" hangingPunct="1">
              <a:lnSpc>
                <a:spcPct val="90000"/>
              </a:lnSpc>
              <a:buFontTx/>
              <a:buAutoNum type="alphaLcParenR"/>
            </a:pPr>
            <a:r>
              <a:rPr lang="en-US" altLang="en-US">
                <a:solidFill>
                  <a:srgbClr val="9900CC"/>
                </a:solidFill>
              </a:rPr>
              <a:t>the capacitance?</a:t>
            </a:r>
          </a:p>
          <a:p>
            <a:pPr marL="914400" lvl="1" indent="-457200" eaLnBrk="1" hangingPunct="1">
              <a:lnSpc>
                <a:spcPct val="90000"/>
              </a:lnSpc>
              <a:buFontTx/>
              <a:buAutoNum type="alphaLcParenR"/>
            </a:pPr>
            <a:r>
              <a:rPr lang="en-US" altLang="en-US">
                <a:solidFill>
                  <a:srgbClr val="9900CC"/>
                </a:solidFill>
              </a:rPr>
              <a:t>the charge on the capacitor?</a:t>
            </a:r>
          </a:p>
          <a:p>
            <a:pPr marL="914400" lvl="1" indent="-457200" eaLnBrk="1" hangingPunct="1">
              <a:lnSpc>
                <a:spcPct val="90000"/>
              </a:lnSpc>
              <a:buFontTx/>
              <a:buAutoNum type="alphaLcParenR"/>
            </a:pPr>
            <a:r>
              <a:rPr lang="en-US" altLang="en-US">
                <a:solidFill>
                  <a:srgbClr val="9900CC"/>
                </a:solidFill>
              </a:rPr>
              <a:t>the potential difference between the plates?</a:t>
            </a:r>
          </a:p>
          <a:p>
            <a:pPr marL="914400" lvl="1" indent="-457200" eaLnBrk="1" hangingPunct="1">
              <a:lnSpc>
                <a:spcPct val="90000"/>
              </a:lnSpc>
              <a:buFontTx/>
              <a:buAutoNum type="alphaLcParenR"/>
            </a:pPr>
            <a:r>
              <a:rPr lang="en-US" altLang="en-US">
                <a:solidFill>
                  <a:srgbClr val="9900CC"/>
                </a:solidFill>
              </a:rPr>
              <a:t>the energy stored in the capacitor?</a:t>
            </a:r>
          </a:p>
        </p:txBody>
      </p:sp>
      <p:sp>
        <p:nvSpPr>
          <p:cNvPr id="2" name="Date Placeholder 1"/>
          <p:cNvSpPr>
            <a:spLocks noGrp="1"/>
          </p:cNvSpPr>
          <p:nvPr>
            <p:ph type="dt" sz="half" idx="10"/>
          </p:nvPr>
        </p:nvSpPr>
        <p:spPr/>
        <p:txBody>
          <a:bodyPr/>
          <a:lstStyle/>
          <a:p>
            <a:pPr>
              <a:defRPr/>
            </a:pPr>
            <a:fld id="{B7D19F91-0CF3-446E-9A4A-3AA8B60F484E}" type="datetime1">
              <a:rPr lang="en-US" smtClean="0"/>
              <a:t>2/16/2023</a:t>
            </a:fld>
            <a:endParaRPr lang="en-US"/>
          </a:p>
        </p:txBody>
      </p:sp>
      <p:sp>
        <p:nvSpPr>
          <p:cNvPr id="3" name="Footer Placeholder 2"/>
          <p:cNvSpPr>
            <a:spLocks noGrp="1"/>
          </p:cNvSpPr>
          <p:nvPr>
            <p:ph type="ftr" sz="quarter" idx="11"/>
          </p:nvPr>
        </p:nvSpPr>
        <p:spPr/>
        <p:txBody>
          <a:bodyPr/>
          <a:lstStyle/>
          <a:p>
            <a:pPr>
              <a:defRPr/>
            </a:pPr>
            <a:r>
              <a:rPr lang="en-US"/>
              <a:t>PHY 217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500" fill="hold"/>
                                        <p:tgtEl>
                                          <p:spTgt spid="184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435">
                                            <p:txEl>
                                              <p:pRg st="1" end="1"/>
                                            </p:txEl>
                                          </p:spTgt>
                                        </p:tgtEl>
                                        <p:attrNameLst>
                                          <p:attrName>style.visibility</p:attrName>
                                        </p:attrNameLst>
                                      </p:cBhvr>
                                      <p:to>
                                        <p:strVal val="visible"/>
                                      </p:to>
                                    </p:set>
                                    <p:anim calcmode="lin" valueType="num">
                                      <p:cBhvr additive="base">
                                        <p:cTn id="13" dur="5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435">
                                            <p:txEl>
                                              <p:pRg st="2" end="2"/>
                                            </p:txEl>
                                          </p:spTgt>
                                        </p:tgtEl>
                                        <p:attrNameLst>
                                          <p:attrName>style.visibility</p:attrName>
                                        </p:attrNameLst>
                                      </p:cBhvr>
                                      <p:to>
                                        <p:strVal val="visible"/>
                                      </p:to>
                                    </p:set>
                                    <p:anim calcmode="lin" valueType="num">
                                      <p:cBhvr additive="base">
                                        <p:cTn id="19" dur="5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435">
                                            <p:txEl>
                                              <p:pRg st="3" end="3"/>
                                            </p:txEl>
                                          </p:spTgt>
                                        </p:tgtEl>
                                        <p:attrNameLst>
                                          <p:attrName>style.visibility</p:attrName>
                                        </p:attrNameLst>
                                      </p:cBhvr>
                                      <p:to>
                                        <p:strVal val="visible"/>
                                      </p:to>
                                    </p:set>
                                    <p:anim calcmode="lin" valueType="num">
                                      <p:cBhvr additive="base">
                                        <p:cTn id="25" dur="5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4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435">
                                            <p:txEl>
                                              <p:pRg st="4" end="4"/>
                                            </p:txEl>
                                          </p:spTgt>
                                        </p:tgtEl>
                                        <p:attrNameLst>
                                          <p:attrName>style.visibility</p:attrName>
                                        </p:attrNameLst>
                                      </p:cBhvr>
                                      <p:to>
                                        <p:strVal val="visible"/>
                                      </p:to>
                                    </p:set>
                                    <p:anim calcmode="lin" valueType="num">
                                      <p:cBhvr additive="base">
                                        <p:cTn id="31" dur="5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4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435">
                                            <p:txEl>
                                              <p:pRg st="5" end="5"/>
                                            </p:txEl>
                                          </p:spTgt>
                                        </p:tgtEl>
                                        <p:attrNameLst>
                                          <p:attrName>style.visibility</p:attrName>
                                        </p:attrNameLst>
                                      </p:cBhvr>
                                      <p:to>
                                        <p:strVal val="visible"/>
                                      </p:to>
                                    </p:set>
                                    <p:anim calcmode="lin" valueType="num">
                                      <p:cBhvr additive="base">
                                        <p:cTn id="37" dur="500" fill="hold"/>
                                        <p:tgtEl>
                                          <p:spTgt spid="1843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4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8435">
                                            <p:txEl>
                                              <p:pRg st="6" end="6"/>
                                            </p:txEl>
                                          </p:spTgt>
                                        </p:tgtEl>
                                        <p:attrNameLst>
                                          <p:attrName>style.visibility</p:attrName>
                                        </p:attrNameLst>
                                      </p:cBhvr>
                                      <p:to>
                                        <p:strVal val="visible"/>
                                      </p:to>
                                    </p:set>
                                    <p:anim calcmode="lin" valueType="num">
                                      <p:cBhvr additive="base">
                                        <p:cTn id="43" dur="500" fill="hold"/>
                                        <p:tgtEl>
                                          <p:spTgt spid="1843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843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bldLvl="2"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533400"/>
            <a:ext cx="7772400" cy="533400"/>
          </a:xfrm>
        </p:spPr>
        <p:txBody>
          <a:bodyPr/>
          <a:lstStyle/>
          <a:p>
            <a:pPr eaLnBrk="1" hangingPunct="1"/>
            <a:r>
              <a:rPr lang="en-US" altLang="en-US" sz="3200" dirty="0">
                <a:solidFill>
                  <a:srgbClr val="0070C0"/>
                </a:solidFill>
              </a:rPr>
              <a:t>The Electric Battery</a:t>
            </a:r>
          </a:p>
        </p:txBody>
      </p:sp>
      <p:sp>
        <p:nvSpPr>
          <p:cNvPr id="19459" name="Rectangle 3"/>
          <p:cNvSpPr>
            <a:spLocks noGrp="1" noChangeArrowheads="1"/>
          </p:cNvSpPr>
          <p:nvPr>
            <p:ph type="body" idx="1"/>
          </p:nvPr>
        </p:nvSpPr>
        <p:spPr>
          <a:xfrm>
            <a:off x="685800" y="1066800"/>
            <a:ext cx="7772400" cy="2209800"/>
          </a:xfrm>
        </p:spPr>
        <p:txBody>
          <a:bodyPr/>
          <a:lstStyle/>
          <a:p>
            <a:pPr eaLnBrk="1" hangingPunct="1">
              <a:lnSpc>
                <a:spcPct val="90000"/>
              </a:lnSpc>
            </a:pPr>
            <a:r>
              <a:rPr lang="en-US" altLang="en-US" sz="2400">
                <a:solidFill>
                  <a:schemeClr val="accent2"/>
                </a:solidFill>
              </a:rPr>
              <a:t>Luigi Galvani (Italy, 1780’s) studied the effect of static electricity on the contraction of leg muscles in frogs, and found that the same effect could be produced by inserting two dissimilar metals into the muscle.</a:t>
            </a:r>
          </a:p>
          <a:p>
            <a:pPr eaLnBrk="1" hangingPunct="1">
              <a:lnSpc>
                <a:spcPct val="90000"/>
              </a:lnSpc>
            </a:pPr>
            <a:r>
              <a:rPr lang="en-US" altLang="en-US" sz="2400">
                <a:solidFill>
                  <a:schemeClr val="accent2"/>
                </a:solidFill>
              </a:rPr>
              <a:t>Alessandro Volta (Italy,1800) invented the electric battery and demonstrated a flow of electric charge.</a:t>
            </a:r>
          </a:p>
        </p:txBody>
      </p:sp>
      <p:pic>
        <p:nvPicPr>
          <p:cNvPr id="19460" name="Picture 4" descr="FG25_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191000"/>
            <a:ext cx="3048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5" descr="FG25_0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4191000"/>
            <a:ext cx="3048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Text Box 6"/>
          <p:cNvSpPr txBox="1">
            <a:spLocks noChangeArrowheads="1"/>
          </p:cNvSpPr>
          <p:nvPr/>
        </p:nvSpPr>
        <p:spPr bwMode="auto">
          <a:xfrm>
            <a:off x="685800" y="3276600"/>
            <a:ext cx="4114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a:t>Volta’s original battery consisted of</a:t>
            </a:r>
          </a:p>
          <a:p>
            <a:pPr eaLnBrk="1" hangingPunct="1"/>
            <a:r>
              <a:rPr lang="en-US" altLang="en-US" sz="2000"/>
              <a:t>alternate layers of zinc and silver and       </a:t>
            </a:r>
          </a:p>
          <a:p>
            <a:pPr eaLnBrk="1" hangingPunct="1"/>
            <a:r>
              <a:rPr lang="en-US" altLang="en-US" sz="2000"/>
              <a:t>a salt solution.</a:t>
            </a:r>
          </a:p>
        </p:txBody>
      </p:sp>
      <p:sp>
        <p:nvSpPr>
          <p:cNvPr id="19463" name="Text Box 7"/>
          <p:cNvSpPr txBox="1">
            <a:spLocks noChangeArrowheads="1"/>
          </p:cNvSpPr>
          <p:nvPr/>
        </p:nvSpPr>
        <p:spPr bwMode="auto">
          <a:xfrm>
            <a:off x="5257800" y="3276600"/>
            <a:ext cx="31845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a:t>A simple electric cell is the</a:t>
            </a:r>
          </a:p>
          <a:p>
            <a:pPr eaLnBrk="1" hangingPunct="1"/>
            <a:r>
              <a:rPr lang="en-US" altLang="en-US" sz="2000"/>
              <a:t>basis of the common 1.5 Volt</a:t>
            </a:r>
          </a:p>
          <a:p>
            <a:pPr eaLnBrk="1" hangingPunct="1"/>
            <a:r>
              <a:rPr lang="en-US" altLang="en-US" sz="2000"/>
              <a:t>“dry cell” flashlight battery.</a:t>
            </a:r>
          </a:p>
        </p:txBody>
      </p:sp>
      <p:sp>
        <p:nvSpPr>
          <p:cNvPr id="2" name="Date Placeholder 1"/>
          <p:cNvSpPr>
            <a:spLocks noGrp="1"/>
          </p:cNvSpPr>
          <p:nvPr>
            <p:ph type="dt" sz="half" idx="10"/>
          </p:nvPr>
        </p:nvSpPr>
        <p:spPr/>
        <p:txBody>
          <a:bodyPr/>
          <a:lstStyle/>
          <a:p>
            <a:pPr>
              <a:defRPr/>
            </a:pPr>
            <a:fld id="{044D7959-55BD-4277-9F3F-E24223E77B3C}" type="datetime1">
              <a:rPr lang="en-US" smtClean="0"/>
              <a:t>2/16/2023</a:t>
            </a:fld>
            <a:endParaRPr lang="en-US"/>
          </a:p>
        </p:txBody>
      </p:sp>
      <p:sp>
        <p:nvSpPr>
          <p:cNvPr id="3" name="Footer Placeholder 2"/>
          <p:cNvSpPr>
            <a:spLocks noGrp="1"/>
          </p:cNvSpPr>
          <p:nvPr>
            <p:ph type="ftr" sz="quarter" idx="11"/>
          </p:nvPr>
        </p:nvSpPr>
        <p:spPr/>
        <p:txBody>
          <a:bodyPr/>
          <a:lstStyle/>
          <a:p>
            <a:pPr>
              <a:defRPr/>
            </a:pPr>
            <a:r>
              <a:rPr lang="en-US"/>
              <a:t>PHY 217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9">
                                            <p:bg/>
                                          </p:spTgt>
                                        </p:tgtEl>
                                        <p:attrNameLst>
                                          <p:attrName>style.visibility</p:attrName>
                                        </p:attrNameLst>
                                      </p:cBhvr>
                                      <p:to>
                                        <p:strVal val="visible"/>
                                      </p:to>
                                    </p:set>
                                    <p:anim calcmode="lin" valueType="num">
                                      <p:cBhvr additive="base">
                                        <p:cTn id="7" dur="500" fill="hold"/>
                                        <p:tgtEl>
                                          <p:spTgt spid="1945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9459">
                                            <p:bg/>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459">
                                            <p:txEl>
                                              <p:pRg st="0" end="0"/>
                                            </p:txEl>
                                          </p:spTgt>
                                        </p:tgtEl>
                                        <p:attrNameLst>
                                          <p:attrName>style.visibility</p:attrName>
                                        </p:attrNameLst>
                                      </p:cBhvr>
                                      <p:to>
                                        <p:strVal val="visible"/>
                                      </p:to>
                                    </p:set>
                                    <p:anim calcmode="lin" valueType="num">
                                      <p:cBhvr additive="base">
                                        <p:cTn id="13" dur="500" fill="hold"/>
                                        <p:tgtEl>
                                          <p:spTgt spid="1945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459">
                                            <p:txEl>
                                              <p:pRg st="1" end="1"/>
                                            </p:txEl>
                                          </p:spTgt>
                                        </p:tgtEl>
                                        <p:attrNameLst>
                                          <p:attrName>style.visibility</p:attrName>
                                        </p:attrNameLst>
                                      </p:cBhvr>
                                      <p:to>
                                        <p:strVal val="visible"/>
                                      </p:to>
                                    </p:set>
                                    <p:anim calcmode="lin" valueType="num">
                                      <p:cBhvr additive="base">
                                        <p:cTn id="19" dur="500" fill="hold"/>
                                        <p:tgtEl>
                                          <p:spTgt spid="1945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4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462"/>
                                        </p:tgtEl>
                                        <p:attrNameLst>
                                          <p:attrName>style.visibility</p:attrName>
                                        </p:attrNameLst>
                                      </p:cBhvr>
                                      <p:to>
                                        <p:strVal val="visible"/>
                                      </p:to>
                                    </p:set>
                                    <p:anim calcmode="lin" valueType="num">
                                      <p:cBhvr additive="base">
                                        <p:cTn id="25" dur="500" fill="hold"/>
                                        <p:tgtEl>
                                          <p:spTgt spid="19462"/>
                                        </p:tgtEl>
                                        <p:attrNameLst>
                                          <p:attrName>ppt_x</p:attrName>
                                        </p:attrNameLst>
                                      </p:cBhvr>
                                      <p:tavLst>
                                        <p:tav tm="0">
                                          <p:val>
                                            <p:strVal val="#ppt_x"/>
                                          </p:val>
                                        </p:tav>
                                        <p:tav tm="100000">
                                          <p:val>
                                            <p:strVal val="#ppt_x"/>
                                          </p:val>
                                        </p:tav>
                                      </p:tavLst>
                                    </p:anim>
                                    <p:anim calcmode="lin" valueType="num">
                                      <p:cBhvr additive="base">
                                        <p:cTn id="26" dur="500" fill="hold"/>
                                        <p:tgtEl>
                                          <p:spTgt spid="1946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9460"/>
                                        </p:tgtEl>
                                        <p:attrNameLst>
                                          <p:attrName>style.visibility</p:attrName>
                                        </p:attrNameLst>
                                      </p:cBhvr>
                                      <p:to>
                                        <p:strVal val="visible"/>
                                      </p:to>
                                    </p:set>
                                    <p:anim calcmode="lin" valueType="num">
                                      <p:cBhvr additive="base">
                                        <p:cTn id="31" dur="500" fill="hold"/>
                                        <p:tgtEl>
                                          <p:spTgt spid="19460"/>
                                        </p:tgtEl>
                                        <p:attrNameLst>
                                          <p:attrName>ppt_x</p:attrName>
                                        </p:attrNameLst>
                                      </p:cBhvr>
                                      <p:tavLst>
                                        <p:tav tm="0">
                                          <p:val>
                                            <p:strVal val="#ppt_x"/>
                                          </p:val>
                                        </p:tav>
                                        <p:tav tm="100000">
                                          <p:val>
                                            <p:strVal val="#ppt_x"/>
                                          </p:val>
                                        </p:tav>
                                      </p:tavLst>
                                    </p:anim>
                                    <p:anim calcmode="lin" valueType="num">
                                      <p:cBhvr additive="base">
                                        <p:cTn id="32" dur="500" fill="hold"/>
                                        <p:tgtEl>
                                          <p:spTgt spid="19460"/>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463"/>
                                        </p:tgtEl>
                                        <p:attrNameLst>
                                          <p:attrName>style.visibility</p:attrName>
                                        </p:attrNameLst>
                                      </p:cBhvr>
                                      <p:to>
                                        <p:strVal val="visible"/>
                                      </p:to>
                                    </p:set>
                                    <p:anim calcmode="lin" valueType="num">
                                      <p:cBhvr additive="base">
                                        <p:cTn id="37" dur="500" fill="hold"/>
                                        <p:tgtEl>
                                          <p:spTgt spid="19463"/>
                                        </p:tgtEl>
                                        <p:attrNameLst>
                                          <p:attrName>ppt_x</p:attrName>
                                        </p:attrNameLst>
                                      </p:cBhvr>
                                      <p:tavLst>
                                        <p:tav tm="0">
                                          <p:val>
                                            <p:strVal val="#ppt_x"/>
                                          </p:val>
                                        </p:tav>
                                        <p:tav tm="100000">
                                          <p:val>
                                            <p:strVal val="#ppt_x"/>
                                          </p:val>
                                        </p:tav>
                                      </p:tavLst>
                                    </p:anim>
                                    <p:anim calcmode="lin" valueType="num">
                                      <p:cBhvr additive="base">
                                        <p:cTn id="38" dur="500" fill="hold"/>
                                        <p:tgtEl>
                                          <p:spTgt spid="19463"/>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9461"/>
                                        </p:tgtEl>
                                        <p:attrNameLst>
                                          <p:attrName>style.visibility</p:attrName>
                                        </p:attrNameLst>
                                      </p:cBhvr>
                                      <p:to>
                                        <p:strVal val="visible"/>
                                      </p:to>
                                    </p:set>
                                    <p:anim calcmode="lin" valueType="num">
                                      <p:cBhvr additive="base">
                                        <p:cTn id="43" dur="500" fill="hold"/>
                                        <p:tgtEl>
                                          <p:spTgt spid="19461"/>
                                        </p:tgtEl>
                                        <p:attrNameLst>
                                          <p:attrName>ppt_x</p:attrName>
                                        </p:attrNameLst>
                                      </p:cBhvr>
                                      <p:tavLst>
                                        <p:tav tm="0">
                                          <p:val>
                                            <p:strVal val="#ppt_x"/>
                                          </p:val>
                                        </p:tav>
                                        <p:tav tm="100000">
                                          <p:val>
                                            <p:strVal val="#ppt_x"/>
                                          </p:val>
                                        </p:tav>
                                      </p:tavLst>
                                    </p:anim>
                                    <p:anim calcmode="lin" valueType="num">
                                      <p:cBhvr additive="base">
                                        <p:cTn id="44" dur="500" fill="hold"/>
                                        <p:tgtEl>
                                          <p:spTgt spid="194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animBg="1" autoUpdateAnimBg="0"/>
      <p:bldP spid="19462" grpId="0" autoUpdateAnimBg="0"/>
      <p:bldP spid="19463"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609600"/>
            <a:ext cx="7772400" cy="609600"/>
          </a:xfrm>
        </p:spPr>
        <p:txBody>
          <a:bodyPr/>
          <a:lstStyle/>
          <a:p>
            <a:pPr eaLnBrk="1" hangingPunct="1"/>
            <a:r>
              <a:rPr lang="en-US" altLang="en-US" dirty="0">
                <a:solidFill>
                  <a:srgbClr val="0070C0"/>
                </a:solidFill>
              </a:rPr>
              <a:t>Common Dry cell</a:t>
            </a:r>
          </a:p>
        </p:txBody>
      </p:sp>
      <p:sp>
        <p:nvSpPr>
          <p:cNvPr id="20483" name="Rectangle 3"/>
          <p:cNvSpPr>
            <a:spLocks noGrp="1" noChangeArrowheads="1"/>
          </p:cNvSpPr>
          <p:nvPr>
            <p:ph type="body" idx="1"/>
          </p:nvPr>
        </p:nvSpPr>
        <p:spPr>
          <a:xfrm>
            <a:off x="4648200" y="1295400"/>
            <a:ext cx="3810000" cy="3886200"/>
          </a:xfrm>
        </p:spPr>
        <p:txBody>
          <a:bodyPr/>
          <a:lstStyle/>
          <a:p>
            <a:pPr eaLnBrk="1" hangingPunct="1">
              <a:lnSpc>
                <a:spcPct val="90000"/>
              </a:lnSpc>
            </a:pPr>
            <a:r>
              <a:rPr lang="en-US" altLang="en-US" sz="2000">
                <a:solidFill>
                  <a:schemeClr val="accent2"/>
                </a:solidFill>
              </a:rPr>
              <a:t>The electrolyte (acid) reacts with the zinc electrode dissolving part of it.  </a:t>
            </a:r>
          </a:p>
          <a:p>
            <a:pPr eaLnBrk="1" hangingPunct="1">
              <a:lnSpc>
                <a:spcPct val="90000"/>
              </a:lnSpc>
            </a:pPr>
            <a:r>
              <a:rPr lang="en-US" altLang="en-US" sz="2000">
                <a:solidFill>
                  <a:schemeClr val="accent2"/>
                </a:solidFill>
              </a:rPr>
              <a:t>Each zinc atom enters solution as a positive ion, leaving two electrons behind.</a:t>
            </a:r>
          </a:p>
          <a:p>
            <a:pPr eaLnBrk="1" hangingPunct="1">
              <a:lnSpc>
                <a:spcPct val="90000"/>
              </a:lnSpc>
            </a:pPr>
            <a:r>
              <a:rPr lang="en-US" altLang="en-US" sz="2000">
                <a:solidFill>
                  <a:schemeClr val="accent2"/>
                </a:solidFill>
              </a:rPr>
              <a:t>The zinc electrode is left with a net negative charge.</a:t>
            </a:r>
          </a:p>
          <a:p>
            <a:pPr eaLnBrk="1" hangingPunct="1">
              <a:lnSpc>
                <a:spcPct val="90000"/>
              </a:lnSpc>
            </a:pPr>
            <a:r>
              <a:rPr lang="en-US" altLang="en-US" sz="2000">
                <a:solidFill>
                  <a:schemeClr val="accent2"/>
                </a:solidFill>
              </a:rPr>
              <a:t>The positively charged electrolyte pulls electrons off the carbon electrode, leaving it with a net positive charge.</a:t>
            </a:r>
          </a:p>
        </p:txBody>
      </p:sp>
      <p:pic>
        <p:nvPicPr>
          <p:cNvPr id="27652" name="Picture 4" descr="FG25_004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4038600"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Text Box 5"/>
          <p:cNvSpPr txBox="1">
            <a:spLocks noChangeArrowheads="1"/>
          </p:cNvSpPr>
          <p:nvPr/>
        </p:nvSpPr>
        <p:spPr bwMode="auto">
          <a:xfrm>
            <a:off x="990600" y="4343400"/>
            <a:ext cx="30638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   Common dry cell. </a:t>
            </a:r>
          </a:p>
          <a:p>
            <a:pPr eaLnBrk="1" hangingPunct="1"/>
            <a:r>
              <a:rPr lang="en-US" altLang="en-US"/>
              <a:t>(AA,AAA, C or D cell)</a:t>
            </a:r>
          </a:p>
        </p:txBody>
      </p:sp>
      <p:sp>
        <p:nvSpPr>
          <p:cNvPr id="20486" name="Text Box 6"/>
          <p:cNvSpPr txBox="1">
            <a:spLocks noChangeArrowheads="1"/>
          </p:cNvSpPr>
          <p:nvPr/>
        </p:nvSpPr>
        <p:spPr bwMode="auto">
          <a:xfrm>
            <a:off x="685800" y="5257800"/>
            <a:ext cx="7772400" cy="1016000"/>
          </a:xfrm>
          <a:prstGeom prst="rect">
            <a:avLst/>
          </a:prstGeom>
          <a:solidFill>
            <a:srgbClr val="CCFFCC">
              <a:alpha val="50195"/>
            </a:srgbClr>
          </a:solidFill>
          <a:ln w="9525">
            <a:solidFill>
              <a:srgbClr val="FF0000"/>
            </a:solidFill>
            <a:miter lim="800000"/>
            <a:headEnd/>
            <a:tailEnd/>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a:latin typeface="Arial" panose="020B0604020202020204" pitchFamily="34" charset="0"/>
              </a:rPr>
              <a:t>The net result is that the carbon electrode is left with a net positive</a:t>
            </a:r>
          </a:p>
          <a:p>
            <a:pPr eaLnBrk="1" hangingPunct="1"/>
            <a:r>
              <a:rPr lang="en-US" altLang="en-US" sz="2000">
                <a:latin typeface="Arial" panose="020B0604020202020204" pitchFamily="34" charset="0"/>
              </a:rPr>
              <a:t>charge and the zinc electrode a net negative charge, creating a </a:t>
            </a:r>
          </a:p>
          <a:p>
            <a:pPr eaLnBrk="1" hangingPunct="1"/>
            <a:r>
              <a:rPr lang="en-US" altLang="en-US" sz="2000">
                <a:latin typeface="Arial" panose="020B0604020202020204" pitchFamily="34" charset="0"/>
              </a:rPr>
              <a:t>potential difference between them of 1.5 V.</a:t>
            </a:r>
          </a:p>
        </p:txBody>
      </p:sp>
      <p:sp>
        <p:nvSpPr>
          <p:cNvPr id="2" name="Date Placeholder 1"/>
          <p:cNvSpPr>
            <a:spLocks noGrp="1"/>
          </p:cNvSpPr>
          <p:nvPr>
            <p:ph type="dt" sz="half" idx="10"/>
          </p:nvPr>
        </p:nvSpPr>
        <p:spPr/>
        <p:txBody>
          <a:bodyPr/>
          <a:lstStyle/>
          <a:p>
            <a:pPr>
              <a:defRPr/>
            </a:pPr>
            <a:fld id="{F0CBB36B-472E-49FA-9423-EDDA91AA265B}" type="datetime1">
              <a:rPr lang="en-US" smtClean="0"/>
              <a:t>2/16/2023</a:t>
            </a:fld>
            <a:endParaRPr lang="en-US"/>
          </a:p>
        </p:txBody>
      </p:sp>
      <p:sp>
        <p:nvSpPr>
          <p:cNvPr id="3" name="Footer Placeholder 2"/>
          <p:cNvSpPr>
            <a:spLocks noGrp="1"/>
          </p:cNvSpPr>
          <p:nvPr>
            <p:ph type="ftr" sz="quarter" idx="11"/>
          </p:nvPr>
        </p:nvSpPr>
        <p:spPr/>
        <p:txBody>
          <a:bodyPr/>
          <a:lstStyle/>
          <a:p>
            <a:pPr>
              <a:defRPr/>
            </a:pPr>
            <a:r>
              <a:rPr lang="en-US"/>
              <a:t>PHY 217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3">
                                            <p:bg/>
                                          </p:spTgt>
                                        </p:tgtEl>
                                        <p:attrNameLst>
                                          <p:attrName>style.visibility</p:attrName>
                                        </p:attrNameLst>
                                      </p:cBhvr>
                                      <p:to>
                                        <p:strVal val="visible"/>
                                      </p:to>
                                    </p:set>
                                    <p:anim calcmode="lin" valueType="num">
                                      <p:cBhvr additive="base">
                                        <p:cTn id="7" dur="500" fill="hold"/>
                                        <p:tgtEl>
                                          <p:spTgt spid="2048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bg/>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483">
                                            <p:txEl>
                                              <p:pRg st="0" end="0"/>
                                            </p:txEl>
                                          </p:spTgt>
                                        </p:tgtEl>
                                        <p:attrNameLst>
                                          <p:attrName>style.visibility</p:attrName>
                                        </p:attrNameLst>
                                      </p:cBhvr>
                                      <p:to>
                                        <p:strVal val="visible"/>
                                      </p:to>
                                    </p:set>
                                    <p:anim calcmode="lin" valueType="num">
                                      <p:cBhvr additive="base">
                                        <p:cTn id="13" dur="5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483">
                                            <p:txEl>
                                              <p:pRg st="1" end="1"/>
                                            </p:txEl>
                                          </p:spTgt>
                                        </p:tgtEl>
                                        <p:attrNameLst>
                                          <p:attrName>style.visibility</p:attrName>
                                        </p:attrNameLst>
                                      </p:cBhvr>
                                      <p:to>
                                        <p:strVal val="visible"/>
                                      </p:to>
                                    </p:set>
                                    <p:anim calcmode="lin" valueType="num">
                                      <p:cBhvr additive="base">
                                        <p:cTn id="19" dur="5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483">
                                            <p:txEl>
                                              <p:pRg st="2" end="2"/>
                                            </p:txEl>
                                          </p:spTgt>
                                        </p:tgtEl>
                                        <p:attrNameLst>
                                          <p:attrName>style.visibility</p:attrName>
                                        </p:attrNameLst>
                                      </p:cBhvr>
                                      <p:to>
                                        <p:strVal val="visible"/>
                                      </p:to>
                                    </p:set>
                                    <p:anim calcmode="lin" valueType="num">
                                      <p:cBhvr additive="base">
                                        <p:cTn id="25"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4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0483">
                                            <p:txEl>
                                              <p:pRg st="3" end="3"/>
                                            </p:txEl>
                                          </p:spTgt>
                                        </p:tgtEl>
                                        <p:attrNameLst>
                                          <p:attrName>style.visibility</p:attrName>
                                        </p:attrNameLst>
                                      </p:cBhvr>
                                      <p:to>
                                        <p:strVal val="visible"/>
                                      </p:to>
                                    </p:set>
                                    <p:anim calcmode="lin" valueType="num">
                                      <p:cBhvr additive="base">
                                        <p:cTn id="31" dur="5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4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0486"/>
                                        </p:tgtEl>
                                        <p:attrNameLst>
                                          <p:attrName>style.visibility</p:attrName>
                                        </p:attrNameLst>
                                      </p:cBhvr>
                                      <p:to>
                                        <p:strVal val="visible"/>
                                      </p:to>
                                    </p:set>
                                    <p:anim calcmode="lin" valueType="num">
                                      <p:cBhvr additive="base">
                                        <p:cTn id="37" dur="500" fill="hold"/>
                                        <p:tgtEl>
                                          <p:spTgt spid="20486"/>
                                        </p:tgtEl>
                                        <p:attrNameLst>
                                          <p:attrName>ppt_x</p:attrName>
                                        </p:attrNameLst>
                                      </p:cBhvr>
                                      <p:tavLst>
                                        <p:tav tm="0">
                                          <p:val>
                                            <p:strVal val="#ppt_x"/>
                                          </p:val>
                                        </p:tav>
                                        <p:tav tm="100000">
                                          <p:val>
                                            <p:strVal val="#ppt_x"/>
                                          </p:val>
                                        </p:tav>
                                      </p:tavLst>
                                    </p:anim>
                                    <p:anim calcmode="lin" valueType="num">
                                      <p:cBhvr additive="base">
                                        <p:cTn id="38" dur="500" fill="hold"/>
                                        <p:tgtEl>
                                          <p:spTgt spid="204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animBg="1" autoUpdateAnimBg="0"/>
      <p:bldP spid="20486"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609600"/>
            <a:ext cx="7772400" cy="609600"/>
          </a:xfrm>
        </p:spPr>
        <p:txBody>
          <a:bodyPr/>
          <a:lstStyle/>
          <a:p>
            <a:pPr eaLnBrk="1" hangingPunct="1"/>
            <a:r>
              <a:rPr lang="en-US" altLang="en-US" dirty="0">
                <a:solidFill>
                  <a:srgbClr val="0070C0"/>
                </a:solidFill>
              </a:rPr>
              <a:t>Electric Cell or Battery</a:t>
            </a:r>
          </a:p>
        </p:txBody>
      </p:sp>
      <p:sp>
        <p:nvSpPr>
          <p:cNvPr id="21507" name="Rectangle 3"/>
          <p:cNvSpPr>
            <a:spLocks noGrp="1" noChangeArrowheads="1"/>
          </p:cNvSpPr>
          <p:nvPr>
            <p:ph type="body" idx="1"/>
          </p:nvPr>
        </p:nvSpPr>
        <p:spPr>
          <a:xfrm>
            <a:off x="685800" y="1447800"/>
            <a:ext cx="7772400" cy="4876800"/>
          </a:xfrm>
        </p:spPr>
        <p:txBody>
          <a:bodyPr/>
          <a:lstStyle/>
          <a:p>
            <a:pPr eaLnBrk="1" hangingPunct="1">
              <a:lnSpc>
                <a:spcPct val="90000"/>
              </a:lnSpc>
            </a:pPr>
            <a:r>
              <a:rPr lang="en-US" altLang="en-US" sz="2400">
                <a:solidFill>
                  <a:schemeClr val="accent2"/>
                </a:solidFill>
              </a:rPr>
              <a:t>An electric cell or battery produces an electric potential difference between two conducting electrodes (terminals) by transforming chemical energy into electrical energy.</a:t>
            </a:r>
          </a:p>
          <a:p>
            <a:pPr eaLnBrk="1" hangingPunct="1">
              <a:lnSpc>
                <a:spcPct val="90000"/>
              </a:lnSpc>
            </a:pPr>
            <a:endParaRPr lang="en-US" altLang="en-US" sz="2400">
              <a:solidFill>
                <a:schemeClr val="accent2"/>
              </a:solidFill>
            </a:endParaRPr>
          </a:p>
          <a:p>
            <a:pPr eaLnBrk="1" hangingPunct="1">
              <a:lnSpc>
                <a:spcPct val="90000"/>
              </a:lnSpc>
            </a:pPr>
            <a:r>
              <a:rPr lang="en-US" altLang="en-US" sz="2400">
                <a:solidFill>
                  <a:schemeClr val="accent2"/>
                </a:solidFill>
              </a:rPr>
              <a:t>Symbol: 			or</a:t>
            </a:r>
          </a:p>
          <a:p>
            <a:pPr eaLnBrk="1" hangingPunct="1">
              <a:lnSpc>
                <a:spcPct val="90000"/>
              </a:lnSpc>
            </a:pPr>
            <a:endParaRPr lang="en-US" altLang="en-US" sz="2400">
              <a:solidFill>
                <a:schemeClr val="accent2"/>
              </a:solidFill>
            </a:endParaRPr>
          </a:p>
          <a:p>
            <a:pPr eaLnBrk="1" hangingPunct="1">
              <a:lnSpc>
                <a:spcPct val="90000"/>
              </a:lnSpc>
            </a:pPr>
            <a:r>
              <a:rPr lang="en-US" altLang="en-US" sz="2400">
                <a:solidFill>
                  <a:schemeClr val="accent2"/>
                </a:solidFill>
              </a:rPr>
              <a:t>The battery “dies” as one or the other of the electrodes becomes depleted. </a:t>
            </a:r>
          </a:p>
          <a:p>
            <a:pPr eaLnBrk="1" hangingPunct="1">
              <a:lnSpc>
                <a:spcPct val="90000"/>
              </a:lnSpc>
            </a:pPr>
            <a:endParaRPr lang="en-US" altLang="en-US" sz="2400">
              <a:solidFill>
                <a:schemeClr val="accent2"/>
              </a:solidFill>
            </a:endParaRPr>
          </a:p>
          <a:p>
            <a:pPr eaLnBrk="1" hangingPunct="1">
              <a:lnSpc>
                <a:spcPct val="90000"/>
              </a:lnSpc>
            </a:pPr>
            <a:r>
              <a:rPr lang="en-US" altLang="en-US" sz="2400">
                <a:solidFill>
                  <a:schemeClr val="accent2"/>
                </a:solidFill>
              </a:rPr>
              <a:t>Some types of batteries (e.g. Ni-Cd) may be “recharged” by applying an electric potential difference, reversing the chemical process.</a:t>
            </a:r>
          </a:p>
        </p:txBody>
      </p:sp>
      <p:sp>
        <p:nvSpPr>
          <p:cNvPr id="28676" name="Line 4"/>
          <p:cNvSpPr>
            <a:spLocks noChangeShapeType="1"/>
          </p:cNvSpPr>
          <p:nvPr/>
        </p:nvSpPr>
        <p:spPr bwMode="auto">
          <a:xfrm>
            <a:off x="3276600" y="3124200"/>
            <a:ext cx="0" cy="7620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7" name="Line 5"/>
          <p:cNvSpPr>
            <a:spLocks noChangeShapeType="1"/>
          </p:cNvSpPr>
          <p:nvPr/>
        </p:nvSpPr>
        <p:spPr bwMode="auto">
          <a:xfrm>
            <a:off x="3505200" y="3352800"/>
            <a:ext cx="0" cy="3048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8" name="Line 6"/>
          <p:cNvSpPr>
            <a:spLocks noChangeShapeType="1"/>
          </p:cNvSpPr>
          <p:nvPr/>
        </p:nvSpPr>
        <p:spPr bwMode="auto">
          <a:xfrm>
            <a:off x="3505200" y="35052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9" name="Line 7"/>
          <p:cNvSpPr>
            <a:spLocks noChangeShapeType="1"/>
          </p:cNvSpPr>
          <p:nvPr/>
        </p:nvSpPr>
        <p:spPr bwMode="auto">
          <a:xfrm flipH="1">
            <a:off x="2819400" y="3505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0" name="Line 8"/>
          <p:cNvSpPr>
            <a:spLocks noChangeShapeType="1"/>
          </p:cNvSpPr>
          <p:nvPr/>
        </p:nvSpPr>
        <p:spPr bwMode="auto">
          <a:xfrm flipH="1">
            <a:off x="5486400" y="3505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1" name="Line 9"/>
          <p:cNvSpPr>
            <a:spLocks noChangeShapeType="1"/>
          </p:cNvSpPr>
          <p:nvPr/>
        </p:nvSpPr>
        <p:spPr bwMode="auto">
          <a:xfrm>
            <a:off x="5943600" y="3124200"/>
            <a:ext cx="0" cy="7620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2" name="Line 10"/>
          <p:cNvSpPr>
            <a:spLocks noChangeShapeType="1"/>
          </p:cNvSpPr>
          <p:nvPr/>
        </p:nvSpPr>
        <p:spPr bwMode="auto">
          <a:xfrm>
            <a:off x="6248400" y="3124200"/>
            <a:ext cx="0" cy="7620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3" name="Line 11"/>
          <p:cNvSpPr>
            <a:spLocks noChangeShapeType="1"/>
          </p:cNvSpPr>
          <p:nvPr/>
        </p:nvSpPr>
        <p:spPr bwMode="auto">
          <a:xfrm>
            <a:off x="6096000" y="3352800"/>
            <a:ext cx="0" cy="3048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4" name="Line 12"/>
          <p:cNvSpPr>
            <a:spLocks noChangeShapeType="1"/>
          </p:cNvSpPr>
          <p:nvPr/>
        </p:nvSpPr>
        <p:spPr bwMode="auto">
          <a:xfrm>
            <a:off x="6400800" y="3352800"/>
            <a:ext cx="0" cy="3048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5" name="Line 13"/>
          <p:cNvSpPr>
            <a:spLocks noChangeShapeType="1"/>
          </p:cNvSpPr>
          <p:nvPr/>
        </p:nvSpPr>
        <p:spPr bwMode="auto">
          <a:xfrm>
            <a:off x="6400800" y="35052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6" name="Text Box 14"/>
          <p:cNvSpPr txBox="1">
            <a:spLocks noChangeArrowheads="1"/>
          </p:cNvSpPr>
          <p:nvPr/>
        </p:nvSpPr>
        <p:spPr bwMode="auto">
          <a:xfrm>
            <a:off x="2895600" y="3048000"/>
            <a:ext cx="35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a:t>
            </a:r>
          </a:p>
        </p:txBody>
      </p:sp>
      <p:sp>
        <p:nvSpPr>
          <p:cNvPr id="28687" name="Text Box 15"/>
          <p:cNvSpPr txBox="1">
            <a:spLocks noChangeArrowheads="1"/>
          </p:cNvSpPr>
          <p:nvPr/>
        </p:nvSpPr>
        <p:spPr bwMode="auto">
          <a:xfrm>
            <a:off x="5562600" y="3048000"/>
            <a:ext cx="35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a:t>
            </a:r>
          </a:p>
        </p:txBody>
      </p:sp>
      <p:sp>
        <p:nvSpPr>
          <p:cNvPr id="28688" name="Text Box 16"/>
          <p:cNvSpPr txBox="1">
            <a:spLocks noChangeArrowheads="1"/>
          </p:cNvSpPr>
          <p:nvPr/>
        </p:nvSpPr>
        <p:spPr bwMode="auto">
          <a:xfrm>
            <a:off x="3581400" y="3048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cs typeface="Times New Roman" panose="02020603050405020304" pitchFamily="18" charset="0"/>
              </a:rPr>
              <a:t>–</a:t>
            </a:r>
            <a:endParaRPr lang="en-US" altLang="en-US"/>
          </a:p>
        </p:txBody>
      </p:sp>
      <p:sp>
        <p:nvSpPr>
          <p:cNvPr id="28689" name="Text Box 17"/>
          <p:cNvSpPr txBox="1">
            <a:spLocks noChangeArrowheads="1"/>
          </p:cNvSpPr>
          <p:nvPr/>
        </p:nvSpPr>
        <p:spPr bwMode="auto">
          <a:xfrm>
            <a:off x="6477000" y="3048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cs typeface="Times New Roman" panose="02020603050405020304" pitchFamily="18" charset="0"/>
              </a:rPr>
              <a:t>–</a:t>
            </a:r>
            <a:endParaRPr lang="en-US" altLang="en-US"/>
          </a:p>
        </p:txBody>
      </p:sp>
      <p:sp>
        <p:nvSpPr>
          <p:cNvPr id="2" name="Date Placeholder 1"/>
          <p:cNvSpPr>
            <a:spLocks noGrp="1"/>
          </p:cNvSpPr>
          <p:nvPr>
            <p:ph type="dt" sz="half" idx="10"/>
          </p:nvPr>
        </p:nvSpPr>
        <p:spPr/>
        <p:txBody>
          <a:bodyPr/>
          <a:lstStyle/>
          <a:p>
            <a:pPr>
              <a:defRPr/>
            </a:pPr>
            <a:fld id="{5EA6A1BE-395A-4B8F-949B-F0F48C927398}" type="datetime1">
              <a:rPr lang="en-US" smtClean="0"/>
              <a:t>2/16/2023</a:t>
            </a:fld>
            <a:endParaRPr lang="en-US"/>
          </a:p>
        </p:txBody>
      </p:sp>
      <p:sp>
        <p:nvSpPr>
          <p:cNvPr id="3" name="Footer Placeholder 2"/>
          <p:cNvSpPr>
            <a:spLocks noGrp="1"/>
          </p:cNvSpPr>
          <p:nvPr>
            <p:ph type="ftr" sz="quarter" idx="11"/>
          </p:nvPr>
        </p:nvSpPr>
        <p:spPr/>
        <p:txBody>
          <a:bodyPr/>
          <a:lstStyle/>
          <a:p>
            <a:pPr>
              <a:defRPr/>
            </a:pPr>
            <a:r>
              <a:rPr lang="en-US"/>
              <a:t>PHY 217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additive="base">
                                        <p:cTn id="7" dur="5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 calcmode="lin" valueType="num">
                                      <p:cBhvr additive="base">
                                        <p:cTn id="13" dur="5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5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anim calcmode="lin" valueType="num">
                                      <p:cBhvr additive="base">
                                        <p:cTn id="19" dur="500" fill="hold"/>
                                        <p:tgtEl>
                                          <p:spTgt spid="2150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5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507">
                                            <p:txEl>
                                              <p:pRg st="6" end="6"/>
                                            </p:txEl>
                                          </p:spTgt>
                                        </p:tgtEl>
                                        <p:attrNameLst>
                                          <p:attrName>style.visibility</p:attrName>
                                        </p:attrNameLst>
                                      </p:cBhvr>
                                      <p:to>
                                        <p:strVal val="visible"/>
                                      </p:to>
                                    </p:set>
                                    <p:anim calcmode="lin" valueType="num">
                                      <p:cBhvr additive="base">
                                        <p:cTn id="25" dur="500" fill="hold"/>
                                        <p:tgtEl>
                                          <p:spTgt spid="2150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50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609600"/>
            <a:ext cx="7772400" cy="762000"/>
          </a:xfrm>
        </p:spPr>
        <p:txBody>
          <a:bodyPr/>
          <a:lstStyle/>
          <a:p>
            <a:pPr eaLnBrk="1" hangingPunct="1"/>
            <a:r>
              <a:rPr lang="en-US" altLang="en-US" dirty="0">
                <a:solidFill>
                  <a:srgbClr val="0070C0"/>
                </a:solidFill>
              </a:rPr>
              <a:t>Types of Capacitors</a:t>
            </a:r>
          </a:p>
        </p:txBody>
      </p:sp>
      <p:pic>
        <p:nvPicPr>
          <p:cNvPr id="14339" name="Picture 3" descr="FG24_00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00200"/>
            <a:ext cx="4191000"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4" descr="FG24_001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524000"/>
            <a:ext cx="41148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Text Box 5"/>
          <p:cNvSpPr txBox="1">
            <a:spLocks noChangeArrowheads="1"/>
          </p:cNvSpPr>
          <p:nvPr/>
        </p:nvSpPr>
        <p:spPr bwMode="auto">
          <a:xfrm>
            <a:off x="755650" y="4797425"/>
            <a:ext cx="34655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   Parallel-Plate Capacitor</a:t>
            </a:r>
          </a:p>
        </p:txBody>
      </p:sp>
      <p:sp>
        <p:nvSpPr>
          <p:cNvPr id="5126" name="Text Box 6"/>
          <p:cNvSpPr txBox="1">
            <a:spLocks noChangeArrowheads="1"/>
          </p:cNvSpPr>
          <p:nvPr/>
        </p:nvSpPr>
        <p:spPr bwMode="auto">
          <a:xfrm>
            <a:off x="533400" y="5334000"/>
            <a:ext cx="8029575" cy="831850"/>
          </a:xfrm>
          <a:prstGeom prst="rect">
            <a:avLst/>
          </a:prstGeom>
          <a:solidFill>
            <a:schemeClr val="bg1">
              <a:alpha val="50195"/>
            </a:schemeClr>
          </a:solidFill>
          <a:ln w="9525">
            <a:solidFill>
              <a:schemeClr val="accent2"/>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latin typeface="Arial" panose="020B0604020202020204" pitchFamily="34" charset="0"/>
              </a:rPr>
              <a:t>A cylindrical capacitor is a parallel-plate capacitor that has</a:t>
            </a:r>
          </a:p>
          <a:p>
            <a:pPr eaLnBrk="1" hangingPunct="1"/>
            <a:r>
              <a:rPr lang="en-US" altLang="en-US">
                <a:latin typeface="Arial" panose="020B0604020202020204" pitchFamily="34" charset="0"/>
              </a:rPr>
              <a:t>been rolled up with an insulating layer between the plates.</a:t>
            </a:r>
          </a:p>
        </p:txBody>
      </p:sp>
      <p:sp>
        <p:nvSpPr>
          <p:cNvPr id="7" name="Rectangle 6"/>
          <p:cNvSpPr>
            <a:spLocks noChangeArrowheads="1"/>
          </p:cNvSpPr>
          <p:nvPr/>
        </p:nvSpPr>
        <p:spPr bwMode="auto">
          <a:xfrm>
            <a:off x="4859338" y="4724400"/>
            <a:ext cx="2838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Cylindrical Capacitor</a:t>
            </a:r>
          </a:p>
        </p:txBody>
      </p:sp>
      <p:sp>
        <p:nvSpPr>
          <p:cNvPr id="2" name="Date Placeholder 1"/>
          <p:cNvSpPr>
            <a:spLocks noGrp="1"/>
          </p:cNvSpPr>
          <p:nvPr>
            <p:ph type="dt" sz="half" idx="10"/>
          </p:nvPr>
        </p:nvSpPr>
        <p:spPr/>
        <p:txBody>
          <a:bodyPr/>
          <a:lstStyle/>
          <a:p>
            <a:pPr>
              <a:defRPr/>
            </a:pPr>
            <a:fld id="{112F8E2F-6C0B-4426-B482-B664848D8094}" type="datetime1">
              <a:rPr lang="en-US" smtClean="0"/>
              <a:t>2/16/2023</a:t>
            </a:fld>
            <a:endParaRPr lang="en-US"/>
          </a:p>
        </p:txBody>
      </p:sp>
      <p:sp>
        <p:nvSpPr>
          <p:cNvPr id="3" name="Footer Placeholder 2"/>
          <p:cNvSpPr>
            <a:spLocks noGrp="1"/>
          </p:cNvSpPr>
          <p:nvPr>
            <p:ph type="ftr" sz="quarter" idx="11"/>
          </p:nvPr>
        </p:nvSpPr>
        <p:spPr/>
        <p:txBody>
          <a:bodyPr/>
          <a:lstStyle/>
          <a:p>
            <a:pPr>
              <a:defRPr/>
            </a:pPr>
            <a:r>
              <a:rPr lang="en-US"/>
              <a:t>PHY 217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339"/>
                                        </p:tgtEl>
                                        <p:attrNameLst>
                                          <p:attrName>style.visibility</p:attrName>
                                        </p:attrNameLst>
                                      </p:cBhvr>
                                      <p:to>
                                        <p:strVal val="visible"/>
                                      </p:to>
                                    </p:set>
                                    <p:anim calcmode="lin" valueType="num">
                                      <p:cBhvr additive="base">
                                        <p:cTn id="7" dur="500" fill="hold"/>
                                        <p:tgtEl>
                                          <p:spTgt spid="14339"/>
                                        </p:tgtEl>
                                        <p:attrNameLst>
                                          <p:attrName>ppt_x</p:attrName>
                                        </p:attrNameLst>
                                      </p:cBhvr>
                                      <p:tavLst>
                                        <p:tav tm="0">
                                          <p:val>
                                            <p:strVal val="#ppt_x"/>
                                          </p:val>
                                        </p:tav>
                                        <p:tav tm="100000">
                                          <p:val>
                                            <p:strVal val="#ppt_x"/>
                                          </p:val>
                                        </p:tav>
                                      </p:tavLst>
                                    </p:anim>
                                    <p:anim calcmode="lin" valueType="num">
                                      <p:cBhvr additive="base">
                                        <p:cTn id="8" dur="500" fill="hold"/>
                                        <p:tgtEl>
                                          <p:spTgt spid="1433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341">
                                            <p:txEl>
                                              <p:pRg st="0" end="0"/>
                                            </p:txEl>
                                          </p:spTgt>
                                        </p:tgtEl>
                                        <p:attrNameLst>
                                          <p:attrName>style.visibility</p:attrName>
                                        </p:attrNameLst>
                                      </p:cBhvr>
                                      <p:to>
                                        <p:strVal val="visible"/>
                                      </p:to>
                                    </p:set>
                                    <p:anim calcmode="lin" valueType="num">
                                      <p:cBhvr additive="base">
                                        <p:cTn id="13" dur="500" fill="hold"/>
                                        <p:tgtEl>
                                          <p:spTgt spid="1434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4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4340"/>
                                        </p:tgtEl>
                                        <p:attrNameLst>
                                          <p:attrName>style.visibility</p:attrName>
                                        </p:attrNameLst>
                                      </p:cBhvr>
                                      <p:to>
                                        <p:strVal val="visible"/>
                                      </p:to>
                                    </p:set>
                                    <p:anim calcmode="lin" valueType="num">
                                      <p:cBhvr additive="base">
                                        <p:cTn id="19" dur="500" fill="hold"/>
                                        <p:tgtEl>
                                          <p:spTgt spid="14340"/>
                                        </p:tgtEl>
                                        <p:attrNameLst>
                                          <p:attrName>ppt_x</p:attrName>
                                        </p:attrNameLst>
                                      </p:cBhvr>
                                      <p:tavLst>
                                        <p:tav tm="0">
                                          <p:val>
                                            <p:strVal val="#ppt_x"/>
                                          </p:val>
                                        </p:tav>
                                        <p:tav tm="100000">
                                          <p:val>
                                            <p:strVal val="#ppt_x"/>
                                          </p:val>
                                        </p:tav>
                                      </p:tavLst>
                                    </p:anim>
                                    <p:anim calcmode="lin" valueType="num">
                                      <p:cBhvr additive="base">
                                        <p:cTn id="20" dur="500" fill="hold"/>
                                        <p:tgtEl>
                                          <p:spTgt spid="1434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 calcmode="lin" valueType="num">
                                      <p:cBhvr additive="base">
                                        <p:cTn id="2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126">
                                            <p:bg/>
                                          </p:spTgt>
                                        </p:tgtEl>
                                        <p:attrNameLst>
                                          <p:attrName>style.visibility</p:attrName>
                                        </p:attrNameLst>
                                      </p:cBhvr>
                                      <p:to>
                                        <p:strVal val="visible"/>
                                      </p:to>
                                    </p:set>
                                    <p:anim calcmode="lin" valueType="num">
                                      <p:cBhvr additive="base">
                                        <p:cTn id="31" dur="500" fill="hold"/>
                                        <p:tgtEl>
                                          <p:spTgt spid="5126">
                                            <p:bg/>
                                          </p:spTgt>
                                        </p:tgtEl>
                                        <p:attrNameLst>
                                          <p:attrName>ppt_x</p:attrName>
                                        </p:attrNameLst>
                                      </p:cBhvr>
                                      <p:tavLst>
                                        <p:tav tm="0">
                                          <p:val>
                                            <p:strVal val="#ppt_x"/>
                                          </p:val>
                                        </p:tav>
                                        <p:tav tm="100000">
                                          <p:val>
                                            <p:strVal val="#ppt_x"/>
                                          </p:val>
                                        </p:tav>
                                      </p:tavLst>
                                    </p:anim>
                                    <p:anim calcmode="lin" valueType="num">
                                      <p:cBhvr additive="base">
                                        <p:cTn id="32" dur="500" fill="hold"/>
                                        <p:tgtEl>
                                          <p:spTgt spid="5126">
                                            <p:bg/>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126">
                                            <p:txEl>
                                              <p:pRg st="0" end="0"/>
                                            </p:txEl>
                                          </p:spTgt>
                                        </p:tgtEl>
                                        <p:attrNameLst>
                                          <p:attrName>style.visibility</p:attrName>
                                        </p:attrNameLst>
                                      </p:cBhvr>
                                      <p:to>
                                        <p:strVal val="visible"/>
                                      </p:to>
                                    </p:set>
                                    <p:anim calcmode="lin" valueType="num">
                                      <p:cBhvr additive="base">
                                        <p:cTn id="37" dur="500" fill="hold"/>
                                        <p:tgtEl>
                                          <p:spTgt spid="5126">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12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126">
                                            <p:txEl>
                                              <p:pRg st="1" end="1"/>
                                            </p:txEl>
                                          </p:spTgt>
                                        </p:tgtEl>
                                        <p:attrNameLst>
                                          <p:attrName>style.visibility</p:attrName>
                                        </p:attrNameLst>
                                      </p:cBhvr>
                                      <p:to>
                                        <p:strVal val="visible"/>
                                      </p:to>
                                    </p:set>
                                    <p:anim calcmode="lin" valueType="num">
                                      <p:cBhvr additive="base">
                                        <p:cTn id="43" dur="500" fill="hold"/>
                                        <p:tgtEl>
                                          <p:spTgt spid="5126">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12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build="p"/>
      <p:bldP spid="5126" grpId="0" build="p" animBg="1"/>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685800" y="609600"/>
            <a:ext cx="7772400" cy="685800"/>
          </a:xfrm>
        </p:spPr>
        <p:txBody>
          <a:bodyPr/>
          <a:lstStyle/>
          <a:p>
            <a:pPr eaLnBrk="1" hangingPunct="1"/>
            <a:r>
              <a:rPr lang="en-US" altLang="en-US" dirty="0">
                <a:solidFill>
                  <a:srgbClr val="0070C0"/>
                </a:solidFill>
              </a:rPr>
              <a:t>Capacitors and Capacitance</a:t>
            </a:r>
          </a:p>
        </p:txBody>
      </p:sp>
      <p:pic>
        <p:nvPicPr>
          <p:cNvPr id="1028" name="Picture 3" descr="FG24_00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1371600"/>
            <a:ext cx="2806080" cy="179602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6149" name="Object 5"/>
              <p:cNvSpPr txBox="1"/>
              <p:nvPr/>
            </p:nvSpPr>
            <p:spPr bwMode="auto">
              <a:xfrm>
                <a:off x="1547664" y="4604114"/>
                <a:ext cx="1368772" cy="537263"/>
              </a:xfrm>
              <a:prstGeom prst="rect">
                <a:avLst/>
              </a:prstGeom>
              <a:noFill/>
              <a:ln w="9525">
                <a:solidFill>
                  <a:srgbClr val="FF0000"/>
                </a:solidFill>
                <a:miter lim="800000"/>
                <a:headEnd/>
                <a:tailEnd/>
              </a:ln>
              <a:effectLst/>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𝑄</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𝐶𝑉</m:t>
                      </m:r>
                    </m:oMath>
                  </m:oMathPara>
                </a14:m>
                <a:endParaRPr lang="en-US" dirty="0"/>
              </a:p>
            </p:txBody>
          </p:sp>
        </mc:Choice>
        <mc:Fallback>
          <p:sp>
            <p:nvSpPr>
              <p:cNvPr id="6149" name="Object 5"/>
              <p:cNvSpPr txBox="1">
                <a:spLocks noRot="1" noChangeAspect="1" noMove="1" noResize="1" noEditPoints="1" noAdjustHandles="1" noChangeArrowheads="1" noChangeShapeType="1" noTextEdit="1"/>
              </p:cNvSpPr>
              <p:nvPr/>
            </p:nvSpPr>
            <p:spPr bwMode="auto">
              <a:xfrm>
                <a:off x="1547664" y="4604114"/>
                <a:ext cx="1368772" cy="537263"/>
              </a:xfrm>
              <a:prstGeom prst="rect">
                <a:avLst/>
              </a:prstGeom>
              <a:blipFill>
                <a:blip r:embed="rId4"/>
                <a:stretch>
                  <a:fillRect l="-2655"/>
                </a:stretch>
              </a:blipFill>
              <a:ln w="9525">
                <a:solidFill>
                  <a:srgbClr val="FF0000"/>
                </a:solidFill>
                <a:miter lim="800000"/>
                <a:headEnd/>
                <a:tailEnd/>
              </a:ln>
              <a:effectLst/>
            </p:spPr>
            <p:txBody>
              <a:bodyPr/>
              <a:lstStyle/>
              <a:p>
                <a:r>
                  <a:rPr lang="en-US">
                    <a:noFill/>
                  </a:rPr>
                  <a:t> </a:t>
                </a:r>
              </a:p>
            </p:txBody>
          </p:sp>
        </mc:Fallback>
      </mc:AlternateContent>
      <p:sp>
        <p:nvSpPr>
          <p:cNvPr id="6150" name="Text Box 6"/>
          <p:cNvSpPr txBox="1">
            <a:spLocks noChangeArrowheads="1"/>
          </p:cNvSpPr>
          <p:nvPr/>
        </p:nvSpPr>
        <p:spPr bwMode="auto">
          <a:xfrm>
            <a:off x="529604" y="3254146"/>
            <a:ext cx="7773988" cy="1323439"/>
          </a:xfrm>
          <a:prstGeom prst="rect">
            <a:avLst/>
          </a:prstGeom>
          <a:solidFill>
            <a:schemeClr val="bg1"/>
          </a:solidFill>
          <a:ln w="9525">
            <a:noFill/>
            <a:miter lim="800000"/>
            <a:headEnd/>
            <a:tailEnd/>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dirty="0">
                <a:latin typeface="Arial" panose="020B0604020202020204" pitchFamily="34" charset="0"/>
              </a:rPr>
              <a:t>The stored charge </a:t>
            </a:r>
            <a:r>
              <a:rPr lang="en-US" altLang="en-US" sz="2000" i="1" dirty="0"/>
              <a:t>Q</a:t>
            </a:r>
            <a:r>
              <a:rPr lang="en-US" altLang="en-US" sz="2000" dirty="0">
                <a:latin typeface="Arial" panose="020B0604020202020204" pitchFamily="34" charset="0"/>
              </a:rPr>
              <a:t> is proportional to the potential difference</a:t>
            </a:r>
            <a:r>
              <a:rPr lang="en-US" altLang="en-US" sz="2000" i="1" dirty="0"/>
              <a:t> V</a:t>
            </a:r>
            <a:r>
              <a:rPr lang="en-US" altLang="en-US" sz="2000" dirty="0">
                <a:latin typeface="Arial" panose="020B0604020202020204" pitchFamily="34" charset="0"/>
              </a:rPr>
              <a:t> between the plates. The capacitance </a:t>
            </a:r>
            <a:r>
              <a:rPr lang="en-US" altLang="en-US" sz="2000" i="1" dirty="0"/>
              <a:t>C</a:t>
            </a:r>
            <a:r>
              <a:rPr lang="en-US" altLang="en-US" sz="2000" dirty="0">
                <a:latin typeface="Arial" panose="020B0604020202020204" pitchFamily="34" charset="0"/>
              </a:rPr>
              <a:t> is the constant of proportionality, measured in Farads.</a:t>
            </a:r>
          </a:p>
          <a:p>
            <a:pPr eaLnBrk="1" hangingPunct="1"/>
            <a:r>
              <a:rPr lang="en-US" altLang="en-US" sz="2000" dirty="0">
                <a:latin typeface="Arial" panose="020B0604020202020204" pitchFamily="34" charset="0"/>
              </a:rPr>
              <a:t>		</a:t>
            </a:r>
            <a:endParaRPr lang="en-US" altLang="en-US" sz="2000" b="1" dirty="0">
              <a:latin typeface="Arial" panose="020B0604020202020204" pitchFamily="34" charset="0"/>
            </a:endParaRPr>
          </a:p>
        </p:txBody>
      </p:sp>
      <p:sp>
        <p:nvSpPr>
          <p:cNvPr id="9" name="Text Box 6"/>
          <p:cNvSpPr txBox="1">
            <a:spLocks noChangeArrowheads="1"/>
          </p:cNvSpPr>
          <p:nvPr/>
        </p:nvSpPr>
        <p:spPr bwMode="auto">
          <a:xfrm>
            <a:off x="529604" y="5445224"/>
            <a:ext cx="7773988" cy="892552"/>
          </a:xfrm>
          <a:prstGeom prst="rect">
            <a:avLst/>
          </a:prstGeom>
          <a:solidFill>
            <a:schemeClr val="bg1"/>
          </a:solidFill>
          <a:ln w="9525">
            <a:noFill/>
            <a:miter lim="800000"/>
            <a:headEnd/>
            <a:tailEnd/>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dirty="0">
                <a:latin typeface="Arial" panose="020B0604020202020204" pitchFamily="34" charset="0"/>
              </a:rPr>
              <a:t>Capacitance </a:t>
            </a:r>
            <a:r>
              <a:rPr lang="en-US" altLang="en-US" sz="2800" i="1" dirty="0"/>
              <a:t>C</a:t>
            </a:r>
            <a:r>
              <a:rPr lang="en-US" altLang="en-US" dirty="0">
                <a:latin typeface="Arial" panose="020B0604020202020204" pitchFamily="34" charset="0"/>
              </a:rPr>
              <a:t> is the amount of charge stored divided by voltage 			</a:t>
            </a:r>
            <a:endParaRPr lang="en-US" altLang="en-US" b="1" dirty="0">
              <a:latin typeface="Arial" panose="020B0604020202020204" pitchFamily="34" charset="0"/>
            </a:endParaRPr>
          </a:p>
        </p:txBody>
      </p:sp>
      <p:sp>
        <p:nvSpPr>
          <p:cNvPr id="2" name="Rectangle 1"/>
          <p:cNvSpPr/>
          <p:nvPr/>
        </p:nvSpPr>
        <p:spPr>
          <a:xfrm>
            <a:off x="3491880" y="4641912"/>
            <a:ext cx="3516925" cy="461665"/>
          </a:xfrm>
          <a:prstGeom prst="rect">
            <a:avLst/>
          </a:prstGeom>
        </p:spPr>
        <p:txBody>
          <a:bodyPr wrap="none">
            <a:spAutoFit/>
          </a:bodyPr>
          <a:lstStyle/>
          <a:p>
            <a:pPr eaLnBrk="1" hangingPunct="1"/>
            <a:r>
              <a:rPr lang="en-US" altLang="en-US" b="1" dirty="0">
                <a:latin typeface="Arial" panose="020B0604020202020204" pitchFamily="34" charset="0"/>
              </a:rPr>
              <a:t>Farad = Coulomb / Volt</a:t>
            </a:r>
          </a:p>
        </p:txBody>
      </p:sp>
      <mc:AlternateContent xmlns:mc="http://schemas.openxmlformats.org/markup-compatibility/2006">
        <mc:Choice xmlns:a14="http://schemas.microsoft.com/office/drawing/2010/main" Requires="a14">
          <p:sp>
            <p:nvSpPr>
              <p:cNvPr id="8" name="Object 5"/>
              <p:cNvSpPr txBox="1"/>
              <p:nvPr/>
            </p:nvSpPr>
            <p:spPr bwMode="auto">
              <a:xfrm>
                <a:off x="3275856" y="6008647"/>
                <a:ext cx="860736" cy="766009"/>
              </a:xfrm>
              <a:prstGeom prst="rect">
                <a:avLst/>
              </a:prstGeom>
              <a:noFill/>
              <a:ln w="9525">
                <a:solidFill>
                  <a:srgbClr val="FF0000"/>
                </a:solidFill>
                <a:miter lim="800000"/>
                <a:headEnd/>
                <a:tailEnd/>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𝐶</m:t>
                      </m:r>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𝑄</m:t>
                          </m:r>
                        </m:num>
                        <m:den>
                          <m:r>
                            <a:rPr lang="en-US" i="1">
                              <a:solidFill>
                                <a:srgbClr val="000000"/>
                              </a:solidFill>
                              <a:latin typeface="Cambria Math" panose="02040503050406030204" pitchFamily="18" charset="0"/>
                            </a:rPr>
                            <m:t>𝑉</m:t>
                          </m:r>
                        </m:den>
                      </m:f>
                    </m:oMath>
                  </m:oMathPara>
                </a14:m>
                <a:endParaRPr lang="en-US" dirty="0"/>
              </a:p>
            </p:txBody>
          </p:sp>
        </mc:Choice>
        <mc:Fallback>
          <p:sp>
            <p:nvSpPr>
              <p:cNvPr id="8" name="Object 5"/>
              <p:cNvSpPr txBox="1">
                <a:spLocks noRot="1" noChangeAspect="1" noMove="1" noResize="1" noEditPoints="1" noAdjustHandles="1" noChangeArrowheads="1" noChangeShapeType="1" noTextEdit="1"/>
              </p:cNvSpPr>
              <p:nvPr/>
            </p:nvSpPr>
            <p:spPr bwMode="auto">
              <a:xfrm>
                <a:off x="3275856" y="6008647"/>
                <a:ext cx="860736" cy="766009"/>
              </a:xfrm>
              <a:prstGeom prst="rect">
                <a:avLst/>
              </a:prstGeom>
              <a:blipFill>
                <a:blip r:embed="rId5"/>
                <a:stretch>
                  <a:fillRect/>
                </a:stretch>
              </a:blipFill>
              <a:ln w="9525">
                <a:solidFill>
                  <a:srgbClr val="FF0000"/>
                </a:solidFill>
                <a:miter lim="800000"/>
                <a:headEnd/>
                <a:tailEnd/>
              </a:ln>
              <a:effectLst/>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pPr>
              <a:defRPr/>
            </a:pPr>
            <a:fld id="{A27D860E-5435-414B-81BC-80CA16977980}" type="datetime1">
              <a:rPr lang="en-US" smtClean="0"/>
              <a:t>2/16/2023</a:t>
            </a:fld>
            <a:endParaRPr lang="en-US"/>
          </a:p>
        </p:txBody>
      </p:sp>
      <p:sp>
        <p:nvSpPr>
          <p:cNvPr id="4" name="Footer Placeholder 3"/>
          <p:cNvSpPr>
            <a:spLocks noGrp="1"/>
          </p:cNvSpPr>
          <p:nvPr>
            <p:ph type="ftr" sz="quarter" idx="11"/>
          </p:nvPr>
        </p:nvSpPr>
        <p:spPr/>
        <p:txBody>
          <a:bodyPr/>
          <a:lstStyle/>
          <a:p>
            <a:pPr>
              <a:defRPr/>
            </a:pPr>
            <a:r>
              <a:rPr lang="en-US"/>
              <a:t>PHY 217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50">
                                            <p:txEl>
                                              <p:pRg st="0" end="0"/>
                                            </p:txEl>
                                          </p:spTgt>
                                        </p:tgtEl>
                                        <p:attrNameLst>
                                          <p:attrName>style.visibility</p:attrName>
                                        </p:attrNameLst>
                                      </p:cBhvr>
                                      <p:to>
                                        <p:strVal val="visible"/>
                                      </p:to>
                                    </p:set>
                                    <p:anim calcmode="lin" valueType="num">
                                      <p:cBhvr additive="base">
                                        <p:cTn id="13" dur="500" fill="hold"/>
                                        <p:tgtEl>
                                          <p:spTgt spid="615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5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50">
                                            <p:txEl>
                                              <p:pRg st="1" end="1"/>
                                            </p:txEl>
                                          </p:spTgt>
                                        </p:tgtEl>
                                        <p:attrNameLst>
                                          <p:attrName>style.visibility</p:attrName>
                                        </p:attrNameLst>
                                      </p:cBhvr>
                                      <p:to>
                                        <p:strVal val="visible"/>
                                      </p:to>
                                    </p:set>
                                    <p:anim calcmode="lin" valueType="num">
                                      <p:cBhvr additive="base">
                                        <p:cTn id="19" dur="500" fill="hold"/>
                                        <p:tgtEl>
                                          <p:spTgt spid="6150">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5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 calcmode="lin" valueType="num">
                                      <p:cBhvr additive="base">
                                        <p:cTn id="30"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uiExpand="1" build="p"/>
      <p:bldP spid="9" grpId="0" uiExpand="1" build="p"/>
      <p:bldP spid="2" grpId="0"/>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685800" y="609600"/>
            <a:ext cx="7772400" cy="685800"/>
          </a:xfrm>
        </p:spPr>
        <p:txBody>
          <a:bodyPr/>
          <a:lstStyle/>
          <a:p>
            <a:pPr eaLnBrk="1" hangingPunct="1"/>
            <a:r>
              <a:rPr lang="en-US" altLang="en-US" dirty="0">
                <a:solidFill>
                  <a:srgbClr val="0070C0"/>
                </a:solidFill>
              </a:rPr>
              <a:t>Capacitors and Capacitance</a:t>
            </a:r>
          </a:p>
        </p:txBody>
      </p:sp>
      <p:sp>
        <p:nvSpPr>
          <p:cNvPr id="3" name="Rectangle 2"/>
          <p:cNvSpPr/>
          <p:nvPr/>
        </p:nvSpPr>
        <p:spPr>
          <a:xfrm>
            <a:off x="31968" y="1700808"/>
            <a:ext cx="9112032" cy="461665"/>
          </a:xfrm>
          <a:prstGeom prst="rect">
            <a:avLst/>
          </a:prstGeom>
        </p:spPr>
        <p:txBody>
          <a:bodyPr wrap="square">
            <a:spAutoFit/>
          </a:bodyPr>
          <a:lstStyle/>
          <a:p>
            <a:r>
              <a:rPr lang="en-US" dirty="0"/>
              <a:t> Determine the </a:t>
            </a:r>
            <a:r>
              <a:rPr lang="en-US" dirty="0" err="1"/>
              <a:t>p.d</a:t>
            </a:r>
            <a:r>
              <a:rPr lang="en-US" dirty="0"/>
              <a:t>. across a 4 µF capacitor when charged with 5 </a:t>
            </a:r>
            <a:r>
              <a:rPr lang="en-US" dirty="0" err="1"/>
              <a:t>mC.</a:t>
            </a:r>
            <a:endParaRPr lang="en-US" dirty="0"/>
          </a:p>
        </p:txBody>
      </p:sp>
      <p:sp>
        <p:nvSpPr>
          <p:cNvPr id="4" name="Rectangle 3"/>
          <p:cNvSpPr/>
          <p:nvPr/>
        </p:nvSpPr>
        <p:spPr>
          <a:xfrm>
            <a:off x="251520" y="3281380"/>
            <a:ext cx="6606480" cy="830997"/>
          </a:xfrm>
          <a:prstGeom prst="rect">
            <a:avLst/>
          </a:prstGeom>
        </p:spPr>
        <p:txBody>
          <a:bodyPr wrap="square">
            <a:spAutoFit/>
          </a:bodyPr>
          <a:lstStyle/>
          <a:p>
            <a:r>
              <a:rPr lang="en-US" dirty="0"/>
              <a:t> C= 4 µF = 4x 10 </a:t>
            </a:r>
            <a:r>
              <a:rPr lang="en-US" baseline="30000" dirty="0"/>
              <a:t>-6</a:t>
            </a:r>
            <a:r>
              <a:rPr lang="en-US" dirty="0"/>
              <a:t> F </a:t>
            </a:r>
          </a:p>
          <a:p>
            <a:endParaRPr lang="en-US" dirty="0"/>
          </a:p>
        </p:txBody>
      </p:sp>
      <mc:AlternateContent xmlns:mc="http://schemas.openxmlformats.org/markup-compatibility/2006">
        <mc:Choice xmlns:a14="http://schemas.microsoft.com/office/drawing/2010/main" Requires="a14">
          <p:sp>
            <p:nvSpPr>
              <p:cNvPr id="10" name="Object 5"/>
              <p:cNvSpPr txBox="1"/>
              <p:nvPr/>
            </p:nvSpPr>
            <p:spPr bwMode="auto">
              <a:xfrm>
                <a:off x="467544" y="2330125"/>
                <a:ext cx="1296144" cy="683377"/>
              </a:xfrm>
              <a:prstGeom prst="rect">
                <a:avLst/>
              </a:prstGeom>
              <a:noFill/>
              <a:ln w="9525">
                <a:noFill/>
                <a:miter lim="800000"/>
                <a:headEnd/>
                <a:tailEnd/>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𝑉</m:t>
                      </m:r>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𝑄</m:t>
                          </m:r>
                        </m:num>
                        <m:den>
                          <m:r>
                            <a:rPr lang="en-US" i="1">
                              <a:solidFill>
                                <a:srgbClr val="000000"/>
                              </a:solidFill>
                              <a:latin typeface="Cambria Math" panose="02040503050406030204" pitchFamily="18" charset="0"/>
                            </a:rPr>
                            <m:t>𝐶</m:t>
                          </m:r>
                        </m:den>
                      </m:f>
                    </m:oMath>
                  </m:oMathPara>
                </a14:m>
                <a:endParaRPr lang="en-US" dirty="0"/>
              </a:p>
            </p:txBody>
          </p:sp>
        </mc:Choice>
        <mc:Fallback>
          <p:sp>
            <p:nvSpPr>
              <p:cNvPr id="10" name="Object 5"/>
              <p:cNvSpPr txBox="1">
                <a:spLocks noRot="1" noChangeAspect="1" noMove="1" noResize="1" noEditPoints="1" noAdjustHandles="1" noChangeArrowheads="1" noChangeShapeType="1" noTextEdit="1"/>
              </p:cNvSpPr>
              <p:nvPr/>
            </p:nvSpPr>
            <p:spPr bwMode="auto">
              <a:xfrm>
                <a:off x="467544" y="2330125"/>
                <a:ext cx="1296144" cy="683377"/>
              </a:xfrm>
              <a:prstGeom prst="rect">
                <a:avLst/>
              </a:prstGeom>
              <a:blipFill>
                <a:blip r:embed="rId3"/>
                <a:stretch>
                  <a:fillRect/>
                </a:stretch>
              </a:blipFill>
              <a:ln w="9525">
                <a:noFill/>
                <a:miter lim="800000"/>
                <a:headEnd/>
                <a:tailEnd/>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Object 5"/>
              <p:cNvSpPr txBox="1"/>
              <p:nvPr/>
            </p:nvSpPr>
            <p:spPr bwMode="auto">
              <a:xfrm>
                <a:off x="685800" y="5157788"/>
                <a:ext cx="4174232" cy="935508"/>
              </a:xfrm>
              <a:prstGeom prst="rect">
                <a:avLst/>
              </a:prstGeom>
              <a:noFill/>
              <a:ln w="9525">
                <a:noFill/>
                <a:miter lim="800000"/>
                <a:headEnd/>
                <a:tailEnd/>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𝑉</m:t>
                      </m:r>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5×1</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0</m:t>
                              </m:r>
                            </m:e>
                            <m:sup>
                              <m:r>
                                <a:rPr lang="en-US" i="1">
                                  <a:solidFill>
                                    <a:srgbClr val="000000"/>
                                  </a:solidFill>
                                  <a:latin typeface="Cambria Math" panose="02040503050406030204" pitchFamily="18" charset="0"/>
                                </a:rPr>
                                <m:t>−3</m:t>
                              </m:r>
                            </m:sup>
                          </m:sSup>
                        </m:num>
                        <m:den>
                          <m:r>
                            <a:rPr lang="en-US" i="1">
                              <a:solidFill>
                                <a:srgbClr val="000000"/>
                              </a:solidFill>
                              <a:latin typeface="Cambria Math" panose="02040503050406030204" pitchFamily="18" charset="0"/>
                            </a:rPr>
                            <m:t>4×1</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0</m:t>
                              </m:r>
                            </m:e>
                            <m:sup>
                              <m:r>
                                <a:rPr lang="en-US" i="1">
                                  <a:solidFill>
                                    <a:srgbClr val="000000"/>
                                  </a:solidFill>
                                  <a:latin typeface="Cambria Math" panose="02040503050406030204" pitchFamily="18" charset="0"/>
                                </a:rPr>
                                <m:t>−6</m:t>
                              </m:r>
                            </m:sup>
                          </m:sSup>
                        </m:den>
                      </m:f>
                      <m:r>
                        <a:rPr lang="en-US" i="1">
                          <a:solidFill>
                            <a:srgbClr val="000000"/>
                          </a:solidFill>
                          <a:latin typeface="Cambria Math" panose="02040503050406030204" pitchFamily="18" charset="0"/>
                        </a:rPr>
                        <m:t>=1250</m:t>
                      </m:r>
                      <m:r>
                        <a:rPr lang="en-US" i="1">
                          <a:solidFill>
                            <a:srgbClr val="000000"/>
                          </a:solidFill>
                          <a:latin typeface="Cambria Math" panose="02040503050406030204" pitchFamily="18" charset="0"/>
                        </a:rPr>
                        <m:t>𝑉</m:t>
                      </m:r>
                      <m:r>
                        <a:rPr lang="en-US" i="1">
                          <a:solidFill>
                            <a:srgbClr val="000000"/>
                          </a:solidFill>
                          <a:latin typeface="Cambria Math" panose="02040503050406030204" pitchFamily="18" charset="0"/>
                        </a:rPr>
                        <m:t>=1.25</m:t>
                      </m:r>
                      <m:r>
                        <a:rPr lang="en-US" i="1">
                          <a:solidFill>
                            <a:srgbClr val="000000"/>
                          </a:solidFill>
                          <a:latin typeface="Cambria Math" panose="02040503050406030204" pitchFamily="18" charset="0"/>
                        </a:rPr>
                        <m:t>𝑘𝑉</m:t>
                      </m:r>
                    </m:oMath>
                  </m:oMathPara>
                </a14:m>
                <a:endParaRPr lang="en-US" dirty="0"/>
              </a:p>
            </p:txBody>
          </p:sp>
        </mc:Choice>
        <mc:Fallback>
          <p:sp>
            <p:nvSpPr>
              <p:cNvPr id="12" name="Object 5"/>
              <p:cNvSpPr txBox="1">
                <a:spLocks noRot="1" noChangeAspect="1" noMove="1" noResize="1" noEditPoints="1" noAdjustHandles="1" noChangeArrowheads="1" noChangeShapeType="1" noTextEdit="1"/>
              </p:cNvSpPr>
              <p:nvPr/>
            </p:nvSpPr>
            <p:spPr bwMode="auto">
              <a:xfrm>
                <a:off x="685800" y="5157788"/>
                <a:ext cx="4174232" cy="935508"/>
              </a:xfrm>
              <a:prstGeom prst="rect">
                <a:avLst/>
              </a:prstGeom>
              <a:blipFill>
                <a:blip r:embed="rId4"/>
                <a:stretch>
                  <a:fillRect/>
                </a:stretch>
              </a:blipFill>
              <a:ln w="9525">
                <a:noFill/>
                <a:miter lim="800000"/>
                <a:headEnd/>
                <a:tailEnd/>
              </a:ln>
              <a:effectLst/>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pPr>
              <a:defRPr/>
            </a:pPr>
            <a:fld id="{253832DE-9B92-4D2D-B19D-4D1E80CA72AE}" type="datetime1">
              <a:rPr lang="en-US" smtClean="0"/>
              <a:t>2/16/2023</a:t>
            </a:fld>
            <a:endParaRPr lang="en-US"/>
          </a:p>
        </p:txBody>
      </p:sp>
      <p:sp>
        <p:nvSpPr>
          <p:cNvPr id="5" name="Footer Placeholder 4"/>
          <p:cNvSpPr>
            <a:spLocks noGrp="1"/>
          </p:cNvSpPr>
          <p:nvPr>
            <p:ph type="ftr" sz="quarter" idx="11"/>
          </p:nvPr>
        </p:nvSpPr>
        <p:spPr/>
        <p:txBody>
          <a:bodyPr/>
          <a:lstStyle/>
          <a:p>
            <a:pPr>
              <a:defRPr/>
            </a:pPr>
            <a:r>
              <a:rPr lang="en-US"/>
              <a:t>PHY 217</a:t>
            </a:r>
          </a:p>
        </p:txBody>
      </p:sp>
      <p:sp>
        <p:nvSpPr>
          <p:cNvPr id="7" name="TextBox 6">
            <a:extLst>
              <a:ext uri="{FF2B5EF4-FFF2-40B4-BE49-F238E27FC236}">
                <a16:creationId xmlns:a16="http://schemas.microsoft.com/office/drawing/2014/main" id="{82D4EFDC-BE52-A717-1964-588DF3C3AA13}"/>
              </a:ext>
            </a:extLst>
          </p:cNvPr>
          <p:cNvSpPr txBox="1"/>
          <p:nvPr/>
        </p:nvSpPr>
        <p:spPr>
          <a:xfrm>
            <a:off x="486916" y="4374490"/>
            <a:ext cx="4572000" cy="461665"/>
          </a:xfrm>
          <a:prstGeom prst="rect">
            <a:avLst/>
          </a:prstGeom>
          <a:noFill/>
        </p:spPr>
        <p:txBody>
          <a:bodyPr wrap="square">
            <a:spAutoFit/>
          </a:bodyPr>
          <a:lstStyle/>
          <a:p>
            <a:r>
              <a:rPr lang="en-US" dirty="0"/>
              <a:t>Q = 5 </a:t>
            </a:r>
            <a:r>
              <a:rPr lang="en-US" dirty="0" err="1"/>
              <a:t>mC</a:t>
            </a:r>
            <a:r>
              <a:rPr lang="en-US" dirty="0"/>
              <a:t> = 5 x 10</a:t>
            </a:r>
            <a:r>
              <a:rPr lang="en-US" baseline="30000" dirty="0"/>
              <a:t>-3</a:t>
            </a:r>
            <a:r>
              <a:rPr lang="en-US" dirty="0"/>
              <a:t>C </a:t>
            </a:r>
          </a:p>
        </p:txBody>
      </p:sp>
    </p:spTree>
    <p:extLst>
      <p:ext uri="{BB962C8B-B14F-4D97-AF65-F5344CB8AC3E}">
        <p14:creationId xmlns:p14="http://schemas.microsoft.com/office/powerpoint/2010/main" val="137235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0" grpId="0"/>
      <p:bldP spid="12"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609600"/>
            <a:ext cx="7772400" cy="762000"/>
          </a:xfrm>
        </p:spPr>
        <p:txBody>
          <a:bodyPr/>
          <a:lstStyle/>
          <a:p>
            <a:pPr eaLnBrk="1" hangingPunct="1"/>
            <a:r>
              <a:rPr lang="en-US" altLang="en-US" dirty="0">
                <a:solidFill>
                  <a:srgbClr val="0070C0"/>
                </a:solidFill>
              </a:rPr>
              <a:t>Parallel-Plate Capacitor</a:t>
            </a:r>
          </a:p>
        </p:txBody>
      </p:sp>
      <p:pic>
        <p:nvPicPr>
          <p:cNvPr id="15363" name="Picture 3" descr="FG24_001A"/>
          <p:cNvPicPr>
            <a:picLocks noChangeAspect="1" noChangeArrowheads="1"/>
          </p:cNvPicPr>
          <p:nvPr/>
        </p:nvPicPr>
        <p:blipFill>
          <a:blip r:embed="rId2">
            <a:extLst>
              <a:ext uri="{28A0092B-C50C-407E-A947-70E740481C1C}">
                <a14:useLocalDpi xmlns:a14="http://schemas.microsoft.com/office/drawing/2010/main" val="0"/>
              </a:ext>
            </a:extLst>
          </a:blip>
          <a:srcRect l="9000" r="9000"/>
          <a:stretch>
            <a:fillRect/>
          </a:stretch>
        </p:blipFill>
        <p:spPr bwMode="auto">
          <a:xfrm>
            <a:off x="5334000" y="1389161"/>
            <a:ext cx="26670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5" descr="FG24_0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3938685"/>
            <a:ext cx="34290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6"/>
          <p:cNvSpPr txBox="1">
            <a:spLocks noChangeArrowheads="1"/>
          </p:cNvSpPr>
          <p:nvPr/>
        </p:nvSpPr>
        <p:spPr bwMode="auto">
          <a:xfrm>
            <a:off x="5410200" y="2286000"/>
            <a:ext cx="611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i="1"/>
              <a:t>+Q</a:t>
            </a:r>
          </a:p>
        </p:txBody>
      </p:sp>
      <p:sp>
        <p:nvSpPr>
          <p:cNvPr id="15366" name="Text Box 7"/>
          <p:cNvSpPr txBox="1">
            <a:spLocks noChangeArrowheads="1"/>
          </p:cNvSpPr>
          <p:nvPr/>
        </p:nvSpPr>
        <p:spPr bwMode="auto">
          <a:xfrm>
            <a:off x="7467600" y="2286000"/>
            <a:ext cx="611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i="1"/>
              <a:t>-Q</a:t>
            </a:r>
          </a:p>
        </p:txBody>
      </p:sp>
      <p:sp>
        <p:nvSpPr>
          <p:cNvPr id="15367" name="Text Box 8"/>
          <p:cNvSpPr txBox="1">
            <a:spLocks noChangeArrowheads="1"/>
          </p:cNvSpPr>
          <p:nvPr/>
        </p:nvSpPr>
        <p:spPr bwMode="auto">
          <a:xfrm>
            <a:off x="5679282" y="4995960"/>
            <a:ext cx="611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i="1" dirty="0"/>
              <a:t>+Q</a:t>
            </a:r>
          </a:p>
        </p:txBody>
      </p:sp>
      <p:sp>
        <p:nvSpPr>
          <p:cNvPr id="15368" name="Text Box 9"/>
          <p:cNvSpPr txBox="1">
            <a:spLocks noChangeArrowheads="1"/>
          </p:cNvSpPr>
          <p:nvPr/>
        </p:nvSpPr>
        <p:spPr bwMode="auto">
          <a:xfrm>
            <a:off x="7162006" y="5005485"/>
            <a:ext cx="611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i="1" dirty="0"/>
              <a:t>-Q</a:t>
            </a:r>
          </a:p>
        </p:txBody>
      </p:sp>
      <p:sp>
        <p:nvSpPr>
          <p:cNvPr id="15369" name="Rectangle 9"/>
          <p:cNvSpPr>
            <a:spLocks noChangeArrowheads="1"/>
          </p:cNvSpPr>
          <p:nvPr/>
        </p:nvSpPr>
        <p:spPr bwMode="auto">
          <a:xfrm>
            <a:off x="685800" y="4682331"/>
            <a:ext cx="457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A simple parallel-plate capacitor consists of two conducting plates of area </a:t>
            </a:r>
            <a:r>
              <a:rPr lang="en-US" altLang="en-US" i="1"/>
              <a:t>A</a:t>
            </a:r>
            <a:r>
              <a:rPr lang="en-US" altLang="en-US"/>
              <a:t> separated by a distance </a:t>
            </a:r>
            <a:r>
              <a:rPr lang="en-US" altLang="en-US" i="1"/>
              <a:t>d</a:t>
            </a:r>
            <a:r>
              <a:rPr lang="en-US" altLang="en-US"/>
              <a:t>.</a:t>
            </a:r>
          </a:p>
        </p:txBody>
      </p:sp>
      <p:sp>
        <p:nvSpPr>
          <p:cNvPr id="15370" name="Rectangle 10"/>
          <p:cNvSpPr>
            <a:spLocks noChangeArrowheads="1"/>
          </p:cNvSpPr>
          <p:nvPr/>
        </p:nvSpPr>
        <p:spPr bwMode="auto">
          <a:xfrm>
            <a:off x="539750" y="3429000"/>
            <a:ext cx="4572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dirty="0"/>
              <a:t>An electric field </a:t>
            </a:r>
            <a:r>
              <a:rPr lang="en-US" altLang="en-US" b="1" i="1" dirty="0"/>
              <a:t>E</a:t>
            </a:r>
            <a:r>
              <a:rPr lang="en-US" altLang="en-US" dirty="0"/>
              <a:t> is created between the plates.</a:t>
            </a:r>
          </a:p>
        </p:txBody>
      </p:sp>
      <p:sp>
        <p:nvSpPr>
          <p:cNvPr id="12" name="Rectangle 11"/>
          <p:cNvSpPr>
            <a:spLocks noChangeArrowheads="1"/>
          </p:cNvSpPr>
          <p:nvPr/>
        </p:nvSpPr>
        <p:spPr bwMode="auto">
          <a:xfrm>
            <a:off x="539750" y="2060575"/>
            <a:ext cx="45720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dirty="0"/>
              <a:t>Charge </a:t>
            </a:r>
            <a:r>
              <a:rPr lang="en-US" altLang="en-US" i="1" dirty="0"/>
              <a:t>+Q</a:t>
            </a:r>
            <a:r>
              <a:rPr lang="en-US" altLang="en-US" dirty="0"/>
              <a:t> is placed on one plate and </a:t>
            </a:r>
            <a:r>
              <a:rPr lang="en-US" altLang="en-US" i="1" dirty="0"/>
              <a:t>–Q</a:t>
            </a:r>
            <a:r>
              <a:rPr lang="en-US" altLang="en-US" dirty="0"/>
              <a:t> on the other plate. </a:t>
            </a:r>
          </a:p>
        </p:txBody>
      </p:sp>
      <p:sp>
        <p:nvSpPr>
          <p:cNvPr id="3" name="Date Placeholder 2"/>
          <p:cNvSpPr>
            <a:spLocks noGrp="1"/>
          </p:cNvSpPr>
          <p:nvPr>
            <p:ph type="dt" sz="half" idx="10"/>
          </p:nvPr>
        </p:nvSpPr>
        <p:spPr/>
        <p:txBody>
          <a:bodyPr/>
          <a:lstStyle/>
          <a:p>
            <a:pPr>
              <a:defRPr/>
            </a:pPr>
            <a:fld id="{D879BCFE-F241-4A95-A10D-045BAF873648}" type="datetime1">
              <a:rPr lang="en-US" smtClean="0"/>
              <a:t>2/16/2023</a:t>
            </a:fld>
            <a:endParaRPr lang="en-US"/>
          </a:p>
        </p:txBody>
      </p:sp>
      <p:sp>
        <p:nvSpPr>
          <p:cNvPr id="4" name="Footer Placeholder 3"/>
          <p:cNvSpPr>
            <a:spLocks noGrp="1"/>
          </p:cNvSpPr>
          <p:nvPr>
            <p:ph type="ftr" sz="quarter" idx="11"/>
          </p:nvPr>
        </p:nvSpPr>
        <p:spPr/>
        <p:txBody>
          <a:bodyPr/>
          <a:lstStyle/>
          <a:p>
            <a:pPr>
              <a:defRPr/>
            </a:pPr>
            <a:r>
              <a:rPr lang="en-US"/>
              <a:t>PHY 217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5363"/>
                                        </p:tgtEl>
                                        <p:attrNameLst>
                                          <p:attrName>style.visibility</p:attrName>
                                        </p:attrNameLst>
                                      </p:cBhvr>
                                      <p:to>
                                        <p:strVal val="visible"/>
                                      </p:to>
                                    </p:set>
                                    <p:animEffect transition="in" filter="fade">
                                      <p:cBhvr>
                                        <p:cTn id="13" dur="500"/>
                                        <p:tgtEl>
                                          <p:spTgt spid="1536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366"/>
                                        </p:tgtEl>
                                        <p:attrNameLst>
                                          <p:attrName>style.visibility</p:attrName>
                                        </p:attrNameLst>
                                      </p:cBhvr>
                                      <p:to>
                                        <p:strVal val="visible"/>
                                      </p:to>
                                    </p:set>
                                    <p:animEffect transition="in" filter="fade">
                                      <p:cBhvr>
                                        <p:cTn id="19" dur="500"/>
                                        <p:tgtEl>
                                          <p:spTgt spid="1536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5370"/>
                                        </p:tgtEl>
                                        <p:attrNameLst>
                                          <p:attrName>style.visibility</p:attrName>
                                        </p:attrNameLst>
                                      </p:cBhvr>
                                      <p:to>
                                        <p:strVal val="visible"/>
                                      </p:to>
                                    </p:set>
                                    <p:animEffect transition="in" filter="fade">
                                      <p:cBhvr>
                                        <p:cTn id="24" dur="500"/>
                                        <p:tgtEl>
                                          <p:spTgt spid="1537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5369"/>
                                        </p:tgtEl>
                                        <p:attrNameLst>
                                          <p:attrName>style.visibility</p:attrName>
                                        </p:attrNameLst>
                                      </p:cBhvr>
                                      <p:to>
                                        <p:strVal val="visible"/>
                                      </p:to>
                                    </p:set>
                                    <p:animEffect transition="in" filter="fade">
                                      <p:cBhvr>
                                        <p:cTn id="29" dur="500"/>
                                        <p:tgtEl>
                                          <p:spTgt spid="1536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5365"/>
                                        </p:tgtEl>
                                        <p:attrNameLst>
                                          <p:attrName>style.visibility</p:attrName>
                                        </p:attrNameLst>
                                      </p:cBhvr>
                                      <p:to>
                                        <p:strVal val="visible"/>
                                      </p:to>
                                    </p:set>
                                    <p:animEffect transition="in" filter="fade">
                                      <p:cBhvr>
                                        <p:cTn id="34" dur="500"/>
                                        <p:tgtEl>
                                          <p:spTgt spid="1536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367"/>
                                        </p:tgtEl>
                                        <p:attrNameLst>
                                          <p:attrName>style.visibility</p:attrName>
                                        </p:attrNameLst>
                                      </p:cBhvr>
                                      <p:to>
                                        <p:strVal val="visible"/>
                                      </p:to>
                                    </p:set>
                                    <p:animEffect transition="in" filter="fade">
                                      <p:cBhvr>
                                        <p:cTn id="37" dur="500"/>
                                        <p:tgtEl>
                                          <p:spTgt spid="1536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368"/>
                                        </p:tgtEl>
                                        <p:attrNameLst>
                                          <p:attrName>style.visibility</p:attrName>
                                        </p:attrNameLst>
                                      </p:cBhvr>
                                      <p:to>
                                        <p:strVal val="visible"/>
                                      </p:to>
                                    </p:set>
                                    <p:animEffect transition="in" filter="fade">
                                      <p:cBhvr>
                                        <p:cTn id="40" dur="500"/>
                                        <p:tgtEl>
                                          <p:spTgt spid="15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366" grpId="0"/>
      <p:bldP spid="15367" grpId="0"/>
      <p:bldP spid="15368" grpId="0"/>
      <p:bldP spid="15369" grpId="0"/>
      <p:bldP spid="15370" grpId="0"/>
      <p:bldP spid="12" grpId="0"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a:xfrm>
            <a:off x="606635" y="-33536"/>
            <a:ext cx="7772400" cy="914400"/>
          </a:xfrm>
        </p:spPr>
        <p:txBody>
          <a:bodyPr/>
          <a:lstStyle/>
          <a:p>
            <a:pPr eaLnBrk="1" hangingPunct="1"/>
            <a:r>
              <a:rPr lang="en-US" altLang="en-US" sz="2800" dirty="0">
                <a:solidFill>
                  <a:srgbClr val="0070C0"/>
                </a:solidFill>
              </a:rPr>
              <a:t>Electric Field Inside a Parallel-Plate Capacitor</a:t>
            </a:r>
          </a:p>
        </p:txBody>
      </p:sp>
      <p:sp>
        <p:nvSpPr>
          <p:cNvPr id="8195" name="Text Box 3"/>
          <p:cNvSpPr txBox="1">
            <a:spLocks noChangeArrowheads="1"/>
          </p:cNvSpPr>
          <p:nvPr/>
        </p:nvSpPr>
        <p:spPr bwMode="auto">
          <a:xfrm>
            <a:off x="617294" y="996351"/>
            <a:ext cx="3632318" cy="461665"/>
          </a:xfrm>
          <a:prstGeom prst="rect">
            <a:avLst/>
          </a:prstGeom>
          <a:solidFill>
            <a:schemeClr val="bg1">
              <a:alpha val="50195"/>
            </a:schemeClr>
          </a:solidFill>
          <a:ln w="9525">
            <a:noFill/>
            <a:miter lim="800000"/>
            <a:headEnd/>
            <a:tailEnd/>
          </a:ln>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solidFill>
                  <a:schemeClr val="accent2"/>
                </a:solidFill>
                <a:latin typeface="Arial" panose="020B0604020202020204" pitchFamily="34" charset="0"/>
              </a:rPr>
              <a:t>From Gauss’s Law:</a:t>
            </a:r>
          </a:p>
        </p:txBody>
      </p:sp>
      <mc:AlternateContent xmlns:mc="http://schemas.openxmlformats.org/markup-compatibility/2006">
        <mc:Choice xmlns:a14="http://schemas.microsoft.com/office/drawing/2010/main" Requires="a14">
          <p:sp>
            <p:nvSpPr>
              <p:cNvPr id="8196" name="Object 4"/>
              <p:cNvSpPr txBox="1"/>
              <p:nvPr/>
            </p:nvSpPr>
            <p:spPr bwMode="auto">
              <a:xfrm>
                <a:off x="658341" y="1537012"/>
                <a:ext cx="1594589" cy="732549"/>
              </a:xfrm>
              <a:prstGeom prst="rect">
                <a:avLst/>
              </a:prstGeom>
              <a:noFill/>
              <a:ln w="9525">
                <a:solidFill>
                  <a:srgbClr val="FF0000"/>
                </a:solidFill>
                <a:miter lim="800000"/>
                <a:headEnd/>
                <a:tailEnd/>
              </a:ln>
              <a:effectLst/>
            </p:spPr>
            <p:txBody>
              <a:bodyPr>
                <a:normAutofit fontScale="70000" lnSpcReduction="20000"/>
              </a:bodyPr>
              <a:lstStyle/>
              <a:p>
                <a:pPr/>
                <a14:m>
                  <m:oMathPara xmlns:m="http://schemas.openxmlformats.org/officeDocument/2006/math">
                    <m:oMathParaPr>
                      <m:jc m:val="left"/>
                    </m:oMathParaPr>
                    <m:oMath xmlns:m="http://schemas.openxmlformats.org/officeDocument/2006/math">
                      <m:nary>
                        <m:naryPr>
                          <m:chr m:val="∮"/>
                          <m:subHide m:val="on"/>
                          <m:supHide m:val="on"/>
                          <m:ctrlPr>
                            <a:rPr lang="en-US" i="1">
                              <a:solidFill>
                                <a:srgbClr val="000000"/>
                              </a:solidFill>
                              <a:latin typeface="Cambria Math" panose="02040503050406030204" pitchFamily="18" charset="0"/>
                            </a:rPr>
                          </m:ctrlPr>
                        </m:naryPr>
                        <m:sub/>
                        <m:sup/>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𝐸</m:t>
                              </m:r>
                            </m:e>
                          </m:acc>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𝑑</m:t>
                          </m:r>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𝐴</m:t>
                              </m:r>
                            </m:e>
                          </m:acc>
                        </m:e>
                      </m:nary>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𝑄</m:t>
                          </m:r>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𝜀</m:t>
                              </m:r>
                            </m:e>
                            <m:sub>
                              <m:r>
                                <a:rPr lang="en-US" i="1">
                                  <a:solidFill>
                                    <a:srgbClr val="000000"/>
                                  </a:solidFill>
                                  <a:latin typeface="Cambria Math" panose="02040503050406030204" pitchFamily="18" charset="0"/>
                                </a:rPr>
                                <m:t>0</m:t>
                              </m:r>
                            </m:sub>
                          </m:sSub>
                        </m:den>
                      </m:f>
                      <m:r>
                        <m:rPr>
                          <m:nor/>
                        </m:rPr>
                        <a:rPr lang="en-US" i="0">
                          <a:solidFill>
                            <a:srgbClr val="000000"/>
                          </a:solidFill>
                          <a:latin typeface="Cambria Math" panose="02040503050406030204" pitchFamily="18" charset="0"/>
                        </a:rPr>
                        <m:t>   </m:t>
                      </m:r>
                    </m:oMath>
                  </m:oMathPara>
                </a14:m>
                <a:endParaRPr lang="en-US"/>
              </a:p>
            </p:txBody>
          </p:sp>
        </mc:Choice>
        <mc:Fallback>
          <p:sp>
            <p:nvSpPr>
              <p:cNvPr id="8196" name="Object 4"/>
              <p:cNvSpPr txBox="1">
                <a:spLocks noRot="1" noChangeAspect="1" noMove="1" noResize="1" noEditPoints="1" noAdjustHandles="1" noChangeArrowheads="1" noChangeShapeType="1" noTextEdit="1"/>
              </p:cNvSpPr>
              <p:nvPr/>
            </p:nvSpPr>
            <p:spPr bwMode="auto">
              <a:xfrm>
                <a:off x="658341" y="1537012"/>
                <a:ext cx="1594589" cy="732549"/>
              </a:xfrm>
              <a:prstGeom prst="rect">
                <a:avLst/>
              </a:prstGeom>
              <a:blipFill>
                <a:blip r:embed="rId2"/>
                <a:stretch>
                  <a:fillRect/>
                </a:stretch>
              </a:blipFill>
              <a:ln w="9525">
                <a:solidFill>
                  <a:srgbClr val="FF0000"/>
                </a:solidFill>
                <a:miter lim="800000"/>
                <a:headEnd/>
                <a:tailEnd/>
              </a:ln>
              <a:effectLst/>
            </p:spPr>
            <p:txBody>
              <a:bodyPr/>
              <a:lstStyle/>
              <a:p>
                <a:r>
                  <a:rPr lang="en-US">
                    <a:noFill/>
                  </a:rPr>
                  <a:t> </a:t>
                </a:r>
              </a:p>
            </p:txBody>
          </p:sp>
        </mc:Fallback>
      </mc:AlternateContent>
      <p:pic>
        <p:nvPicPr>
          <p:cNvPr id="2055" name="Picture 5" descr="FG24_003"/>
          <p:cNvPicPr>
            <a:picLocks noChangeAspect="1" noChangeArrowheads="1"/>
          </p:cNvPicPr>
          <p:nvPr/>
        </p:nvPicPr>
        <p:blipFill>
          <a:blip r:embed="rId3" cstate="print">
            <a:extLst>
              <a:ext uri="{28A0092B-C50C-407E-A947-70E740481C1C}">
                <a14:useLocalDpi xmlns:a14="http://schemas.microsoft.com/office/drawing/2010/main" val="0"/>
              </a:ext>
            </a:extLst>
          </a:blip>
          <a:srcRect l="17999" r="17999"/>
          <a:stretch>
            <a:fillRect/>
          </a:stretch>
        </p:blipFill>
        <p:spPr bwMode="auto">
          <a:xfrm>
            <a:off x="5483381" y="1903287"/>
            <a:ext cx="1611466" cy="2064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Text Box 6"/>
          <p:cNvSpPr txBox="1">
            <a:spLocks noChangeArrowheads="1"/>
          </p:cNvSpPr>
          <p:nvPr/>
        </p:nvSpPr>
        <p:spPr bwMode="auto">
          <a:xfrm>
            <a:off x="5330409" y="2497151"/>
            <a:ext cx="8257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i="1" dirty="0"/>
              <a:t>+Q</a:t>
            </a:r>
          </a:p>
        </p:txBody>
      </p:sp>
      <p:sp>
        <p:nvSpPr>
          <p:cNvPr id="2057" name="Text Box 7"/>
          <p:cNvSpPr txBox="1">
            <a:spLocks noChangeArrowheads="1"/>
          </p:cNvSpPr>
          <p:nvPr/>
        </p:nvSpPr>
        <p:spPr bwMode="auto">
          <a:xfrm>
            <a:off x="6758439" y="2422907"/>
            <a:ext cx="6728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i="1" dirty="0"/>
              <a:t>-Q</a:t>
            </a:r>
          </a:p>
        </p:txBody>
      </p:sp>
      <p:sp>
        <p:nvSpPr>
          <p:cNvPr id="8200" name="Text Box 8"/>
          <p:cNvSpPr txBox="1">
            <a:spLocks noChangeArrowheads="1"/>
          </p:cNvSpPr>
          <p:nvPr/>
        </p:nvSpPr>
        <p:spPr bwMode="auto">
          <a:xfrm>
            <a:off x="556063" y="2161943"/>
            <a:ext cx="44312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dirty="0">
                <a:latin typeface="Arial" panose="020B0604020202020204" pitchFamily="34" charset="0"/>
              </a:rPr>
              <a:t>For positively charged plate:</a:t>
            </a:r>
          </a:p>
        </p:txBody>
      </p:sp>
      <p:sp>
        <p:nvSpPr>
          <p:cNvPr id="8201" name="Text Box 9"/>
          <p:cNvSpPr txBox="1">
            <a:spLocks noChangeArrowheads="1"/>
          </p:cNvSpPr>
          <p:nvPr/>
        </p:nvSpPr>
        <p:spPr bwMode="auto">
          <a:xfrm>
            <a:off x="574800" y="3362396"/>
            <a:ext cx="44165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latin typeface="Arial" panose="020B0604020202020204" pitchFamily="34" charset="0"/>
              </a:rPr>
              <a:t>For negatively charged plate:</a:t>
            </a:r>
          </a:p>
        </p:txBody>
      </p:sp>
      <mc:AlternateContent xmlns:mc="http://schemas.openxmlformats.org/markup-compatibility/2006">
        <mc:Choice xmlns:a14="http://schemas.microsoft.com/office/drawing/2010/main" Requires="a14">
          <p:sp>
            <p:nvSpPr>
              <p:cNvPr id="8202" name="Object 10"/>
              <p:cNvSpPr txBox="1"/>
              <p:nvPr/>
            </p:nvSpPr>
            <p:spPr bwMode="auto">
              <a:xfrm>
                <a:off x="685799" y="3904687"/>
                <a:ext cx="2395041" cy="673393"/>
              </a:xfrm>
              <a:prstGeom prst="rect">
                <a:avLst/>
              </a:prstGeom>
              <a:noFill/>
              <a:ln w="9525">
                <a:noFill/>
                <a:miter lim="800000"/>
                <a:headEnd/>
                <a:tailEnd/>
              </a:ln>
              <a:effectLst/>
            </p:spPr>
            <p:txBody>
              <a:bodyPr>
                <a:normAutofit fontScale="62500" lnSpcReduction="20000"/>
              </a:bodyPr>
              <a:lstStyle/>
              <a:p>
                <a:pPr/>
                <a14:m>
                  <m:oMathPara xmlns:m="http://schemas.openxmlformats.org/officeDocument/2006/math">
                    <m:oMathParaPr>
                      <m:jc m:val="left"/>
                    </m:oMathParaPr>
                    <m:oMath xmlns:m="http://schemas.openxmlformats.org/officeDocument/2006/math">
                      <m:nary>
                        <m:naryPr>
                          <m:chr m:val="∮"/>
                          <m:subHide m:val="on"/>
                          <m:supHide m:val="on"/>
                          <m:ctrlPr>
                            <a:rPr lang="en-US" i="1">
                              <a:solidFill>
                                <a:srgbClr val="000000"/>
                              </a:solidFill>
                              <a:latin typeface="Cambria Math" panose="02040503050406030204" pitchFamily="18" charset="0"/>
                            </a:rPr>
                          </m:ctrlPr>
                        </m:naryPr>
                        <m:sub/>
                        <m:sup/>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𝐸</m:t>
                              </m:r>
                            </m:e>
                          </m:acc>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𝑑</m:t>
                          </m:r>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𝐴</m:t>
                              </m:r>
                            </m:e>
                          </m:acc>
                        </m:e>
                      </m:nary>
                      <m:r>
                        <a:rPr lang="en-US" i="1">
                          <a:solidFill>
                            <a:srgbClr val="000000"/>
                          </a:solidFill>
                          <a:latin typeface="Cambria Math" panose="02040503050406030204" pitchFamily="18" charset="0"/>
                        </a:rPr>
                        <m:t>=−2</m:t>
                      </m:r>
                      <m:r>
                        <a:rPr lang="en-US" i="1">
                          <a:solidFill>
                            <a:srgbClr val="000000"/>
                          </a:solidFill>
                          <a:latin typeface="Cambria Math" panose="02040503050406030204" pitchFamily="18" charset="0"/>
                        </a:rPr>
                        <m:t>𝐸𝐴</m:t>
                      </m:r>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𝑄</m:t>
                          </m:r>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𝜀</m:t>
                              </m:r>
                            </m:e>
                            <m:sub>
                              <m:r>
                                <a:rPr lang="en-US" i="1">
                                  <a:solidFill>
                                    <a:srgbClr val="000000"/>
                                  </a:solidFill>
                                  <a:latin typeface="Cambria Math" panose="02040503050406030204" pitchFamily="18" charset="0"/>
                                </a:rPr>
                                <m:t>0</m:t>
                              </m:r>
                            </m:sub>
                          </m:sSub>
                        </m:den>
                      </m:f>
                      <m:r>
                        <m:rPr>
                          <m:nor/>
                        </m:rPr>
                        <a:rPr lang="en-US" i="0">
                          <a:solidFill>
                            <a:srgbClr val="000000"/>
                          </a:solidFill>
                          <a:latin typeface="Cambria Math" panose="02040503050406030204" pitchFamily="18" charset="0"/>
                        </a:rPr>
                        <m:t>   </m:t>
                      </m:r>
                    </m:oMath>
                  </m:oMathPara>
                </a14:m>
                <a:endParaRPr lang="en-US"/>
              </a:p>
            </p:txBody>
          </p:sp>
        </mc:Choice>
        <mc:Fallback>
          <p:sp>
            <p:nvSpPr>
              <p:cNvPr id="8202" name="Object 10"/>
              <p:cNvSpPr txBox="1">
                <a:spLocks noRot="1" noChangeAspect="1" noMove="1" noResize="1" noEditPoints="1" noAdjustHandles="1" noChangeArrowheads="1" noChangeShapeType="1" noTextEdit="1"/>
              </p:cNvSpPr>
              <p:nvPr/>
            </p:nvSpPr>
            <p:spPr bwMode="auto">
              <a:xfrm>
                <a:off x="685799" y="3904687"/>
                <a:ext cx="2395041" cy="673393"/>
              </a:xfrm>
              <a:prstGeom prst="rect">
                <a:avLst/>
              </a:prstGeom>
              <a:blipFill>
                <a:blip r:embed="rId4"/>
                <a:stretch>
                  <a:fillRect l="-30280" t="-139091" b="-188182"/>
                </a:stretch>
              </a:blipFill>
              <a:ln w="9525">
                <a:noFill/>
                <a:miter lim="800000"/>
                <a:headEnd/>
                <a:tailEnd/>
              </a:ln>
              <a:effectLst/>
            </p:spPr>
            <p:txBody>
              <a:bodyPr/>
              <a:lstStyle/>
              <a:p>
                <a:r>
                  <a:rPr lang="en-US">
                    <a:noFill/>
                  </a:rPr>
                  <a:t> </a:t>
                </a:r>
              </a:p>
            </p:txBody>
          </p:sp>
        </mc:Fallback>
      </mc:AlternateContent>
      <p:sp>
        <p:nvSpPr>
          <p:cNvPr id="8203" name="Text Box 11"/>
          <p:cNvSpPr txBox="1">
            <a:spLocks noChangeArrowheads="1"/>
          </p:cNvSpPr>
          <p:nvPr/>
        </p:nvSpPr>
        <p:spPr bwMode="auto">
          <a:xfrm>
            <a:off x="475972" y="4753659"/>
            <a:ext cx="7410269" cy="46166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dirty="0">
                <a:solidFill>
                  <a:schemeClr val="accent2"/>
                </a:solidFill>
                <a:latin typeface="Arial" panose="020B0604020202020204" pitchFamily="34" charset="0"/>
              </a:rPr>
              <a:t>Between the plates, by the principle of superposition:</a:t>
            </a:r>
          </a:p>
        </p:txBody>
      </p:sp>
      <mc:AlternateContent xmlns:mc="http://schemas.openxmlformats.org/markup-compatibility/2006">
        <mc:Choice xmlns:a14="http://schemas.microsoft.com/office/drawing/2010/main" Requires="a14">
          <p:sp>
            <p:nvSpPr>
              <p:cNvPr id="8204" name="Object 12"/>
              <p:cNvSpPr txBox="1"/>
              <p:nvPr/>
            </p:nvSpPr>
            <p:spPr bwMode="auto">
              <a:xfrm>
                <a:off x="922167" y="5390903"/>
                <a:ext cx="2661526" cy="759849"/>
              </a:xfrm>
              <a:prstGeom prst="rect">
                <a:avLst/>
              </a:prstGeom>
              <a:noFill/>
              <a:ln w="9525">
                <a:solidFill>
                  <a:srgbClr val="FF0000"/>
                </a:solidFill>
                <a:miter lim="800000"/>
                <a:headEnd/>
                <a:tailEnd/>
              </a:ln>
              <a:effectLst/>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𝐸</m:t>
                      </m:r>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𝑄</m:t>
                          </m:r>
                        </m:num>
                        <m:den>
                          <m:r>
                            <a:rPr lang="en-US" i="1">
                              <a:solidFill>
                                <a:srgbClr val="000000"/>
                              </a:solidFill>
                              <a:latin typeface="Cambria Math" panose="02040503050406030204" pitchFamily="18" charset="0"/>
                            </a:rPr>
                            <m:t>2</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𝜀</m:t>
                              </m:r>
                            </m:e>
                            <m:sub>
                              <m:r>
                                <a:rPr lang="en-US" i="1">
                                  <a:solidFill>
                                    <a:srgbClr val="000000"/>
                                  </a:solidFill>
                                  <a:latin typeface="Cambria Math" panose="02040503050406030204" pitchFamily="18" charset="0"/>
                                </a:rPr>
                                <m:t>𝑜</m:t>
                              </m:r>
                            </m:sub>
                          </m:sSub>
                          <m:r>
                            <a:rPr lang="en-US" i="1">
                              <a:solidFill>
                                <a:srgbClr val="000000"/>
                              </a:solidFill>
                              <a:latin typeface="Cambria Math" panose="02040503050406030204" pitchFamily="18" charset="0"/>
                            </a:rPr>
                            <m:t>𝐴</m:t>
                          </m:r>
                        </m:den>
                      </m:f>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𝑄</m:t>
                          </m:r>
                        </m:num>
                        <m:den>
                          <m:r>
                            <a:rPr lang="en-US" i="1">
                              <a:solidFill>
                                <a:srgbClr val="000000"/>
                              </a:solidFill>
                              <a:latin typeface="Cambria Math" panose="02040503050406030204" pitchFamily="18" charset="0"/>
                            </a:rPr>
                            <m:t>2</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𝜀</m:t>
                              </m:r>
                            </m:e>
                            <m:sub>
                              <m:r>
                                <a:rPr lang="en-US" i="1">
                                  <a:solidFill>
                                    <a:srgbClr val="000000"/>
                                  </a:solidFill>
                                  <a:latin typeface="Cambria Math" panose="02040503050406030204" pitchFamily="18" charset="0"/>
                                </a:rPr>
                                <m:t>𝑜</m:t>
                              </m:r>
                            </m:sub>
                          </m:sSub>
                          <m:r>
                            <a:rPr lang="en-US" i="1">
                              <a:solidFill>
                                <a:srgbClr val="000000"/>
                              </a:solidFill>
                              <a:latin typeface="Cambria Math" panose="02040503050406030204" pitchFamily="18" charset="0"/>
                            </a:rPr>
                            <m:t>𝐴</m:t>
                          </m:r>
                        </m:den>
                      </m:f>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𝑄</m:t>
                          </m:r>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𝜀</m:t>
                              </m:r>
                            </m:e>
                            <m:sub>
                              <m:r>
                                <a:rPr lang="en-US" i="1">
                                  <a:solidFill>
                                    <a:srgbClr val="000000"/>
                                  </a:solidFill>
                                  <a:latin typeface="Cambria Math" panose="02040503050406030204" pitchFamily="18" charset="0"/>
                                </a:rPr>
                                <m:t>𝑜</m:t>
                              </m:r>
                            </m:sub>
                          </m:sSub>
                          <m:r>
                            <a:rPr lang="en-US" i="1">
                              <a:solidFill>
                                <a:srgbClr val="000000"/>
                              </a:solidFill>
                              <a:latin typeface="Cambria Math" panose="02040503050406030204" pitchFamily="18" charset="0"/>
                            </a:rPr>
                            <m:t>𝐴</m:t>
                          </m:r>
                        </m:den>
                      </m:f>
                    </m:oMath>
                  </m:oMathPara>
                </a14:m>
                <a:endParaRPr lang="en-US"/>
              </a:p>
            </p:txBody>
          </p:sp>
        </mc:Choice>
        <mc:Fallback>
          <p:sp>
            <p:nvSpPr>
              <p:cNvPr id="8204" name="Object 12"/>
              <p:cNvSpPr txBox="1">
                <a:spLocks noRot="1" noChangeAspect="1" noMove="1" noResize="1" noEditPoints="1" noAdjustHandles="1" noChangeArrowheads="1" noChangeShapeType="1" noTextEdit="1"/>
              </p:cNvSpPr>
              <p:nvPr/>
            </p:nvSpPr>
            <p:spPr bwMode="auto">
              <a:xfrm>
                <a:off x="922167" y="5390903"/>
                <a:ext cx="2661526" cy="759849"/>
              </a:xfrm>
              <a:prstGeom prst="rect">
                <a:avLst/>
              </a:prstGeom>
              <a:blipFill>
                <a:blip r:embed="rId5"/>
                <a:stretch>
                  <a:fillRect/>
                </a:stretch>
              </a:blipFill>
              <a:ln w="9525">
                <a:solidFill>
                  <a:srgbClr val="FF0000"/>
                </a:solidFill>
                <a:miter lim="800000"/>
                <a:headEnd/>
                <a:tailEnd/>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Object 2"/>
              <p:cNvSpPr txBox="1"/>
              <p:nvPr/>
            </p:nvSpPr>
            <p:spPr>
              <a:xfrm>
                <a:off x="3163707" y="2687571"/>
                <a:ext cx="1508432" cy="674825"/>
              </a:xfrm>
              <a:prstGeom prst="rect">
                <a:avLst/>
              </a:prstGeom>
            </p:spPr>
            <p:txBody>
              <a:bodyPr>
                <a:normAutofit fontScale="62500" lnSpcReduction="20000"/>
              </a:bodyPr>
              <a:lstStyle/>
              <a:p>
                <a:pPr/>
                <a14:m>
                  <m:oMathPara xmlns:m="http://schemas.openxmlformats.org/officeDocument/2006/math">
                    <m:oMathParaPr>
                      <m:jc m:val="left"/>
                    </m:oMathParaPr>
                    <m:oMath xmlns:m="http://schemas.openxmlformats.org/officeDocument/2006/math">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m:t>
                      </m:r>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𝐸</m:t>
                      </m:r>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𝑄</m:t>
                          </m:r>
                        </m:num>
                        <m:den>
                          <m:r>
                            <a:rPr lang="en-US" i="1">
                              <a:solidFill>
                                <a:srgbClr val="000000"/>
                              </a:solidFill>
                              <a:latin typeface="Cambria Math" panose="02040503050406030204" pitchFamily="18" charset="0"/>
                            </a:rPr>
                            <m:t>2</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𝜀</m:t>
                              </m:r>
                            </m:e>
                            <m:sub>
                              <m:r>
                                <a:rPr lang="en-US" i="1">
                                  <a:solidFill>
                                    <a:srgbClr val="000000"/>
                                  </a:solidFill>
                                  <a:latin typeface="Cambria Math" panose="02040503050406030204" pitchFamily="18" charset="0"/>
                                </a:rPr>
                                <m:t>𝑜</m:t>
                              </m:r>
                            </m:sub>
                          </m:sSub>
                          <m:r>
                            <a:rPr lang="en-US" i="1">
                              <a:solidFill>
                                <a:srgbClr val="000000"/>
                              </a:solidFill>
                              <a:latin typeface="Cambria Math" panose="02040503050406030204" pitchFamily="18" charset="0"/>
                            </a:rPr>
                            <m:t>𝐴</m:t>
                          </m:r>
                        </m:den>
                      </m:f>
                    </m:oMath>
                  </m:oMathPara>
                </a14:m>
                <a:endParaRPr lang="en-US"/>
              </a:p>
            </p:txBody>
          </p:sp>
        </mc:Choice>
        <mc:Fallback>
          <p:sp>
            <p:nvSpPr>
              <p:cNvPr id="3" name="Object 2"/>
              <p:cNvSpPr txBox="1">
                <a:spLocks noRot="1" noChangeAspect="1" noMove="1" noResize="1" noEditPoints="1" noAdjustHandles="1" noChangeArrowheads="1" noChangeShapeType="1" noTextEdit="1"/>
              </p:cNvSpPr>
              <p:nvPr/>
            </p:nvSpPr>
            <p:spPr>
              <a:xfrm>
                <a:off x="3163707" y="2687571"/>
                <a:ext cx="1508432" cy="67482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Object 4"/>
              <p:cNvSpPr txBox="1"/>
              <p:nvPr/>
            </p:nvSpPr>
            <p:spPr bwMode="auto">
              <a:xfrm>
                <a:off x="685799" y="2673560"/>
                <a:ext cx="2336703" cy="736145"/>
              </a:xfrm>
              <a:prstGeom prst="rect">
                <a:avLst/>
              </a:prstGeom>
              <a:noFill/>
              <a:ln w="9525">
                <a:noFill/>
                <a:miter lim="800000"/>
                <a:headEnd/>
                <a:tailEnd/>
              </a:ln>
              <a:effectLst/>
            </p:spPr>
            <p:txBody>
              <a:bodyPr>
                <a:normAutofit fontScale="70000" lnSpcReduction="20000"/>
              </a:bodyPr>
              <a:lstStyle/>
              <a:p>
                <a:pPr/>
                <a14:m>
                  <m:oMathPara xmlns:m="http://schemas.openxmlformats.org/officeDocument/2006/math">
                    <m:oMathParaPr>
                      <m:jc m:val="left"/>
                    </m:oMathParaPr>
                    <m:oMath xmlns:m="http://schemas.openxmlformats.org/officeDocument/2006/math">
                      <m:nary>
                        <m:naryPr>
                          <m:chr m:val="∮"/>
                          <m:subHide m:val="on"/>
                          <m:supHide m:val="on"/>
                          <m:ctrlPr>
                            <a:rPr lang="en-US" i="1">
                              <a:solidFill>
                                <a:srgbClr val="000000"/>
                              </a:solidFill>
                              <a:latin typeface="Cambria Math" panose="02040503050406030204" pitchFamily="18" charset="0"/>
                            </a:rPr>
                          </m:ctrlPr>
                        </m:naryPr>
                        <m:sub/>
                        <m:sup/>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𝐸</m:t>
                              </m:r>
                            </m:e>
                          </m:acc>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𝑑</m:t>
                          </m:r>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𝐴</m:t>
                              </m:r>
                            </m:e>
                          </m:acc>
                        </m:e>
                      </m:nary>
                      <m:r>
                        <a:rPr lang="en-US" i="1">
                          <a:solidFill>
                            <a:srgbClr val="000000"/>
                          </a:solidFill>
                          <a:latin typeface="Cambria Math" panose="02040503050406030204" pitchFamily="18" charset="0"/>
                        </a:rPr>
                        <m:t>=2</m:t>
                      </m:r>
                      <m:r>
                        <a:rPr lang="en-US" i="1">
                          <a:solidFill>
                            <a:srgbClr val="000000"/>
                          </a:solidFill>
                          <a:latin typeface="Cambria Math" panose="02040503050406030204" pitchFamily="18" charset="0"/>
                        </a:rPr>
                        <m:t>𝐸𝐴</m:t>
                      </m:r>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𝑄</m:t>
                          </m:r>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𝜀</m:t>
                              </m:r>
                            </m:e>
                            <m:sub>
                              <m:r>
                                <a:rPr lang="en-US" i="1">
                                  <a:solidFill>
                                    <a:srgbClr val="000000"/>
                                  </a:solidFill>
                                  <a:latin typeface="Cambria Math" panose="02040503050406030204" pitchFamily="18" charset="0"/>
                                </a:rPr>
                                <m:t>0</m:t>
                              </m:r>
                            </m:sub>
                          </m:sSub>
                        </m:den>
                      </m:f>
                      <m:r>
                        <m:rPr>
                          <m:nor/>
                        </m:rPr>
                        <a:rPr lang="en-US" i="0">
                          <a:solidFill>
                            <a:srgbClr val="000000"/>
                          </a:solidFill>
                          <a:latin typeface="Cambria Math" panose="02040503050406030204" pitchFamily="18" charset="0"/>
                        </a:rPr>
                        <m:t>   </m:t>
                      </m:r>
                    </m:oMath>
                  </m:oMathPara>
                </a14:m>
                <a:endParaRPr lang="en-US"/>
              </a:p>
            </p:txBody>
          </p:sp>
        </mc:Choice>
        <mc:Fallback>
          <p:sp>
            <p:nvSpPr>
              <p:cNvPr id="16" name="Object 4"/>
              <p:cNvSpPr txBox="1">
                <a:spLocks noRot="1" noChangeAspect="1" noMove="1" noResize="1" noEditPoints="1" noAdjustHandles="1" noChangeArrowheads="1" noChangeShapeType="1" noTextEdit="1"/>
              </p:cNvSpPr>
              <p:nvPr/>
            </p:nvSpPr>
            <p:spPr bwMode="auto">
              <a:xfrm>
                <a:off x="685799" y="2673560"/>
                <a:ext cx="2336703" cy="736145"/>
              </a:xfrm>
              <a:prstGeom prst="rect">
                <a:avLst/>
              </a:prstGeom>
              <a:blipFill>
                <a:blip r:embed="rId7"/>
                <a:stretch>
                  <a:fillRect/>
                </a:stretch>
              </a:blipFill>
              <a:ln w="9525">
                <a:noFill/>
                <a:miter lim="800000"/>
                <a:headEnd/>
                <a:tailEnd/>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Object 3"/>
              <p:cNvSpPr txBox="1"/>
              <p:nvPr/>
            </p:nvSpPr>
            <p:spPr>
              <a:xfrm>
                <a:off x="3416069" y="3900270"/>
                <a:ext cx="1395492" cy="677810"/>
              </a:xfrm>
              <a:prstGeom prst="rect">
                <a:avLst/>
              </a:prstGeom>
            </p:spPr>
            <p:txBody>
              <a:bodyPr>
                <a:normAutofit fontScale="62500" lnSpcReduction="20000"/>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m:t>
                      </m:r>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𝐸</m:t>
                      </m:r>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𝑄</m:t>
                          </m:r>
                        </m:num>
                        <m:den>
                          <m:r>
                            <a:rPr lang="en-US" i="1">
                              <a:solidFill>
                                <a:srgbClr val="000000"/>
                              </a:solidFill>
                              <a:latin typeface="Cambria Math" panose="02040503050406030204" pitchFamily="18" charset="0"/>
                            </a:rPr>
                            <m:t>2</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𝜀</m:t>
                              </m:r>
                            </m:e>
                            <m:sub>
                              <m:r>
                                <a:rPr lang="en-US" i="1">
                                  <a:solidFill>
                                    <a:srgbClr val="000000"/>
                                  </a:solidFill>
                                  <a:latin typeface="Cambria Math" panose="02040503050406030204" pitchFamily="18" charset="0"/>
                                </a:rPr>
                                <m:t>𝑜</m:t>
                              </m:r>
                            </m:sub>
                          </m:sSub>
                          <m:r>
                            <a:rPr lang="en-US" i="1">
                              <a:solidFill>
                                <a:srgbClr val="000000"/>
                              </a:solidFill>
                              <a:latin typeface="Cambria Math" panose="02040503050406030204" pitchFamily="18" charset="0"/>
                            </a:rPr>
                            <m:t>𝐴</m:t>
                          </m:r>
                        </m:den>
                      </m:f>
                    </m:oMath>
                  </m:oMathPara>
                </a14:m>
                <a:endParaRPr lang="en-US"/>
              </a:p>
            </p:txBody>
          </p:sp>
        </mc:Choice>
        <mc:Fallback>
          <p:sp>
            <p:nvSpPr>
              <p:cNvPr id="4" name="Object 3"/>
              <p:cNvSpPr txBox="1">
                <a:spLocks noRot="1" noChangeAspect="1" noMove="1" noResize="1" noEditPoints="1" noAdjustHandles="1" noChangeArrowheads="1" noChangeShapeType="1" noTextEdit="1"/>
              </p:cNvSpPr>
              <p:nvPr/>
            </p:nvSpPr>
            <p:spPr>
              <a:xfrm>
                <a:off x="3416069" y="3900270"/>
                <a:ext cx="1395492" cy="677810"/>
              </a:xfrm>
              <a:prstGeom prst="rect">
                <a:avLst/>
              </a:prstGeom>
              <a:blipFill>
                <a:blip r:embed="rId8"/>
                <a:stretch>
                  <a:fillRect/>
                </a:stretch>
              </a:blipFill>
            </p:spPr>
            <p:txBody>
              <a:bodyPr/>
              <a:lstStyle/>
              <a:p>
                <a:r>
                  <a:rPr lang="en-US">
                    <a:noFill/>
                  </a:rPr>
                  <a:t> </a:t>
                </a:r>
              </a:p>
            </p:txBody>
          </p:sp>
        </mc:Fallback>
      </mc:AlternateContent>
      <p:pic>
        <p:nvPicPr>
          <p:cNvPr id="18"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38101" y="1208947"/>
            <a:ext cx="35020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pPr>
              <a:defRPr/>
            </a:pPr>
            <a:fld id="{EFA2C628-7F07-4B56-91B9-90031D51665E}" type="datetime1">
              <a:rPr lang="en-US" smtClean="0"/>
              <a:t>2/16/2023</a:t>
            </a:fld>
            <a:endParaRPr lang="en-US"/>
          </a:p>
        </p:txBody>
      </p:sp>
      <p:sp>
        <p:nvSpPr>
          <p:cNvPr id="5" name="Footer Placeholder 4"/>
          <p:cNvSpPr>
            <a:spLocks noGrp="1"/>
          </p:cNvSpPr>
          <p:nvPr>
            <p:ph type="ftr" sz="quarter" idx="11"/>
          </p:nvPr>
        </p:nvSpPr>
        <p:spPr/>
        <p:txBody>
          <a:bodyPr/>
          <a:lstStyle/>
          <a:p>
            <a:pPr>
              <a:defRPr/>
            </a:pPr>
            <a:r>
              <a:rPr lang="en-US"/>
              <a:t>PHY 217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gtEl>
                                        <p:attrNameLst>
                                          <p:attrName>style.visibility</p:attrName>
                                        </p:attrNameLst>
                                      </p:cBhvr>
                                      <p:to>
                                        <p:strVal val="visible"/>
                                      </p:to>
                                    </p:set>
                                    <p:anim calcmode="lin" valueType="num">
                                      <p:cBhvr additive="base">
                                        <p:cTn id="7" dur="500" fill="hold"/>
                                        <p:tgtEl>
                                          <p:spTgt spid="8195"/>
                                        </p:tgtEl>
                                        <p:attrNameLst>
                                          <p:attrName>ppt_x</p:attrName>
                                        </p:attrNameLst>
                                      </p:cBhvr>
                                      <p:tavLst>
                                        <p:tav tm="0">
                                          <p:val>
                                            <p:strVal val="#ppt_x"/>
                                          </p:val>
                                        </p:tav>
                                        <p:tav tm="100000">
                                          <p:val>
                                            <p:strVal val="#ppt_x"/>
                                          </p:val>
                                        </p:tav>
                                      </p:tavLst>
                                    </p:anim>
                                    <p:anim calcmode="lin" valueType="num">
                                      <p:cBhvr additive="base">
                                        <p:cTn id="8" dur="500" fill="hold"/>
                                        <p:tgtEl>
                                          <p:spTgt spid="819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055"/>
                                        </p:tgtEl>
                                        <p:attrNameLst>
                                          <p:attrName>style.visibility</p:attrName>
                                        </p:attrNameLst>
                                      </p:cBhvr>
                                      <p:to>
                                        <p:strVal val="visible"/>
                                      </p:to>
                                    </p:set>
                                    <p:animEffect transition="in" filter="fade">
                                      <p:cBhvr>
                                        <p:cTn id="18" dur="500"/>
                                        <p:tgtEl>
                                          <p:spTgt spid="205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56"/>
                                        </p:tgtEl>
                                        <p:attrNameLst>
                                          <p:attrName>style.visibility</p:attrName>
                                        </p:attrNameLst>
                                      </p:cBhvr>
                                      <p:to>
                                        <p:strVal val="visible"/>
                                      </p:to>
                                    </p:set>
                                    <p:animEffect transition="in" filter="fade">
                                      <p:cBhvr>
                                        <p:cTn id="21" dur="500"/>
                                        <p:tgtEl>
                                          <p:spTgt spid="205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57"/>
                                        </p:tgtEl>
                                        <p:attrNameLst>
                                          <p:attrName>style.visibility</p:attrName>
                                        </p:attrNameLst>
                                      </p:cBhvr>
                                      <p:to>
                                        <p:strVal val="visible"/>
                                      </p:to>
                                    </p:set>
                                    <p:animEffect transition="in" filter="fade">
                                      <p:cBhvr>
                                        <p:cTn id="24" dur="500"/>
                                        <p:tgtEl>
                                          <p:spTgt spid="2057"/>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200"/>
                                        </p:tgtEl>
                                        <p:attrNameLst>
                                          <p:attrName>style.visibility</p:attrName>
                                        </p:attrNameLst>
                                      </p:cBhvr>
                                      <p:to>
                                        <p:strVal val="visible"/>
                                      </p:to>
                                    </p:set>
                                    <p:anim calcmode="lin" valueType="num">
                                      <p:cBhvr additive="base">
                                        <p:cTn id="29" dur="500" fill="hold"/>
                                        <p:tgtEl>
                                          <p:spTgt spid="8200"/>
                                        </p:tgtEl>
                                        <p:attrNameLst>
                                          <p:attrName>ppt_x</p:attrName>
                                        </p:attrNameLst>
                                      </p:cBhvr>
                                      <p:tavLst>
                                        <p:tav tm="0">
                                          <p:val>
                                            <p:strVal val="#ppt_x"/>
                                          </p:val>
                                        </p:tav>
                                        <p:tav tm="100000">
                                          <p:val>
                                            <p:strVal val="#ppt_x"/>
                                          </p:val>
                                        </p:tav>
                                      </p:tavLst>
                                    </p:anim>
                                    <p:anim calcmode="lin" valueType="num">
                                      <p:cBhvr additive="base">
                                        <p:cTn id="30" dur="500" fill="hold"/>
                                        <p:tgtEl>
                                          <p:spTgt spid="820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8201"/>
                                        </p:tgtEl>
                                        <p:attrNameLst>
                                          <p:attrName>style.visibility</p:attrName>
                                        </p:attrNameLst>
                                      </p:cBhvr>
                                      <p:to>
                                        <p:strVal val="visible"/>
                                      </p:to>
                                    </p:set>
                                    <p:anim calcmode="lin" valueType="num">
                                      <p:cBhvr additive="base">
                                        <p:cTn id="35" dur="500" fill="hold"/>
                                        <p:tgtEl>
                                          <p:spTgt spid="8201"/>
                                        </p:tgtEl>
                                        <p:attrNameLst>
                                          <p:attrName>ppt_x</p:attrName>
                                        </p:attrNameLst>
                                      </p:cBhvr>
                                      <p:tavLst>
                                        <p:tav tm="0">
                                          <p:val>
                                            <p:strVal val="#ppt_x"/>
                                          </p:val>
                                        </p:tav>
                                        <p:tav tm="100000">
                                          <p:val>
                                            <p:strVal val="#ppt_x"/>
                                          </p:val>
                                        </p:tav>
                                      </p:tavLst>
                                    </p:anim>
                                    <p:anim calcmode="lin" valueType="num">
                                      <p:cBhvr additive="base">
                                        <p:cTn id="36" dur="500" fill="hold"/>
                                        <p:tgtEl>
                                          <p:spTgt spid="820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8203"/>
                                        </p:tgtEl>
                                        <p:attrNameLst>
                                          <p:attrName>style.visibility</p:attrName>
                                        </p:attrNameLst>
                                      </p:cBhvr>
                                      <p:to>
                                        <p:strVal val="visible"/>
                                      </p:to>
                                    </p:set>
                                    <p:anim calcmode="lin" valueType="num">
                                      <p:cBhvr additive="base">
                                        <p:cTn id="41" dur="500" fill="hold"/>
                                        <p:tgtEl>
                                          <p:spTgt spid="8203"/>
                                        </p:tgtEl>
                                        <p:attrNameLst>
                                          <p:attrName>ppt_x</p:attrName>
                                        </p:attrNameLst>
                                      </p:cBhvr>
                                      <p:tavLst>
                                        <p:tav tm="0">
                                          <p:val>
                                            <p:strVal val="0-#ppt_w/2"/>
                                          </p:val>
                                        </p:tav>
                                        <p:tav tm="100000">
                                          <p:val>
                                            <p:strVal val="#ppt_x"/>
                                          </p:val>
                                        </p:tav>
                                      </p:tavLst>
                                    </p:anim>
                                    <p:anim calcmode="lin" valueType="num">
                                      <p:cBhvr additive="base">
                                        <p:cTn id="42" dur="500" fill="hold"/>
                                        <p:tgtEl>
                                          <p:spTgt spid="82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animBg="1" autoUpdateAnimBg="0"/>
      <p:bldP spid="2056" grpId="0"/>
      <p:bldP spid="2057" grpId="0"/>
      <p:bldP spid="8200" grpId="0" autoUpdateAnimBg="0"/>
      <p:bldP spid="8201" grpId="0" autoUpdateAnimBg="0"/>
      <p:bldP spid="820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67709" y="194309"/>
            <a:ext cx="2608580" cy="695960"/>
          </a:xfrm>
          <a:prstGeom prst="rect">
            <a:avLst/>
          </a:prstGeom>
        </p:spPr>
        <p:txBody>
          <a:bodyPr vert="horz" wrap="square" lIns="0" tIns="12700" rIns="0" bIns="0" rtlCol="0">
            <a:spAutoFit/>
          </a:bodyPr>
          <a:lstStyle/>
          <a:p>
            <a:pPr marL="12700">
              <a:lnSpc>
                <a:spcPct val="100000"/>
              </a:lnSpc>
              <a:spcBef>
                <a:spcPts val="100"/>
              </a:spcBef>
            </a:pPr>
            <a:r>
              <a:rPr sz="4400" b="0" dirty="0">
                <a:solidFill>
                  <a:srgbClr val="0070C0"/>
                </a:solidFill>
                <a:latin typeface="Arial"/>
                <a:cs typeface="Arial"/>
              </a:rPr>
              <a:t>Dielectrics</a:t>
            </a:r>
            <a:endParaRPr sz="4400" dirty="0">
              <a:solidFill>
                <a:srgbClr val="0070C0"/>
              </a:solidFill>
              <a:latin typeface="Arial"/>
              <a:cs typeface="Arial"/>
            </a:endParaRPr>
          </a:p>
        </p:txBody>
      </p:sp>
      <p:sp>
        <p:nvSpPr>
          <p:cNvPr id="3" name="object 3"/>
          <p:cNvSpPr txBox="1"/>
          <p:nvPr/>
        </p:nvSpPr>
        <p:spPr>
          <a:xfrm>
            <a:off x="971600" y="912472"/>
            <a:ext cx="7536815" cy="3147015"/>
          </a:xfrm>
          <a:prstGeom prst="rect">
            <a:avLst/>
          </a:prstGeom>
        </p:spPr>
        <p:txBody>
          <a:bodyPr vert="horz" wrap="square" lIns="0" tIns="12700" rIns="0" bIns="0" rtlCol="0">
            <a:spAutoFit/>
          </a:bodyPr>
          <a:lstStyle/>
          <a:p>
            <a:pPr marL="355600" marR="640080" indent="-342900">
              <a:lnSpc>
                <a:spcPct val="100000"/>
              </a:lnSpc>
              <a:spcBef>
                <a:spcPts val="100"/>
              </a:spcBef>
              <a:buChar char="•"/>
              <a:tabLst>
                <a:tab pos="354965" algn="l"/>
                <a:tab pos="355600" algn="l"/>
              </a:tabLst>
            </a:pPr>
            <a:r>
              <a:rPr dirty="0">
                <a:latin typeface="Arial" panose="020B0604020202020204" pitchFamily="34" charset="0"/>
                <a:cs typeface="Arial" panose="020B0604020202020204" pitchFamily="34" charset="0"/>
              </a:rPr>
              <a:t>A </a:t>
            </a:r>
            <a:r>
              <a:rPr b="1" spc="-5" dirty="0">
                <a:latin typeface="Arial" panose="020B0604020202020204" pitchFamily="34" charset="0"/>
                <a:cs typeface="Arial" panose="020B0604020202020204" pitchFamily="34" charset="0"/>
              </a:rPr>
              <a:t>dielectric </a:t>
            </a:r>
            <a:r>
              <a:rPr spc="-5" dirty="0">
                <a:latin typeface="Arial" panose="020B0604020202020204" pitchFamily="34" charset="0"/>
                <a:cs typeface="Arial" panose="020B0604020202020204" pitchFamily="34" charset="0"/>
              </a:rPr>
              <a:t>is an insulating material </a:t>
            </a:r>
            <a:r>
              <a:rPr i="1" dirty="0">
                <a:latin typeface="Arial" panose="020B0604020202020204" pitchFamily="34" charset="0"/>
                <a:cs typeface="Arial" panose="020B0604020202020204" pitchFamily="34" charset="0"/>
              </a:rPr>
              <a:t>(e.g.  </a:t>
            </a:r>
            <a:r>
              <a:rPr i="1" spc="-5" dirty="0">
                <a:latin typeface="Arial" panose="020B0604020202020204" pitchFamily="34" charset="0"/>
                <a:cs typeface="Arial" panose="020B0604020202020204" pitchFamily="34" charset="0"/>
              </a:rPr>
              <a:t>paper, </a:t>
            </a:r>
            <a:r>
              <a:rPr i="1" dirty="0">
                <a:latin typeface="Arial" panose="020B0604020202020204" pitchFamily="34" charset="0"/>
                <a:cs typeface="Arial" panose="020B0604020202020204" pitchFamily="34" charset="0"/>
              </a:rPr>
              <a:t>plastic,</a:t>
            </a:r>
            <a:r>
              <a:rPr i="1" spc="10" dirty="0">
                <a:latin typeface="Arial" panose="020B0604020202020204" pitchFamily="34" charset="0"/>
                <a:cs typeface="Arial" panose="020B0604020202020204" pitchFamily="34" charset="0"/>
              </a:rPr>
              <a:t> </a:t>
            </a:r>
            <a:r>
              <a:rPr i="1" dirty="0">
                <a:latin typeface="Arial" panose="020B0604020202020204" pitchFamily="34" charset="0"/>
                <a:cs typeface="Arial" panose="020B0604020202020204" pitchFamily="34" charset="0"/>
              </a:rPr>
              <a:t>glass)</a:t>
            </a:r>
            <a:r>
              <a:rPr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marL="355600" marR="5080" indent="-342900">
              <a:lnSpc>
                <a:spcPct val="100000"/>
              </a:lnSpc>
              <a:buChar char="•"/>
              <a:tabLst>
                <a:tab pos="354965" algn="l"/>
                <a:tab pos="355600" algn="l"/>
              </a:tabLst>
            </a:pPr>
            <a:r>
              <a:rPr lang="en-US" dirty="0">
                <a:latin typeface="Arial" panose="020B0604020202020204" pitchFamily="34" charset="0"/>
                <a:cs typeface="Arial" panose="020B0604020202020204" pitchFamily="34" charset="0"/>
              </a:rPr>
              <a:t>A dielectric placed </a:t>
            </a:r>
            <a:r>
              <a:rPr lang="en-US" spc="-5" dirty="0">
                <a:latin typeface="Arial" panose="020B0604020202020204" pitchFamily="34" charset="0"/>
                <a:cs typeface="Arial" panose="020B0604020202020204" pitchFamily="34" charset="0"/>
              </a:rPr>
              <a:t>between </a:t>
            </a:r>
            <a:r>
              <a:rPr lang="en-US" dirty="0">
                <a:latin typeface="Arial" panose="020B0604020202020204" pitchFamily="34" charset="0"/>
                <a:cs typeface="Arial" panose="020B0604020202020204" pitchFamily="34" charset="0"/>
              </a:rPr>
              <a:t>the conductors of  a capacitor increases </a:t>
            </a:r>
            <a:r>
              <a:rPr spc="-5" dirty="0" err="1">
                <a:latin typeface="Arial" panose="020B0604020202020204" pitchFamily="34" charset="0"/>
                <a:cs typeface="Arial" panose="020B0604020202020204" pitchFamily="34" charset="0"/>
              </a:rPr>
              <a:t>ts</a:t>
            </a:r>
            <a:r>
              <a:rPr spc="-5"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capacitance by a  factor </a:t>
            </a:r>
            <a:r>
              <a:rPr i="1" spc="-5" dirty="0">
                <a:latin typeface="Arial" panose="020B0604020202020204" pitchFamily="34" charset="0"/>
                <a:cs typeface="Arial" panose="020B0604020202020204" pitchFamily="34" charset="0"/>
              </a:rPr>
              <a:t>κ</a:t>
            </a:r>
            <a:r>
              <a:rPr spc="-5"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called the </a:t>
            </a:r>
            <a:r>
              <a:rPr b="1" dirty="0">
                <a:latin typeface="Arial" panose="020B0604020202020204" pitchFamily="34" charset="0"/>
                <a:cs typeface="Arial" panose="020B0604020202020204" pitchFamily="34" charset="0"/>
              </a:rPr>
              <a:t>dielectric</a:t>
            </a:r>
            <a:r>
              <a:rPr b="1" spc="-20" dirty="0">
                <a:latin typeface="Arial" panose="020B0604020202020204" pitchFamily="34" charset="0"/>
                <a:cs typeface="Arial" panose="020B0604020202020204" pitchFamily="34" charset="0"/>
              </a:rPr>
              <a:t> </a:t>
            </a:r>
            <a:r>
              <a:rPr b="1" spc="-5" dirty="0">
                <a:latin typeface="Arial" panose="020B0604020202020204" pitchFamily="34" charset="0"/>
                <a:cs typeface="Arial" panose="020B0604020202020204" pitchFamily="34" charset="0"/>
              </a:rPr>
              <a:t>constant</a:t>
            </a:r>
            <a:r>
              <a:rPr spc="-5" dirty="0">
                <a:latin typeface="Arial" panose="020B0604020202020204" pitchFamily="34" charset="0"/>
                <a:cs typeface="Arial" panose="020B0604020202020204" pitchFamily="34" charset="0"/>
              </a:rPr>
              <a:t>.</a:t>
            </a:r>
            <a:endParaRPr dirty="0">
              <a:latin typeface="Arial" panose="020B0604020202020204" pitchFamily="34" charset="0"/>
              <a:cs typeface="Arial" panose="020B0604020202020204" pitchFamily="34" charset="0"/>
            </a:endParaRPr>
          </a:p>
          <a:p>
            <a:pPr marL="1369060">
              <a:spcBef>
                <a:spcPts val="700"/>
              </a:spcBef>
              <a:tabLst>
                <a:tab pos="2858135" algn="l"/>
              </a:tabLst>
            </a:pPr>
            <a:r>
              <a:rPr i="1" spc="-5" dirty="0">
                <a:latin typeface="Arial" panose="020B0604020202020204" pitchFamily="34" charset="0"/>
                <a:cs typeface="Arial" panose="020B0604020202020204" pitchFamily="34" charset="0"/>
              </a:rPr>
              <a:t>C=</a:t>
            </a:r>
            <a:r>
              <a:rPr i="1" spc="5" dirty="0">
                <a:latin typeface="Arial" panose="020B0604020202020204" pitchFamily="34" charset="0"/>
                <a:cs typeface="Arial" panose="020B0604020202020204" pitchFamily="34" charset="0"/>
              </a:rPr>
              <a:t> </a:t>
            </a:r>
            <a:r>
              <a:rPr i="1" spc="-5" dirty="0">
                <a:latin typeface="Arial" panose="020B0604020202020204" pitchFamily="34" charset="0"/>
                <a:cs typeface="Arial" panose="020B0604020202020204" pitchFamily="34" charset="0"/>
              </a:rPr>
              <a:t>κC</a:t>
            </a:r>
            <a:r>
              <a:rPr i="1" spc="-7" baseline="-24024" dirty="0">
                <a:latin typeface="Arial" panose="020B0604020202020204" pitchFamily="34" charset="0"/>
                <a:cs typeface="Arial" panose="020B0604020202020204" pitchFamily="34" charset="0"/>
              </a:rPr>
              <a:t>o	</a:t>
            </a:r>
            <a:r>
              <a:rPr i="1" dirty="0">
                <a:latin typeface="Arial" panose="020B0604020202020204" pitchFamily="34" charset="0"/>
                <a:cs typeface="Arial" panose="020B0604020202020204" pitchFamily="34" charset="0"/>
              </a:rPr>
              <a:t>(C</a:t>
            </a:r>
            <a:r>
              <a:rPr i="1" baseline="-24024" dirty="0">
                <a:latin typeface="Arial" panose="020B0604020202020204" pitchFamily="34" charset="0"/>
                <a:cs typeface="Arial" panose="020B0604020202020204" pitchFamily="34" charset="0"/>
              </a:rPr>
              <a:t>o</a:t>
            </a:r>
            <a:r>
              <a:rPr i="1" dirty="0">
                <a:latin typeface="Arial" panose="020B0604020202020204" pitchFamily="34" charset="0"/>
                <a:cs typeface="Arial" panose="020B0604020202020204" pitchFamily="34" charset="0"/>
              </a:rPr>
              <a:t>=capacitance </a:t>
            </a:r>
            <a:r>
              <a:rPr i="1" spc="-5" dirty="0">
                <a:latin typeface="Arial" panose="020B0604020202020204" pitchFamily="34" charset="0"/>
                <a:cs typeface="Arial" panose="020B0604020202020204" pitchFamily="34" charset="0"/>
              </a:rPr>
              <a:t>without</a:t>
            </a:r>
            <a:r>
              <a:rPr lang="en-US" i="1" spc="-5"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d</a:t>
            </a:r>
            <a:r>
              <a:rPr lang="en-US" i="1" spc="-5" dirty="0">
                <a:latin typeface="Arial" panose="020B0604020202020204" pitchFamily="34" charset="0"/>
                <a:cs typeface="Arial" panose="020B0604020202020204" pitchFamily="34" charset="0"/>
              </a:rPr>
              <a:t>i</a:t>
            </a:r>
            <a:r>
              <a:rPr lang="en-US" i="1" dirty="0">
                <a:latin typeface="Arial" panose="020B0604020202020204" pitchFamily="34" charset="0"/>
                <a:cs typeface="Arial" panose="020B0604020202020204" pitchFamily="34" charset="0"/>
              </a:rPr>
              <a:t>e</a:t>
            </a:r>
            <a:r>
              <a:rPr lang="en-US" i="1" spc="5" dirty="0">
                <a:latin typeface="Arial" panose="020B0604020202020204" pitchFamily="34" charset="0"/>
                <a:cs typeface="Arial" panose="020B0604020202020204" pitchFamily="34" charset="0"/>
              </a:rPr>
              <a:t>l</a:t>
            </a:r>
            <a:r>
              <a:rPr lang="en-US" i="1" spc="-10" dirty="0">
                <a:latin typeface="Arial" panose="020B0604020202020204" pitchFamily="34" charset="0"/>
                <a:cs typeface="Arial" panose="020B0604020202020204" pitchFamily="34" charset="0"/>
              </a:rPr>
              <a:t>e</a:t>
            </a:r>
            <a:r>
              <a:rPr lang="en-US" i="1" spc="10" dirty="0">
                <a:latin typeface="Arial" panose="020B0604020202020204" pitchFamily="34" charset="0"/>
                <a:cs typeface="Arial" panose="020B0604020202020204" pitchFamily="34" charset="0"/>
              </a:rPr>
              <a:t>c</a:t>
            </a:r>
            <a:r>
              <a:rPr lang="en-US" i="1" dirty="0">
                <a:latin typeface="Arial" panose="020B0604020202020204" pitchFamily="34" charset="0"/>
                <a:cs typeface="Arial" panose="020B0604020202020204" pitchFamily="34" charset="0"/>
              </a:rPr>
              <a:t>t</a:t>
            </a:r>
            <a:r>
              <a:rPr lang="en-US" i="1" spc="5" dirty="0">
                <a:latin typeface="Arial" panose="020B0604020202020204" pitchFamily="34" charset="0"/>
                <a:cs typeface="Arial" panose="020B0604020202020204" pitchFamily="34" charset="0"/>
              </a:rPr>
              <a:t>r</a:t>
            </a:r>
            <a:r>
              <a:rPr lang="en-US" i="1" spc="-5" dirty="0">
                <a:latin typeface="Arial" panose="020B0604020202020204" pitchFamily="34" charset="0"/>
                <a:cs typeface="Arial" panose="020B0604020202020204" pitchFamily="34" charset="0"/>
              </a:rPr>
              <a:t>i</a:t>
            </a:r>
            <a:r>
              <a:rPr lang="en-US" i="1" dirty="0">
                <a:latin typeface="Arial" panose="020B0604020202020204" pitchFamily="34" charset="0"/>
                <a:cs typeface="Arial" panose="020B0604020202020204" pitchFamily="34" charset="0"/>
              </a:rPr>
              <a:t>c)</a:t>
            </a:r>
            <a:endParaRPr lang="en-US" dirty="0">
              <a:latin typeface="Arial" panose="020B0604020202020204" pitchFamily="34" charset="0"/>
              <a:cs typeface="Arial" panose="020B0604020202020204" pitchFamily="34" charset="0"/>
            </a:endParaRPr>
          </a:p>
          <a:p>
            <a:pPr marL="1369060">
              <a:lnSpc>
                <a:spcPct val="100000"/>
              </a:lnSpc>
              <a:spcBef>
                <a:spcPts val="700"/>
              </a:spcBef>
              <a:tabLst>
                <a:tab pos="2858135" algn="l"/>
              </a:tabLst>
            </a:pPr>
            <a:endParaRPr dirty="0">
              <a:latin typeface="Arial" panose="020B0604020202020204" pitchFamily="34" charset="0"/>
              <a:cs typeface="Arial" panose="020B0604020202020204" pitchFamily="34" charset="0"/>
            </a:endParaRPr>
          </a:p>
        </p:txBody>
      </p:sp>
      <p:sp>
        <p:nvSpPr>
          <p:cNvPr id="9" name="object 9"/>
          <p:cNvSpPr txBox="1"/>
          <p:nvPr/>
        </p:nvSpPr>
        <p:spPr>
          <a:xfrm>
            <a:off x="1343341" y="5249882"/>
            <a:ext cx="6457315" cy="879728"/>
          </a:xfrm>
          <a:prstGeom prst="rect">
            <a:avLst/>
          </a:prstGeom>
        </p:spPr>
        <p:txBody>
          <a:bodyPr vert="horz" wrap="square" lIns="0" tIns="76200" rIns="0" bIns="0" rtlCol="0">
            <a:spAutoFit/>
          </a:bodyPr>
          <a:lstStyle/>
          <a:p>
            <a:pPr marL="355600" indent="-342900">
              <a:lnSpc>
                <a:spcPct val="100000"/>
              </a:lnSpc>
              <a:spcBef>
                <a:spcPts val="600"/>
              </a:spcBef>
              <a:buChar char="•"/>
              <a:tabLst>
                <a:tab pos="354965" algn="l"/>
                <a:tab pos="355600" algn="l"/>
              </a:tabLst>
            </a:pPr>
            <a:r>
              <a:rPr spc="-5" dirty="0">
                <a:latin typeface="Arial" panose="020B0604020202020204" pitchFamily="34" charset="0"/>
                <a:cs typeface="Arial" panose="020B0604020202020204" pitchFamily="34" charset="0"/>
              </a:rPr>
              <a:t>For </a:t>
            </a:r>
            <a:r>
              <a:rPr dirty="0">
                <a:latin typeface="Arial" panose="020B0604020202020204" pitchFamily="34" charset="0"/>
                <a:cs typeface="Arial" panose="020B0604020202020204" pitchFamily="34" charset="0"/>
              </a:rPr>
              <a:t>a </a:t>
            </a:r>
            <a:r>
              <a:rPr spc="-5" dirty="0">
                <a:latin typeface="Arial" panose="020B0604020202020204" pitchFamily="34" charset="0"/>
                <a:cs typeface="Arial" panose="020B0604020202020204" pitchFamily="34" charset="0"/>
              </a:rPr>
              <a:t>parallel-plate</a:t>
            </a:r>
            <a:r>
              <a:rPr spc="25"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capacitor:</a:t>
            </a:r>
          </a:p>
          <a:p>
            <a:pPr marL="1376680">
              <a:lnSpc>
                <a:spcPct val="100000"/>
              </a:lnSpc>
              <a:spcBef>
                <a:spcPts val="500"/>
              </a:spcBef>
            </a:pPr>
            <a:r>
              <a:rPr lang="en-US" i="1"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 </a:t>
            </a:r>
            <a:r>
              <a:rPr b="1" dirty="0">
                <a:latin typeface="Arial" panose="020B0604020202020204" pitchFamily="34" charset="0"/>
                <a:cs typeface="Arial" panose="020B0604020202020204" pitchFamily="34" charset="0"/>
              </a:rPr>
              <a:t>permittivity </a:t>
            </a:r>
            <a:r>
              <a:rPr dirty="0">
                <a:latin typeface="Arial" panose="020B0604020202020204" pitchFamily="34" charset="0"/>
                <a:cs typeface="Arial" panose="020B0604020202020204" pitchFamily="34" charset="0"/>
              </a:rPr>
              <a:t>of </a:t>
            </a:r>
            <a:r>
              <a:rPr spc="-5" dirty="0">
                <a:latin typeface="Arial" panose="020B0604020202020204" pitchFamily="34" charset="0"/>
                <a:cs typeface="Arial" panose="020B0604020202020204" pitchFamily="34" charset="0"/>
              </a:rPr>
              <a:t>the</a:t>
            </a:r>
            <a:r>
              <a:rPr spc="-204" dirty="0">
                <a:latin typeface="Arial" panose="020B0604020202020204" pitchFamily="34" charset="0"/>
                <a:cs typeface="Arial" panose="020B0604020202020204" pitchFamily="34" charset="0"/>
              </a:rPr>
              <a:t> </a:t>
            </a:r>
            <a:r>
              <a:rPr spc="-5" dirty="0">
                <a:latin typeface="Arial" panose="020B0604020202020204" pitchFamily="34" charset="0"/>
                <a:cs typeface="Arial" panose="020B0604020202020204" pitchFamily="34" charset="0"/>
              </a:rPr>
              <a:t>material.</a:t>
            </a:r>
            <a:endParaRPr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1" name="Object 7"/>
              <p:cNvSpPr txBox="1"/>
              <p:nvPr/>
            </p:nvSpPr>
            <p:spPr bwMode="auto">
              <a:xfrm>
                <a:off x="2644774" y="4221088"/>
                <a:ext cx="2719313" cy="1028794"/>
              </a:xfrm>
              <a:prstGeom prst="rect">
                <a:avLst/>
              </a:prstGeom>
              <a:noFill/>
              <a:ln w="9525">
                <a:solidFill>
                  <a:srgbClr val="FF0000"/>
                </a:solidFill>
                <a:miter lim="800000"/>
                <a:headEnd/>
                <a:tailEnd/>
              </a:ln>
              <a:effectLst/>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𝐶</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𝑘</m:t>
                      </m:r>
                      <m:f>
                        <m:fPr>
                          <m:ctrlPr>
                            <a:rPr lang="en-US" i="1">
                              <a:solidFill>
                                <a:srgbClr val="000000"/>
                              </a:solidFill>
                              <a:latin typeface="Cambria Math" panose="02040503050406030204" pitchFamily="18" charset="0"/>
                            </a:rPr>
                          </m:ctrlPr>
                        </m:fPr>
                        <m:num>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𝜀</m:t>
                              </m:r>
                            </m:e>
                            <m:sub>
                              <m:r>
                                <a:rPr lang="en-US" i="1">
                                  <a:solidFill>
                                    <a:srgbClr val="000000"/>
                                  </a:solidFill>
                                  <a:latin typeface="Cambria Math" panose="02040503050406030204" pitchFamily="18" charset="0"/>
                                </a:rPr>
                                <m:t>0</m:t>
                              </m:r>
                            </m:sub>
                          </m:sSub>
                          <m:r>
                            <a:rPr lang="en-US" i="1">
                              <a:solidFill>
                                <a:srgbClr val="000000"/>
                              </a:solidFill>
                              <a:latin typeface="Cambria Math" panose="02040503050406030204" pitchFamily="18" charset="0"/>
                            </a:rPr>
                            <m:t>𝐴</m:t>
                          </m:r>
                        </m:num>
                        <m:den>
                          <m:r>
                            <a:rPr lang="en-US" i="1">
                              <a:solidFill>
                                <a:srgbClr val="000000"/>
                              </a:solidFill>
                              <a:latin typeface="Cambria Math" panose="02040503050406030204" pitchFamily="18" charset="0"/>
                            </a:rPr>
                            <m:t>𝑑</m:t>
                          </m:r>
                        </m:den>
                      </m:f>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𝜀</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𝐴</m:t>
                          </m:r>
                        </m:num>
                        <m:den>
                          <m:r>
                            <a:rPr lang="en-US" i="1">
                              <a:solidFill>
                                <a:srgbClr val="000000"/>
                              </a:solidFill>
                              <a:latin typeface="Cambria Math" panose="02040503050406030204" pitchFamily="18" charset="0"/>
                            </a:rPr>
                            <m:t>𝑑</m:t>
                          </m:r>
                        </m:den>
                      </m:f>
                    </m:oMath>
                  </m:oMathPara>
                </a14:m>
                <a:endParaRPr lang="en-US"/>
              </a:p>
            </p:txBody>
          </p:sp>
        </mc:Choice>
        <mc:Fallback>
          <p:sp>
            <p:nvSpPr>
              <p:cNvPr id="11" name="Object 7"/>
              <p:cNvSpPr txBox="1">
                <a:spLocks noRot="1" noChangeAspect="1" noMove="1" noResize="1" noEditPoints="1" noAdjustHandles="1" noChangeArrowheads="1" noChangeShapeType="1" noTextEdit="1"/>
              </p:cNvSpPr>
              <p:nvPr/>
            </p:nvSpPr>
            <p:spPr bwMode="auto">
              <a:xfrm>
                <a:off x="2644774" y="4221088"/>
                <a:ext cx="2719313" cy="1028794"/>
              </a:xfrm>
              <a:prstGeom prst="rect">
                <a:avLst/>
              </a:prstGeom>
              <a:blipFill>
                <a:blip r:embed="rId2"/>
                <a:stretch>
                  <a:fillRect/>
                </a:stretch>
              </a:blipFill>
              <a:ln w="9525">
                <a:solidFill>
                  <a:srgbClr val="FF0000"/>
                </a:solidFill>
                <a:miter lim="800000"/>
                <a:headEnd/>
                <a:tailEnd/>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Object 7"/>
              <p:cNvSpPr txBox="1"/>
              <p:nvPr/>
            </p:nvSpPr>
            <p:spPr bwMode="auto">
              <a:xfrm>
                <a:off x="1977458" y="5792497"/>
                <a:ext cx="1334631" cy="615732"/>
              </a:xfrm>
              <a:prstGeom prst="rect">
                <a:avLst/>
              </a:prstGeom>
              <a:noFill/>
              <a:ln w="9525">
                <a:solidFill>
                  <a:srgbClr val="FF0000"/>
                </a:solidFill>
                <a:miter lim="800000"/>
                <a:headEnd/>
                <a:tailEnd/>
              </a:ln>
              <a:effectLst/>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𝑘</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𝜀</m:t>
                          </m:r>
                        </m:e>
                        <m:sub>
                          <m:r>
                            <a:rPr lang="en-US" i="1">
                              <a:solidFill>
                                <a:srgbClr val="000000"/>
                              </a:solidFill>
                              <a:latin typeface="Cambria Math" panose="02040503050406030204" pitchFamily="18" charset="0"/>
                            </a:rPr>
                            <m:t>0</m:t>
                          </m:r>
                        </m:sub>
                      </m:sSub>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𝜀</m:t>
                      </m:r>
                    </m:oMath>
                  </m:oMathPara>
                </a14:m>
                <a:endParaRPr lang="en-US"/>
              </a:p>
            </p:txBody>
          </p:sp>
        </mc:Choice>
        <mc:Fallback>
          <p:sp>
            <p:nvSpPr>
              <p:cNvPr id="12" name="Object 7"/>
              <p:cNvSpPr txBox="1">
                <a:spLocks noRot="1" noChangeAspect="1" noMove="1" noResize="1" noEditPoints="1" noAdjustHandles="1" noChangeArrowheads="1" noChangeShapeType="1" noTextEdit="1"/>
              </p:cNvSpPr>
              <p:nvPr/>
            </p:nvSpPr>
            <p:spPr bwMode="auto">
              <a:xfrm>
                <a:off x="1977458" y="5792497"/>
                <a:ext cx="1334631" cy="615732"/>
              </a:xfrm>
              <a:prstGeom prst="rect">
                <a:avLst/>
              </a:prstGeom>
              <a:blipFill>
                <a:blip r:embed="rId3"/>
                <a:stretch>
                  <a:fillRect l="-905"/>
                </a:stretch>
              </a:blipFill>
              <a:ln w="9525">
                <a:solidFill>
                  <a:srgbClr val="FF0000"/>
                </a:solidFill>
                <a:miter lim="800000"/>
                <a:headEnd/>
                <a:tailEnd/>
              </a:ln>
              <a:effectLst/>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fld id="{273BE4A0-9A0D-4EE0-BBFF-5102E2DDA0D9}" type="datetime1">
              <a:rPr lang="en-US" smtClean="0"/>
              <a:t>2/16/2023</a:t>
            </a:fld>
            <a:endParaRPr lang="en-US"/>
          </a:p>
        </p:txBody>
      </p:sp>
      <p:sp>
        <p:nvSpPr>
          <p:cNvPr id="5" name="Footer Placeholder 4"/>
          <p:cNvSpPr>
            <a:spLocks noGrp="1"/>
          </p:cNvSpPr>
          <p:nvPr>
            <p:ph type="ftr" sz="quarter" idx="11"/>
          </p:nvPr>
        </p:nvSpPr>
        <p:spPr/>
        <p:txBody>
          <a:bodyPr/>
          <a:lstStyle/>
          <a:p>
            <a:pPr>
              <a:defRPr/>
            </a:pPr>
            <a:r>
              <a:rPr lang="en-US"/>
              <a:t>PHY 217</a:t>
            </a:r>
          </a:p>
        </p:txBody>
      </p:sp>
    </p:spTree>
    <p:extLst>
      <p:ext uri="{BB962C8B-B14F-4D97-AF65-F5344CB8AC3E}">
        <p14:creationId xmlns:p14="http://schemas.microsoft.com/office/powerpoint/2010/main" val="3771095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a:xfrm>
            <a:off x="685800" y="609600"/>
            <a:ext cx="7772400" cy="685800"/>
          </a:xfrm>
        </p:spPr>
        <p:txBody>
          <a:bodyPr/>
          <a:lstStyle/>
          <a:p>
            <a:pPr eaLnBrk="1" hangingPunct="1"/>
            <a:r>
              <a:rPr lang="en-US" altLang="en-US" sz="3200" dirty="0">
                <a:solidFill>
                  <a:srgbClr val="0070C0"/>
                </a:solidFill>
              </a:rPr>
              <a:t>Capacitance of Parallel-Plate Capacitor</a:t>
            </a:r>
          </a:p>
        </p:txBody>
      </p:sp>
      <mc:AlternateContent xmlns:mc="http://schemas.openxmlformats.org/markup-compatibility/2006">
        <mc:Choice xmlns:a14="http://schemas.microsoft.com/office/drawing/2010/main" Requires="a14">
          <p:sp>
            <p:nvSpPr>
              <p:cNvPr id="9220" name="Object 4"/>
              <p:cNvSpPr txBox="1"/>
              <p:nvPr/>
            </p:nvSpPr>
            <p:spPr bwMode="auto">
              <a:xfrm>
                <a:off x="1021726" y="1828160"/>
                <a:ext cx="1390033" cy="754931"/>
              </a:xfrm>
              <a:prstGeom prst="rect">
                <a:avLst/>
              </a:prstGeom>
              <a:noFill/>
              <a:ln w="9525">
                <a:solidFill>
                  <a:srgbClr val="FF0000"/>
                </a:solidFill>
                <a:miter lim="800000"/>
                <a:headEnd/>
                <a:tailEnd/>
              </a:ln>
              <a:effectLst/>
            </p:spPr>
            <p:txBody>
              <a:bodyPr>
                <a:normAutofit fontScale="55000" lnSpcReduction="20000"/>
              </a:bodyPr>
              <a:lstStyle/>
              <a:p>
                <a:pPr/>
                <a14:m>
                  <m:oMathPara xmlns:m="http://schemas.openxmlformats.org/officeDocument/2006/math">
                    <m:oMathParaPr>
                      <m:jc m:val="left"/>
                    </m:oMathParaPr>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𝑉</m:t>
                          </m:r>
                        </m:e>
                        <m:sub>
                          <m:r>
                            <a:rPr lang="en-US" i="1">
                              <a:solidFill>
                                <a:srgbClr val="000000"/>
                              </a:solidFill>
                              <a:latin typeface="Cambria Math" panose="02040503050406030204" pitchFamily="18" charset="0"/>
                            </a:rPr>
                            <m:t>𝑏𝑎</m:t>
                          </m:r>
                        </m:sub>
                      </m:sSub>
                      <m:r>
                        <a:rPr lang="en-US" i="1">
                          <a:solidFill>
                            <a:srgbClr val="000000"/>
                          </a:solidFill>
                          <a:latin typeface="Cambria Math" panose="02040503050406030204" pitchFamily="18" charset="0"/>
                        </a:rPr>
                        <m:t>=−</m:t>
                      </m:r>
                      <m:nary>
                        <m:naryPr>
                          <m:limLoc m:val="undOvr"/>
                          <m:ctrlPr>
                            <a:rPr lang="en-US" i="1">
                              <a:solidFill>
                                <a:srgbClr val="000000"/>
                              </a:solidFill>
                              <a:latin typeface="Cambria Math" panose="02040503050406030204" pitchFamily="18" charset="0"/>
                            </a:rPr>
                          </m:ctrlPr>
                        </m:naryPr>
                        <m:sub>
                          <m:r>
                            <a:rPr lang="en-US" i="1">
                              <a:solidFill>
                                <a:srgbClr val="000000"/>
                              </a:solidFill>
                              <a:latin typeface="Cambria Math" panose="02040503050406030204" pitchFamily="18" charset="0"/>
                            </a:rPr>
                            <m:t>𝑎</m:t>
                          </m:r>
                        </m:sub>
                        <m:sup>
                          <m:r>
                            <a:rPr lang="en-US" i="1">
                              <a:solidFill>
                                <a:srgbClr val="000000"/>
                              </a:solidFill>
                              <a:latin typeface="Cambria Math" panose="02040503050406030204" pitchFamily="18" charset="0"/>
                            </a:rPr>
                            <m:t>𝑏</m:t>
                          </m:r>
                        </m:sup>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𝐸</m:t>
                              </m:r>
                            </m:e>
                          </m:acc>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𝑑</m:t>
                          </m:r>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𝑙</m:t>
                              </m:r>
                            </m:e>
                          </m:acc>
                        </m:e>
                      </m:nary>
                    </m:oMath>
                  </m:oMathPara>
                </a14:m>
                <a:endParaRPr lang="en-US"/>
              </a:p>
            </p:txBody>
          </p:sp>
        </mc:Choice>
        <mc:Fallback>
          <p:sp>
            <p:nvSpPr>
              <p:cNvPr id="9220" name="Object 4"/>
              <p:cNvSpPr txBox="1">
                <a:spLocks noRot="1" noChangeAspect="1" noMove="1" noResize="1" noEditPoints="1" noAdjustHandles="1" noChangeArrowheads="1" noChangeShapeType="1" noTextEdit="1"/>
              </p:cNvSpPr>
              <p:nvPr/>
            </p:nvSpPr>
            <p:spPr bwMode="auto">
              <a:xfrm>
                <a:off x="1021726" y="1828160"/>
                <a:ext cx="1390033" cy="754931"/>
              </a:xfrm>
              <a:prstGeom prst="rect">
                <a:avLst/>
              </a:prstGeom>
              <a:blipFill>
                <a:blip r:embed="rId2"/>
                <a:stretch>
                  <a:fillRect/>
                </a:stretch>
              </a:blipFill>
              <a:ln w="9525">
                <a:solidFill>
                  <a:srgbClr val="FF0000"/>
                </a:solidFill>
                <a:miter lim="800000"/>
                <a:headEnd/>
                <a:tailEnd/>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222" name="Object 6"/>
              <p:cNvSpPr txBox="1"/>
              <p:nvPr/>
            </p:nvSpPr>
            <p:spPr bwMode="auto">
              <a:xfrm>
                <a:off x="3009765" y="1887153"/>
                <a:ext cx="1526839" cy="674046"/>
              </a:xfrm>
              <a:prstGeom prst="rect">
                <a:avLst/>
              </a:prstGeom>
              <a:noFill/>
              <a:ln w="9525">
                <a:noFill/>
                <a:miter lim="800000"/>
                <a:headEnd/>
                <a:tailEnd/>
              </a:ln>
              <a:effectLst/>
            </p:spPr>
            <p:txBody>
              <a:bodyPr>
                <a:normAutofit fontScale="62500" lnSpcReduction="20000"/>
              </a:bodyPr>
              <a:lstStyle/>
              <a:p>
                <a:pPr/>
                <a14:m>
                  <m:oMathPara xmlns:m="http://schemas.openxmlformats.org/officeDocument/2006/math">
                    <m:oMathParaPr>
                      <m:jc m:val="left"/>
                    </m:oMathParaPr>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𝑉</m:t>
                          </m:r>
                        </m:e>
                        <m:sub>
                          <m:r>
                            <a:rPr lang="en-US" i="1">
                              <a:solidFill>
                                <a:srgbClr val="000000"/>
                              </a:solidFill>
                              <a:latin typeface="Cambria Math" panose="02040503050406030204" pitchFamily="18" charset="0"/>
                            </a:rPr>
                            <m:t>𝑏𝑎</m:t>
                          </m:r>
                        </m:sub>
                      </m:sSub>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𝐸𝑑</m:t>
                      </m:r>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𝑄𝑑</m:t>
                          </m:r>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𝜀</m:t>
                              </m:r>
                            </m:e>
                            <m:sub>
                              <m:r>
                                <a:rPr lang="en-US" i="1">
                                  <a:solidFill>
                                    <a:srgbClr val="000000"/>
                                  </a:solidFill>
                                  <a:latin typeface="Cambria Math" panose="02040503050406030204" pitchFamily="18" charset="0"/>
                                </a:rPr>
                                <m:t>0</m:t>
                              </m:r>
                            </m:sub>
                          </m:sSub>
                          <m:r>
                            <a:rPr lang="en-US" i="1">
                              <a:solidFill>
                                <a:srgbClr val="000000"/>
                              </a:solidFill>
                              <a:latin typeface="Cambria Math" panose="02040503050406030204" pitchFamily="18" charset="0"/>
                            </a:rPr>
                            <m:t>𝐴</m:t>
                          </m:r>
                        </m:den>
                      </m:f>
                    </m:oMath>
                  </m:oMathPara>
                </a14:m>
                <a:endParaRPr lang="en-US"/>
              </a:p>
            </p:txBody>
          </p:sp>
        </mc:Choice>
        <mc:Fallback>
          <p:sp>
            <p:nvSpPr>
              <p:cNvPr id="9222" name="Object 6"/>
              <p:cNvSpPr txBox="1">
                <a:spLocks noRot="1" noChangeAspect="1" noMove="1" noResize="1" noEditPoints="1" noAdjustHandles="1" noChangeArrowheads="1" noChangeShapeType="1" noTextEdit="1"/>
              </p:cNvSpPr>
              <p:nvPr/>
            </p:nvSpPr>
            <p:spPr bwMode="auto">
              <a:xfrm>
                <a:off x="3009765" y="1887153"/>
                <a:ext cx="1526839" cy="674046"/>
              </a:xfrm>
              <a:prstGeom prst="rect">
                <a:avLst/>
              </a:prstGeom>
              <a:blipFill>
                <a:blip r:embed="rId3"/>
                <a:stretch>
                  <a:fillRect/>
                </a:stretch>
              </a:blipFill>
              <a:ln w="9525">
                <a:noFill/>
                <a:miter lim="800000"/>
                <a:headEnd/>
                <a:tailEnd/>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223" name="Object 7"/>
              <p:cNvSpPr txBox="1"/>
              <p:nvPr/>
            </p:nvSpPr>
            <p:spPr bwMode="auto">
              <a:xfrm>
                <a:off x="5099709" y="1769496"/>
                <a:ext cx="1706562" cy="1049338"/>
              </a:xfrm>
              <a:prstGeom prst="rect">
                <a:avLst/>
              </a:prstGeom>
              <a:noFill/>
              <a:ln w="9525">
                <a:noFill/>
                <a:miter lim="800000"/>
                <a:headEnd/>
                <a:tailEnd/>
              </a:ln>
              <a:effectLst/>
            </p:spPr>
            <p:txBody>
              <a:bodyPr>
                <a:normAutofit fontScale="62500" lnSpcReduction="20000"/>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𝐶</m:t>
                      </m:r>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𝑄</m:t>
                          </m:r>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𝑉</m:t>
                              </m:r>
                            </m:e>
                            <m:sub>
                              <m:r>
                                <a:rPr lang="en-US" i="1">
                                  <a:solidFill>
                                    <a:srgbClr val="000000"/>
                                  </a:solidFill>
                                  <a:latin typeface="Cambria Math" panose="02040503050406030204" pitchFamily="18" charset="0"/>
                                </a:rPr>
                                <m:t>𝑏𝑎</m:t>
                              </m:r>
                            </m:sub>
                          </m:sSub>
                        </m:den>
                      </m:f>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𝑄</m:t>
                          </m:r>
                        </m:num>
                        <m:den>
                          <m:d>
                            <m:dPr>
                              <m:ctrlPr>
                                <a:rPr lang="en-US" i="1">
                                  <a:solidFill>
                                    <a:srgbClr val="000000"/>
                                  </a:solidFill>
                                  <a:latin typeface="Cambria Math" panose="02040503050406030204" pitchFamily="18" charset="0"/>
                                </a:rPr>
                              </m:ctrlPr>
                            </m:dPr>
                            <m:e>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𝑄𝑑</m:t>
                                  </m:r>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𝜀</m:t>
                                      </m:r>
                                    </m:e>
                                    <m:sub>
                                      <m:r>
                                        <a:rPr lang="en-US" i="1">
                                          <a:solidFill>
                                            <a:srgbClr val="000000"/>
                                          </a:solidFill>
                                          <a:latin typeface="Cambria Math" panose="02040503050406030204" pitchFamily="18" charset="0"/>
                                        </a:rPr>
                                        <m:t>0</m:t>
                                      </m:r>
                                    </m:sub>
                                  </m:sSub>
                                  <m:r>
                                    <a:rPr lang="en-US" i="1">
                                      <a:solidFill>
                                        <a:srgbClr val="000000"/>
                                      </a:solidFill>
                                      <a:latin typeface="Cambria Math" panose="02040503050406030204" pitchFamily="18" charset="0"/>
                                    </a:rPr>
                                    <m:t>𝐴</m:t>
                                  </m:r>
                                </m:den>
                              </m:f>
                            </m:e>
                          </m:d>
                        </m:den>
                      </m:f>
                    </m:oMath>
                  </m:oMathPara>
                </a14:m>
                <a:endParaRPr lang="en-US"/>
              </a:p>
            </p:txBody>
          </p:sp>
        </mc:Choice>
        <mc:Fallback>
          <p:sp>
            <p:nvSpPr>
              <p:cNvPr id="9223" name="Object 7"/>
              <p:cNvSpPr txBox="1">
                <a:spLocks noRot="1" noChangeAspect="1" noMove="1" noResize="1" noEditPoints="1" noAdjustHandles="1" noChangeArrowheads="1" noChangeShapeType="1" noTextEdit="1"/>
              </p:cNvSpPr>
              <p:nvPr/>
            </p:nvSpPr>
            <p:spPr bwMode="auto">
              <a:xfrm>
                <a:off x="5099709" y="1769496"/>
                <a:ext cx="1706562" cy="1049338"/>
              </a:xfrm>
              <a:prstGeom prst="rect">
                <a:avLst/>
              </a:prstGeom>
              <a:blipFill>
                <a:blip r:embed="rId4"/>
                <a:stretch>
                  <a:fillRect/>
                </a:stretch>
              </a:blipFill>
              <a:ln w="9525">
                <a:noFill/>
                <a:miter lim="800000"/>
                <a:headEnd/>
                <a:tailEnd/>
              </a:ln>
              <a:effectLst/>
            </p:spPr>
            <p:txBody>
              <a:bodyPr/>
              <a:lstStyle/>
              <a:p>
                <a:r>
                  <a:rPr lang="en-US">
                    <a:noFill/>
                  </a:rPr>
                  <a:t> </a:t>
                </a:r>
              </a:p>
            </p:txBody>
          </p:sp>
        </mc:Fallback>
      </mc:AlternateContent>
      <p:sp>
        <p:nvSpPr>
          <p:cNvPr id="8" name="Rectangle 9"/>
          <p:cNvSpPr>
            <a:spLocks noChangeArrowheads="1"/>
          </p:cNvSpPr>
          <p:nvPr/>
        </p:nvSpPr>
        <p:spPr bwMode="auto">
          <a:xfrm>
            <a:off x="618558" y="4095639"/>
            <a:ext cx="77041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dirty="0"/>
              <a:t>Example</a:t>
            </a:r>
          </a:p>
          <a:p>
            <a:pPr eaLnBrk="1" hangingPunct="1"/>
            <a:r>
              <a:rPr lang="en-US" altLang="en-US" dirty="0"/>
              <a:t>What is the capacitance of a parallel plate capacitor with metal plates, each of area 1.00 m</a:t>
            </a:r>
            <a:r>
              <a:rPr lang="en-US" altLang="en-US" baseline="30000" dirty="0"/>
              <a:t>2</a:t>
            </a:r>
            <a:r>
              <a:rPr lang="en-US" altLang="en-US" dirty="0"/>
              <a:t> , separated by 1.00 mm?</a:t>
            </a:r>
          </a:p>
        </p:txBody>
      </p:sp>
      <mc:AlternateContent xmlns:mc="http://schemas.openxmlformats.org/markup-compatibility/2006">
        <mc:Choice xmlns:a14="http://schemas.microsoft.com/office/drawing/2010/main" Requires="a14">
          <p:sp>
            <p:nvSpPr>
              <p:cNvPr id="10" name="Object 7"/>
              <p:cNvSpPr txBox="1"/>
              <p:nvPr/>
            </p:nvSpPr>
            <p:spPr bwMode="auto">
              <a:xfrm>
                <a:off x="1120378" y="5656929"/>
                <a:ext cx="3923554" cy="696169"/>
              </a:xfrm>
              <a:prstGeom prst="rect">
                <a:avLst/>
              </a:prstGeom>
              <a:noFill/>
              <a:ln w="9525">
                <a:noFill/>
                <a:miter lim="800000"/>
                <a:headEnd/>
                <a:tailEnd/>
              </a:ln>
              <a:effectLst/>
            </p:spPr>
            <p:txBody>
              <a:bodyPr>
                <a:normAutofit fontScale="62500" lnSpcReduction="20000"/>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𝐶</m:t>
                      </m:r>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𝜀</m:t>
                              </m:r>
                            </m:e>
                            <m:sub>
                              <m:r>
                                <a:rPr lang="en-US" i="1">
                                  <a:solidFill>
                                    <a:srgbClr val="000000"/>
                                  </a:solidFill>
                                  <a:latin typeface="Cambria Math" panose="02040503050406030204" pitchFamily="18" charset="0"/>
                                </a:rPr>
                                <m:t>0</m:t>
                              </m:r>
                            </m:sub>
                          </m:sSub>
                          <m:r>
                            <a:rPr lang="en-US" i="1">
                              <a:solidFill>
                                <a:srgbClr val="000000"/>
                              </a:solidFill>
                              <a:latin typeface="Cambria Math" panose="02040503050406030204" pitchFamily="18" charset="0"/>
                            </a:rPr>
                            <m:t>𝐴</m:t>
                          </m:r>
                        </m:num>
                        <m:den>
                          <m:r>
                            <a:rPr lang="en-US" i="1">
                              <a:solidFill>
                                <a:srgbClr val="000000"/>
                              </a:solidFill>
                              <a:latin typeface="Cambria Math" panose="02040503050406030204" pitchFamily="18" charset="0"/>
                            </a:rPr>
                            <m:t>𝑑</m:t>
                          </m:r>
                        </m:den>
                      </m:f>
                      <m:r>
                        <a:rPr lang="en-US" i="1">
                          <a:solidFill>
                            <a:srgbClr val="000000"/>
                          </a:solidFill>
                          <a:latin typeface="Cambria Math" panose="02040503050406030204" pitchFamily="18" charset="0"/>
                        </a:rPr>
                        <m:t>=(8.85×1</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0</m:t>
                          </m:r>
                        </m:e>
                        <m:sup>
                          <m:r>
                            <a:rPr lang="en-US" i="1">
                              <a:solidFill>
                                <a:srgbClr val="000000"/>
                              </a:solidFill>
                              <a:latin typeface="Cambria Math" panose="02040503050406030204" pitchFamily="18" charset="0"/>
                            </a:rPr>
                            <m:t>−12</m:t>
                          </m:r>
                        </m:sup>
                      </m:sSup>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𝐹</m:t>
                          </m:r>
                        </m:num>
                        <m:den>
                          <m:r>
                            <a:rPr lang="en-US" i="1">
                              <a:solidFill>
                                <a:srgbClr val="000000"/>
                              </a:solidFill>
                              <a:latin typeface="Cambria Math" panose="02040503050406030204" pitchFamily="18" charset="0"/>
                            </a:rPr>
                            <m:t>𝑚</m:t>
                          </m:r>
                        </m:den>
                      </m:f>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1.0</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𝑚</m:t>
                              </m:r>
                            </m:e>
                            <m:sup>
                              <m:r>
                                <a:rPr lang="en-US" i="1">
                                  <a:solidFill>
                                    <a:srgbClr val="000000"/>
                                  </a:solidFill>
                                  <a:latin typeface="Cambria Math" panose="02040503050406030204" pitchFamily="18" charset="0"/>
                                </a:rPr>
                                <m:t>2</m:t>
                              </m:r>
                            </m:sup>
                          </m:sSup>
                        </m:num>
                        <m:den>
                          <m:r>
                            <a:rPr lang="en-US" i="1">
                              <a:solidFill>
                                <a:srgbClr val="000000"/>
                              </a:solidFill>
                              <a:latin typeface="Cambria Math" panose="02040503050406030204" pitchFamily="18" charset="0"/>
                            </a:rPr>
                            <m:t>1.0×1</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0</m:t>
                              </m:r>
                            </m:e>
                            <m:sup>
                              <m:r>
                                <a:rPr lang="en-US" i="1">
                                  <a:solidFill>
                                    <a:srgbClr val="000000"/>
                                  </a:solidFill>
                                  <a:latin typeface="Cambria Math" panose="02040503050406030204" pitchFamily="18" charset="0"/>
                                </a:rPr>
                                <m:t>−3</m:t>
                              </m:r>
                            </m:sup>
                          </m:sSup>
                          <m:r>
                            <a:rPr lang="en-US" i="1">
                              <a:solidFill>
                                <a:srgbClr val="000000"/>
                              </a:solidFill>
                              <a:latin typeface="Cambria Math" panose="02040503050406030204" pitchFamily="18" charset="0"/>
                            </a:rPr>
                            <m:t>𝑚</m:t>
                          </m:r>
                        </m:den>
                      </m:f>
                    </m:oMath>
                  </m:oMathPara>
                </a14:m>
                <a:endParaRPr lang="en-US"/>
              </a:p>
            </p:txBody>
          </p:sp>
        </mc:Choice>
        <mc:Fallback>
          <p:sp>
            <p:nvSpPr>
              <p:cNvPr id="10" name="Object 7"/>
              <p:cNvSpPr txBox="1">
                <a:spLocks noRot="1" noChangeAspect="1" noMove="1" noResize="1" noEditPoints="1" noAdjustHandles="1" noChangeArrowheads="1" noChangeShapeType="1" noTextEdit="1"/>
              </p:cNvSpPr>
              <p:nvPr/>
            </p:nvSpPr>
            <p:spPr bwMode="auto">
              <a:xfrm>
                <a:off x="1120378" y="5656929"/>
                <a:ext cx="3923554" cy="696169"/>
              </a:xfrm>
              <a:prstGeom prst="rect">
                <a:avLst/>
              </a:prstGeom>
              <a:blipFill>
                <a:blip r:embed="rId5"/>
                <a:stretch>
                  <a:fillRect/>
                </a:stretch>
              </a:blipFill>
              <a:ln w="9525">
                <a:noFill/>
                <a:miter lim="800000"/>
                <a:headEnd/>
                <a:tailEnd/>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Object 7"/>
              <p:cNvSpPr txBox="1"/>
              <p:nvPr/>
            </p:nvSpPr>
            <p:spPr bwMode="auto">
              <a:xfrm>
                <a:off x="2080629" y="3757491"/>
                <a:ext cx="2921724" cy="360040"/>
              </a:xfrm>
              <a:prstGeom prst="rect">
                <a:avLst/>
              </a:prstGeom>
              <a:noFill/>
              <a:ln w="9525">
                <a:noFill/>
                <a:miter lim="800000"/>
                <a:headEnd/>
                <a:tailEnd/>
              </a:ln>
              <a:effectLst/>
            </p:spPr>
            <p:txBody>
              <a:bodyPr>
                <a:normAutofit fontScale="70000" lnSpcReduction="20000"/>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𝐶</m:t>
                      </m:r>
                      <m:r>
                        <a:rPr lang="en-US" i="1">
                          <a:solidFill>
                            <a:srgbClr val="000000"/>
                          </a:solidFill>
                          <a:latin typeface="Cambria Math" panose="02040503050406030204" pitchFamily="18" charset="0"/>
                        </a:rPr>
                        <m:t>=8.85×1</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0</m:t>
                          </m:r>
                        </m:e>
                        <m:sup>
                          <m:r>
                            <a:rPr lang="en-US" i="1">
                              <a:solidFill>
                                <a:srgbClr val="000000"/>
                              </a:solidFill>
                              <a:latin typeface="Cambria Math" panose="02040503050406030204" pitchFamily="18" charset="0"/>
                            </a:rPr>
                            <m:t>−9</m:t>
                          </m:r>
                        </m:sup>
                      </m:sSup>
                      <m:r>
                        <a:rPr lang="en-US" i="1">
                          <a:solidFill>
                            <a:srgbClr val="000000"/>
                          </a:solidFill>
                          <a:latin typeface="Cambria Math" panose="02040503050406030204" pitchFamily="18" charset="0"/>
                        </a:rPr>
                        <m:t>𝐹</m:t>
                      </m:r>
                      <m:r>
                        <a:rPr lang="en-US" i="1">
                          <a:solidFill>
                            <a:srgbClr val="000000"/>
                          </a:solidFill>
                          <a:latin typeface="Cambria Math" panose="02040503050406030204" pitchFamily="18" charset="0"/>
                        </a:rPr>
                        <m:t>=8.85</m:t>
                      </m:r>
                      <m:r>
                        <a:rPr lang="en-US" i="1">
                          <a:solidFill>
                            <a:srgbClr val="000000"/>
                          </a:solidFill>
                          <a:latin typeface="Cambria Math" panose="02040503050406030204" pitchFamily="18" charset="0"/>
                        </a:rPr>
                        <m:t>𝑛𝐹</m:t>
                      </m:r>
                    </m:oMath>
                  </m:oMathPara>
                </a14:m>
                <a:endParaRPr lang="en-US"/>
              </a:p>
            </p:txBody>
          </p:sp>
        </mc:Choice>
        <mc:Fallback>
          <p:sp>
            <p:nvSpPr>
              <p:cNvPr id="11" name="Object 7"/>
              <p:cNvSpPr txBox="1">
                <a:spLocks noRot="1" noChangeAspect="1" noMove="1" noResize="1" noEditPoints="1" noAdjustHandles="1" noChangeArrowheads="1" noChangeShapeType="1" noTextEdit="1"/>
              </p:cNvSpPr>
              <p:nvPr/>
            </p:nvSpPr>
            <p:spPr bwMode="auto">
              <a:xfrm>
                <a:off x="2080629" y="3757491"/>
                <a:ext cx="2921724" cy="360040"/>
              </a:xfrm>
              <a:prstGeom prst="rect">
                <a:avLst/>
              </a:prstGeom>
              <a:blipFill>
                <a:blip r:embed="rId6"/>
                <a:stretch>
                  <a:fillRect/>
                </a:stretch>
              </a:blipFill>
              <a:ln w="9525">
                <a:noFill/>
                <a:miter lim="800000"/>
                <a:headEnd/>
                <a:tailEnd/>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Object 7"/>
              <p:cNvSpPr txBox="1"/>
              <p:nvPr/>
            </p:nvSpPr>
            <p:spPr bwMode="auto">
              <a:xfrm>
                <a:off x="2684159" y="2800465"/>
                <a:ext cx="1089025" cy="766762"/>
              </a:xfrm>
              <a:prstGeom prst="rect">
                <a:avLst/>
              </a:prstGeom>
              <a:noFill/>
              <a:ln w="9525">
                <a:solidFill>
                  <a:srgbClr val="FF0000"/>
                </a:solidFill>
                <a:miter lim="800000"/>
                <a:headEnd/>
                <a:tailEnd/>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𝐶</m:t>
                      </m:r>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𝜀</m:t>
                              </m:r>
                            </m:e>
                            <m:sub>
                              <m:r>
                                <a:rPr lang="en-US" i="1">
                                  <a:solidFill>
                                    <a:srgbClr val="000000"/>
                                  </a:solidFill>
                                  <a:latin typeface="Cambria Math" panose="02040503050406030204" pitchFamily="18" charset="0"/>
                                </a:rPr>
                                <m:t>0</m:t>
                              </m:r>
                            </m:sub>
                          </m:sSub>
                          <m:r>
                            <a:rPr lang="en-US" i="1">
                              <a:solidFill>
                                <a:srgbClr val="000000"/>
                              </a:solidFill>
                              <a:latin typeface="Cambria Math" panose="02040503050406030204" pitchFamily="18" charset="0"/>
                            </a:rPr>
                            <m:t>𝐴</m:t>
                          </m:r>
                        </m:num>
                        <m:den>
                          <m:r>
                            <a:rPr lang="en-US" i="1">
                              <a:solidFill>
                                <a:srgbClr val="000000"/>
                              </a:solidFill>
                              <a:latin typeface="Cambria Math" panose="02040503050406030204" pitchFamily="18" charset="0"/>
                            </a:rPr>
                            <m:t>𝑑</m:t>
                          </m:r>
                        </m:den>
                      </m:f>
                    </m:oMath>
                  </m:oMathPara>
                </a14:m>
                <a:endParaRPr lang="en-US"/>
              </a:p>
            </p:txBody>
          </p:sp>
        </mc:Choice>
        <mc:Fallback>
          <p:sp>
            <p:nvSpPr>
              <p:cNvPr id="9" name="Object 7"/>
              <p:cNvSpPr txBox="1">
                <a:spLocks noRot="1" noChangeAspect="1" noMove="1" noResize="1" noEditPoints="1" noAdjustHandles="1" noChangeArrowheads="1" noChangeShapeType="1" noTextEdit="1"/>
              </p:cNvSpPr>
              <p:nvPr/>
            </p:nvSpPr>
            <p:spPr bwMode="auto">
              <a:xfrm>
                <a:off x="2684159" y="2800465"/>
                <a:ext cx="1089025" cy="766762"/>
              </a:xfrm>
              <a:prstGeom prst="rect">
                <a:avLst/>
              </a:prstGeom>
              <a:blipFill>
                <a:blip r:embed="rId7"/>
                <a:stretch>
                  <a:fillRect/>
                </a:stretch>
              </a:blipFill>
              <a:ln w="9525">
                <a:solidFill>
                  <a:srgbClr val="FF0000"/>
                </a:solidFill>
                <a:miter lim="800000"/>
                <a:headEnd/>
                <a:tailEnd/>
              </a:ln>
              <a:effectLst/>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pPr>
              <a:defRPr/>
            </a:pPr>
            <a:fld id="{DB658CC0-182A-471C-BA2A-7434DFCAD8B1}" type="datetime1">
              <a:rPr lang="en-US" smtClean="0"/>
              <a:t>2/16/2023</a:t>
            </a:fld>
            <a:endParaRPr lang="en-US"/>
          </a:p>
        </p:txBody>
      </p:sp>
      <p:sp>
        <p:nvSpPr>
          <p:cNvPr id="3" name="Footer Placeholder 2"/>
          <p:cNvSpPr>
            <a:spLocks noGrp="1"/>
          </p:cNvSpPr>
          <p:nvPr>
            <p:ph type="ftr" sz="quarter" idx="11"/>
          </p:nvPr>
        </p:nvSpPr>
        <p:spPr/>
        <p:txBody>
          <a:bodyPr/>
          <a:lstStyle/>
          <a:p>
            <a:pPr>
              <a:defRPr/>
            </a:pPr>
            <a:r>
              <a:rPr lang="en-US"/>
              <a:t>PHY 217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fade">
                                      <p:cBhvr>
                                        <p:cTn id="7" dur="500"/>
                                        <p:tgtEl>
                                          <p:spTgt spid="92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222"/>
                                        </p:tgtEl>
                                        <p:attrNameLst>
                                          <p:attrName>style.visibility</p:attrName>
                                        </p:attrNameLst>
                                      </p:cBhvr>
                                      <p:to>
                                        <p:strVal val="visible"/>
                                      </p:to>
                                    </p:set>
                                    <p:animEffect transition="in" filter="fade">
                                      <p:cBhvr>
                                        <p:cTn id="12" dur="500"/>
                                        <p:tgtEl>
                                          <p:spTgt spid="92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223"/>
                                        </p:tgtEl>
                                        <p:attrNameLst>
                                          <p:attrName>style.visibility</p:attrName>
                                        </p:attrNameLst>
                                      </p:cBhvr>
                                      <p:to>
                                        <p:strVal val="visible"/>
                                      </p:to>
                                    </p:set>
                                    <p:animEffect transition="in" filter="fade">
                                      <p:cBhvr>
                                        <p:cTn id="17" dur="500"/>
                                        <p:tgtEl>
                                          <p:spTgt spid="92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fade">
                                      <p:cBhvr>
                                        <p:cTn id="4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P spid="9222" grpId="0"/>
      <p:bldP spid="9223" grpId="0"/>
      <p:bldP spid="8" grpId="0"/>
      <p:bldP spid="10" grpId="0"/>
      <p:bldP spid="11" grpId="0"/>
      <p:bldP spid="9" grpId="0" animBg="1"/>
      <p:bldP spid="2" grpId="0"/>
      <p:bldP spid="3" grpId="0"/>
    </p:bldLst>
  </p:timing>
</p:sld>
</file>

<file path=ppt/theme/theme1.xml><?xml version="1.0" encoding="utf-8"?>
<a:theme xmlns:a="http://schemas.openxmlformats.org/drawingml/2006/main" name="Lectures">
  <a:themeElements>
    <a:clrScheme name="Lecture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ectur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ecture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ecture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cture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cture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ctur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ctur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ectur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C:\WINDOWS\Profiles\Ron\Application Data\Microsoft\Templates\Lectures.pot</Template>
  <TotalTime>606</TotalTime>
  <Words>1535</Words>
  <Application>Microsoft Office PowerPoint</Application>
  <PresentationFormat>On-screen Show (4:3)</PresentationFormat>
  <Paragraphs>259</Paragraphs>
  <Slides>26</Slides>
  <Notes>2</Notes>
  <HiddenSlides>3</HiddenSlides>
  <MMClips>0</MMClips>
  <ScaleCrop>false</ScaleCrop>
  <HeadingPairs>
    <vt:vector size="8" baseType="variant">
      <vt:variant>
        <vt:lpstr>Fonts Used</vt:lpstr>
      </vt:variant>
      <vt:variant>
        <vt:i4>4</vt:i4>
      </vt:variant>
      <vt:variant>
        <vt:lpstr>Theme</vt:lpstr>
      </vt:variant>
      <vt:variant>
        <vt:i4>1</vt:i4>
      </vt:variant>
      <vt:variant>
        <vt:lpstr>Slide Titles</vt:lpstr>
      </vt:variant>
      <vt:variant>
        <vt:i4>26</vt:i4>
      </vt:variant>
      <vt:variant>
        <vt:lpstr>Custom Shows</vt:lpstr>
      </vt:variant>
      <vt:variant>
        <vt:i4>1</vt:i4>
      </vt:variant>
    </vt:vector>
  </HeadingPairs>
  <TitlesOfParts>
    <vt:vector size="32" baseType="lpstr">
      <vt:lpstr>Arial</vt:lpstr>
      <vt:lpstr>Calibri</vt:lpstr>
      <vt:lpstr>Cambria Math</vt:lpstr>
      <vt:lpstr>Times New Roman</vt:lpstr>
      <vt:lpstr>Lectures</vt:lpstr>
      <vt:lpstr>Capacitors</vt:lpstr>
      <vt:lpstr>Capacitors</vt:lpstr>
      <vt:lpstr>Types of Capacitors</vt:lpstr>
      <vt:lpstr>Capacitors and Capacitance</vt:lpstr>
      <vt:lpstr>Capacitors and Capacitance</vt:lpstr>
      <vt:lpstr>Parallel-Plate Capacitor</vt:lpstr>
      <vt:lpstr>Electric Field Inside a Parallel-Plate Capacitor</vt:lpstr>
      <vt:lpstr>Dielectrics</vt:lpstr>
      <vt:lpstr>Capacitance of Parallel-Plate Capacitor</vt:lpstr>
      <vt:lpstr>Finding equivalent Capacitance for capacitos in Series</vt:lpstr>
      <vt:lpstr>Finding equivalent Capacitance for capacitos in Series</vt:lpstr>
      <vt:lpstr>Capacitors in Parallel</vt:lpstr>
      <vt:lpstr>Circuit with Capacitors in Series and Parallel</vt:lpstr>
      <vt:lpstr>Circuit with Capacitors in Series and Parallel</vt:lpstr>
      <vt:lpstr>PowerPoint Presentation</vt:lpstr>
      <vt:lpstr>PowerPoint Presentation</vt:lpstr>
      <vt:lpstr>PowerPoint Presentation</vt:lpstr>
      <vt:lpstr>Energy Storage in Capacitors</vt:lpstr>
      <vt:lpstr>Example: Electronic Flash for a Camera</vt:lpstr>
      <vt:lpstr>Stored Energy Density  of a Charged Capacitor</vt:lpstr>
      <vt:lpstr>Dielectrics</vt:lpstr>
      <vt:lpstr>Properties of Dielectric Materials</vt:lpstr>
      <vt:lpstr>Practice Quiz </vt:lpstr>
      <vt:lpstr>The Electric Battery</vt:lpstr>
      <vt:lpstr>Common Dry cell</vt:lpstr>
      <vt:lpstr>Electric Cell or Battery</vt:lpstr>
      <vt:lpstr>Custom Show 1</vt:lpstr>
    </vt:vector>
  </TitlesOfParts>
  <Company>University of Nevada, Reno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Capacitors</dc:title>
  <dc:creator>Ronald A. Phaneuf</dc:creator>
  <cp:lastModifiedBy>Dr. John Nguu</cp:lastModifiedBy>
  <cp:revision>41</cp:revision>
  <dcterms:created xsi:type="dcterms:W3CDTF">2002-10-15T03:59:59Z</dcterms:created>
  <dcterms:modified xsi:type="dcterms:W3CDTF">2023-02-16T16:15:36Z</dcterms:modified>
</cp:coreProperties>
</file>