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2"/>
  </p:notesMasterIdLst>
  <p:sldIdLst>
    <p:sldId id="306" r:id="rId2"/>
    <p:sldId id="302" r:id="rId3"/>
    <p:sldId id="308" r:id="rId4"/>
    <p:sldId id="309" r:id="rId5"/>
    <p:sldId id="311" r:id="rId6"/>
    <p:sldId id="314" r:id="rId7"/>
    <p:sldId id="310" r:id="rId8"/>
    <p:sldId id="313" r:id="rId9"/>
    <p:sldId id="317" r:id="rId10"/>
    <p:sldId id="3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66" autoAdjust="0"/>
  </p:normalViewPr>
  <p:slideViewPr>
    <p:cSldViewPr snapToGrid="0">
      <p:cViewPr varScale="1">
        <p:scale>
          <a:sx n="64" d="100"/>
          <a:sy n="6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2FEB1-4EE9-41D0-B4B5-ED4345DC5A8A}" type="datetimeFigureOut">
              <a:rPr lang="en-GB" smtClean="0"/>
              <a:t>30/03/2023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3FC2E-E137-4C2F-BC5D-EEF32C67E1A1}" type="slidenum">
              <a:rPr lang="en-GB" smtClean="0"/>
              <a:t>‹#›</a:t>
            </a:fld>
            <a:endParaRPr lang="en-GB"/>
          </a:p>
        </p:txBody>
      </p:sp>
    </p:spTree>
    <p:extLst>
      <p:ext uri="{BB962C8B-B14F-4D97-AF65-F5344CB8AC3E}">
        <p14:creationId xmlns:p14="http://schemas.microsoft.com/office/powerpoint/2010/main" val="2298408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733E035-4CC8-4A20-9639-60E2C9D355A4}" type="datetimeFigureOut">
              <a:rPr lang="en-GB" smtClean="0"/>
              <a:t>30/03/2023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4021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33E035-4CC8-4A20-9639-60E2C9D355A4}" type="datetimeFigureOut">
              <a:rPr lang="en-GB" smtClean="0"/>
              <a:t>30/03/2023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425917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33E035-4CC8-4A20-9639-60E2C9D355A4}" type="datetimeFigureOut">
              <a:rPr lang="en-GB" smtClean="0"/>
              <a:t>30/03/2023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191251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endParaRPr lang="en-GB" dirty="0"/>
          </a:p>
        </p:txBody>
      </p:sp>
      <p:sp>
        <p:nvSpPr>
          <p:cNvPr id="3" name="Content Placeholder 2"/>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F733E035-4CC8-4A20-9639-60E2C9D355A4}" type="datetimeFigureOut">
              <a:rPr lang="en-GB" smtClean="0"/>
              <a:t>30/03/2023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38183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3E035-4CC8-4A20-9639-60E2C9D355A4}" type="datetimeFigureOut">
              <a:rPr lang="en-GB" smtClean="0"/>
              <a:t>30/03/2023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4149405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733E035-4CC8-4A20-9639-60E2C9D355A4}" type="datetimeFigureOut">
              <a:rPr lang="en-GB" smtClean="0"/>
              <a:t>30/03/2023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2047095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733E035-4CC8-4A20-9639-60E2C9D355A4}" type="datetimeFigureOut">
              <a:rPr lang="en-GB" smtClean="0"/>
              <a:t>30/03/2023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48291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733E035-4CC8-4A20-9639-60E2C9D355A4}" type="datetimeFigureOut">
              <a:rPr lang="en-GB" smtClean="0"/>
              <a:t>30/03/2023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225997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3E035-4CC8-4A20-9639-60E2C9D355A4}" type="datetimeFigureOut">
              <a:rPr lang="en-GB" smtClean="0"/>
              <a:t>30/03/2023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2103088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33E035-4CC8-4A20-9639-60E2C9D355A4}" type="datetimeFigureOut">
              <a:rPr lang="en-GB" smtClean="0"/>
              <a:t>30/03/2023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40615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33E035-4CC8-4A20-9639-60E2C9D355A4}" type="datetimeFigureOut">
              <a:rPr lang="en-GB" smtClean="0"/>
              <a:t>30/03/2023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0FE3FD-57A8-49D1-BB98-EDB1253465CF}" type="slidenum">
              <a:rPr lang="en-GB" smtClean="0"/>
              <a:t>‹#›</a:t>
            </a:fld>
            <a:endParaRPr lang="en-GB"/>
          </a:p>
        </p:txBody>
      </p:sp>
    </p:spTree>
    <p:extLst>
      <p:ext uri="{BB962C8B-B14F-4D97-AF65-F5344CB8AC3E}">
        <p14:creationId xmlns:p14="http://schemas.microsoft.com/office/powerpoint/2010/main" val="281228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3E035-4CC8-4A20-9639-60E2C9D355A4}" type="datetimeFigureOut">
              <a:rPr lang="en-GB" smtClean="0"/>
              <a:t>30/03/2023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FE3FD-57A8-49D1-BB98-EDB1253465CF}" type="slidenum">
              <a:rPr lang="en-GB" smtClean="0"/>
              <a:t>‹#›</a:t>
            </a:fld>
            <a:endParaRPr lang="en-GB"/>
          </a:p>
        </p:txBody>
      </p:sp>
    </p:spTree>
    <p:extLst>
      <p:ext uri="{BB962C8B-B14F-4D97-AF65-F5344CB8AC3E}">
        <p14:creationId xmlns:p14="http://schemas.microsoft.com/office/powerpoint/2010/main" val="239965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522"/>
            <a:ext cx="10515600" cy="736562"/>
          </a:xfrm>
        </p:spPr>
        <p:txBody>
          <a:bodyPr/>
          <a:lstStyle/>
          <a:p>
            <a:pPr algn="ctr"/>
            <a:r>
              <a:rPr lang="en-GB" dirty="0"/>
              <a:t>Sound Waves </a:t>
            </a:r>
          </a:p>
        </p:txBody>
      </p:sp>
      <p:sp>
        <p:nvSpPr>
          <p:cNvPr id="3" name="Rectangle 2"/>
          <p:cNvSpPr/>
          <p:nvPr/>
        </p:nvSpPr>
        <p:spPr>
          <a:xfrm>
            <a:off x="413921" y="696040"/>
            <a:ext cx="11149781" cy="5262979"/>
          </a:xfrm>
          <a:prstGeom prst="rect">
            <a:avLst/>
          </a:prstGeom>
        </p:spPr>
        <p:txBody>
          <a:bodyPr wrap="square">
            <a:spAutoFit/>
          </a:bodyPr>
          <a:lstStyle/>
          <a:p>
            <a:pPr marL="342900" indent="-342900">
              <a:buFont typeface="Wingdings" panose="05000000000000000000" pitchFamily="2" charset="2"/>
              <a:buChar char="§"/>
            </a:pPr>
            <a:r>
              <a:rPr lang="en-US" sz="2400" dirty="0"/>
              <a:t>Sound waves are longitudinal waves that travel through a medium like air or water</a:t>
            </a: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altLang="en-US" sz="2400" dirty="0">
                <a:latin typeface="AdLib BT" pitchFamily="82" charset="0"/>
              </a:rPr>
              <a:t>Compressions:	The close together part of the wave</a:t>
            </a:r>
          </a:p>
          <a:p>
            <a:pPr marL="342900" indent="-342900">
              <a:buFont typeface="Wingdings" panose="05000000000000000000" pitchFamily="2" charset="2"/>
              <a:buChar char="§"/>
            </a:pPr>
            <a:r>
              <a:rPr lang="en-US" altLang="en-US" sz="2400" dirty="0">
                <a:latin typeface="AdLib BT" pitchFamily="82" charset="0"/>
              </a:rPr>
              <a:t>Rarefactions:    The spread-out parts of a wave</a:t>
            </a:r>
          </a:p>
          <a:p>
            <a:pPr marL="342900" indent="-342900">
              <a:buFont typeface="Wingdings" panose="05000000000000000000" pitchFamily="2" charset="2"/>
              <a:buChar char="§"/>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Sound waves are produced by a vibrating body. </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One compression and one rarefaction make up one longitudinal wave. </a:t>
            </a:r>
          </a:p>
          <a:p>
            <a:pPr marL="342900" indent="-342900">
              <a:buFont typeface="Wingdings" panose="05000000000000000000" pitchFamily="2" charset="2"/>
              <a:buChar char="§"/>
            </a:pPr>
            <a:r>
              <a:rPr lang="en-US" sz="2400" dirty="0"/>
              <a:t>When we think about sound, we often think about how loud it is (amplitude, or intensity) and its pitch (frequency), loudness , volume </a:t>
            </a:r>
          </a:p>
          <a:p>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1074175" y="1157348"/>
            <a:ext cx="6096000" cy="461665"/>
          </a:xfrm>
          <a:prstGeom prst="rect">
            <a:avLst/>
          </a:prstGeom>
        </p:spPr>
        <p:txBody>
          <a:bodyPr>
            <a:spAutoFit/>
          </a:bodyPr>
          <a:lstStyle/>
          <a:p>
            <a:r>
              <a:rPr lang="en-US" sz="2400" dirty="0"/>
              <a:t>. </a:t>
            </a:r>
          </a:p>
        </p:txBody>
      </p:sp>
      <p:pic>
        <p:nvPicPr>
          <p:cNvPr id="5" name="Picture 11">
            <a:extLst>
              <a:ext uri="{FF2B5EF4-FFF2-40B4-BE49-F238E27FC236}">
                <a16:creationId xmlns:a16="http://schemas.microsoft.com/office/drawing/2014/main" id="{7FFD4B16-F012-C0A1-926B-2AC181318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985" y="1331814"/>
            <a:ext cx="5783263" cy="1497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59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ricochet.wav"/>
                                        </p:tgtEl>
                                      </p:cMediaNode>
                                    </p:audio>
                                  </p:sub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83" y="232329"/>
            <a:ext cx="10515600" cy="617903"/>
          </a:xfrm>
        </p:spPr>
        <p:txBody>
          <a:bodyPr>
            <a:normAutofit/>
          </a:bodyPr>
          <a:lstStyle/>
          <a:p>
            <a:pPr algn="ctr"/>
            <a:r>
              <a:rPr lang="en-GB" dirty="0"/>
              <a:t>An Example using Decibels </a:t>
            </a:r>
          </a:p>
        </p:txBody>
      </p:sp>
      <mc:AlternateContent xmlns:mc="http://schemas.openxmlformats.org/markup-compatibility/2006" xmlns:a14="http://schemas.microsoft.com/office/drawing/2010/main">
        <mc:Choice Requires="a14">
          <p:sp>
            <p:nvSpPr>
              <p:cNvPr id="3" name="Rectangle 1"/>
              <p:cNvSpPr>
                <a:spLocks noChangeArrowheads="1"/>
              </p:cNvSpPr>
              <p:nvPr/>
            </p:nvSpPr>
            <p:spPr bwMode="auto">
              <a:xfrm>
                <a:off x="1554879" y="1035615"/>
                <a:ext cx="9196008" cy="55900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If the intensity is increased by 15 dB, what is the new intensity in W / m</a:t>
                </a:r>
                <a:r>
                  <a:rPr kumimoji="0" lang="en-US" altLang="en-US" sz="2000" b="0" i="0" u="none" strike="noStrike" cap="none" normalizeH="0" baseline="30000" dirty="0">
                    <a:ln>
                      <a:noFill/>
                    </a:ln>
                    <a:solidFill>
                      <a:schemeClr val="tx1"/>
                    </a:solidFill>
                    <a:effectLst/>
                    <a:latin typeface="Arial" panose="020B0604020202020204" pitchFamily="34" charset="0"/>
                  </a:rPr>
                  <a:t>2</a:t>
                </a:r>
                <a:r>
                  <a:rPr lang="en-US" altLang="en-US" sz="2000" dirty="0">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Intensity increases to 75 dB, the new intensity becomes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lang="en-US" sz="2000" i="0">
                        <a:latin typeface="Cambria Math" panose="02040503050406030204" pitchFamily="18" charset="0"/>
                      </a:rPr>
                      <m:t>75=10</m:t>
                    </m:r>
                    <m:r>
                      <m:rPr>
                        <m:sty m:val="p"/>
                      </m:rPr>
                      <a:rPr lang="en-US" sz="2000" i="0">
                        <a:latin typeface="Cambria Math" panose="02040503050406030204" pitchFamily="18" charset="0"/>
                      </a:rPr>
                      <m:t>log</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sty m:val="p"/>
                              </m:rPr>
                              <a:rPr lang="en-US" sz="2000" i="0">
                                <a:latin typeface="Cambria Math" panose="02040503050406030204" pitchFamily="18" charset="0"/>
                              </a:rPr>
                              <m:t>I</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a:rPr lang="en-US" sz="2000" i="0">
                                    <a:latin typeface="Cambria Math" panose="02040503050406030204" pitchFamily="18" charset="0"/>
                                  </a:rPr>
                                  <m:t>0</m:t>
                                </m:r>
                              </m:sub>
                            </m:sSub>
                          </m:den>
                        </m:f>
                      </m:e>
                    </m:d>
                  </m:oMath>
                </a14:m>
                <a:endParaRPr lang="en-US" sz="2000" dirty="0"/>
              </a:p>
              <a:p>
                <a:r>
                  <a:rPr lang="en-US" sz="2000" dirty="0"/>
                  <a:t>			</a:t>
                </a:r>
              </a:p>
              <a:p>
                <a:r>
                  <a:rPr lang="en-US" sz="2000" dirty="0"/>
                  <a:t>    </a:t>
                </a:r>
                <a14:m>
                  <m:oMath xmlns:m="http://schemas.openxmlformats.org/officeDocument/2006/math">
                    <m:r>
                      <m:rPr>
                        <m:sty m:val="p"/>
                      </m:rPr>
                      <a:rPr lang="en-US" sz="2000" i="0">
                        <a:latin typeface="Cambria Math" panose="02040503050406030204" pitchFamily="18" charset="0"/>
                      </a:rPr>
                      <m:t>log</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sty m:val="p"/>
                              </m:rPr>
                              <a:rPr lang="en-US" sz="2000" i="0">
                                <a:latin typeface="Cambria Math" panose="02040503050406030204" pitchFamily="18" charset="0"/>
                              </a:rPr>
                              <m:t>I</m:t>
                            </m:r>
                          </m:num>
                          <m:den>
                            <m:sSub>
                              <m:sSubPr>
                                <m:ctrlPr>
                                  <a:rPr lang="en-US" sz="2000" i="1">
                                    <a:latin typeface="Cambria Math" panose="02040503050406030204" pitchFamily="18" charset="0"/>
                                  </a:rPr>
                                </m:ctrlPr>
                              </m:sSubPr>
                              <m:e>
                                <m:r>
                                  <m:rPr>
                                    <m:sty m:val="p"/>
                                  </m:rPr>
                                  <a:rPr lang="en-US" sz="2000" i="0">
                                    <a:latin typeface="Cambria Math" panose="02040503050406030204" pitchFamily="18" charset="0"/>
                                  </a:rPr>
                                  <m:t>I</m:t>
                                </m:r>
                              </m:e>
                              <m:sub>
                                <m:r>
                                  <a:rPr lang="en-US" sz="2000" i="0">
                                    <a:latin typeface="Cambria Math" panose="02040503050406030204" pitchFamily="18" charset="0"/>
                                  </a:rPr>
                                  <m:t>0</m:t>
                                </m:r>
                              </m:sub>
                            </m:sSub>
                          </m:den>
                        </m:f>
                      </m:e>
                    </m:d>
                    <m:r>
                      <a:rPr lang="en-US" sz="2000" i="0">
                        <a:latin typeface="Cambria Math" panose="02040503050406030204" pitchFamily="18" charset="0"/>
                      </a:rPr>
                      <m:t>=7.5</m:t>
                    </m:r>
                  </m:oMath>
                </a14:m>
                <a:endParaRPr lang="en-US" sz="2000" dirty="0"/>
              </a:p>
              <a:p>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Taking the inverse log of 7.5 means simply raising 10 to the 7.5 power, so: </a:t>
                </a:r>
              </a:p>
              <a:p>
                <a:pPr lvl="1"/>
                <a:endParaRPr lang="en-US" dirty="0"/>
              </a:p>
              <a:p>
                <a:pPr lvl="1"/>
                <a:r>
                  <a:rPr lang="en-US" dirty="0"/>
                  <a:t>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𝐼</m:t>
                            </m:r>
                          </m:num>
                          <m:den>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0</m:t>
                                </m:r>
                              </m:sub>
                            </m:sSub>
                          </m:den>
                        </m:f>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7.5</m:t>
                        </m:r>
                      </m:sup>
                    </m:sSup>
                  </m:oMath>
                </a14:m>
                <a:endParaRPr lang="en-US" i="1" dirty="0"/>
              </a:p>
              <a:p>
                <a:pPr lvl="1"/>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7.5</m:t>
                          </m:r>
                        </m:sup>
                      </m:sSup>
                      <m:r>
                        <a:rPr lang="en-US" i="1">
                          <a:latin typeface="Cambria Math" panose="02040503050406030204" pitchFamily="18" charset="0"/>
                        </a:rPr>
                        <m:t>)</m:t>
                      </m:r>
                    </m:oMath>
                  </m:oMathPara>
                </a14:m>
                <a:endParaRPr lang="en-US" dirty="0"/>
              </a:p>
              <a:p>
                <a:pPr lvl="1"/>
                <a:endParaRPr lang="en-US" dirty="0"/>
              </a:p>
              <a:p>
                <a:pPr lvl="1"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 =1 </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−12</m:t>
                          </m:r>
                        </m:sup>
                      </m:sSup>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(3.16 </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7</m:t>
                          </m:r>
                        </m:sup>
                      </m:sSup>
                      <m:r>
                        <a:rPr lang="en-US" i="1">
                          <a:latin typeface="Cambria Math" panose="02040503050406030204" pitchFamily="18" charset="0"/>
                        </a:rPr>
                        <m:t>)</m:t>
                      </m:r>
                    </m:oMath>
                  </m:oMathPara>
                </a14:m>
                <a:endParaRPr lang="en-US" dirty="0"/>
              </a:p>
              <a:p>
                <a:pPr lvl="1" algn="ctr"/>
                <a:endParaRPr lang="en-US" dirty="0"/>
              </a:p>
              <a:p>
                <a:pPr lvl="1" algn="ct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 =3.16 </m:t>
                      </m:r>
                      <m:r>
                        <a:rPr lang="en-US" i="1">
                          <a:latin typeface="Cambria Math" panose="02040503050406030204" pitchFamily="18" charset="0"/>
                        </a:rPr>
                        <m:t>𝑥</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−5</m:t>
                          </m:r>
                        </m:sup>
                      </m:sSup>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𝑊</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den>
                      </m:f>
                    </m:oMath>
                  </m:oMathPara>
                </a14:m>
                <a:endParaRPr lang="en-US" dirty="0"/>
              </a:p>
            </p:txBody>
          </p:sp>
        </mc:Choice>
        <mc:Fallback xmlns="">
          <p:sp>
            <p:nvSpPr>
              <p:cNvPr id="3" name="Rectangle 1"/>
              <p:cNvSpPr>
                <a:spLocks noRot="1" noChangeAspect="1" noMove="1" noResize="1" noEditPoints="1" noAdjustHandles="1" noChangeArrowheads="1" noChangeShapeType="1" noTextEdit="1"/>
              </p:cNvSpPr>
              <p:nvPr/>
            </p:nvSpPr>
            <p:spPr bwMode="auto">
              <a:xfrm>
                <a:off x="1554879" y="1035615"/>
                <a:ext cx="9196008" cy="5590056"/>
              </a:xfrm>
              <a:prstGeom prst="rect">
                <a:avLst/>
              </a:prstGeom>
              <a:blipFill>
                <a:blip r:embed="rId2"/>
                <a:stretch>
                  <a:fillRect l="-663" t="-54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127187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fade">
                                      <p:cBhvr>
                                        <p:cTn id="4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478" y="119795"/>
            <a:ext cx="10515600" cy="736562"/>
          </a:xfrm>
        </p:spPr>
        <p:txBody>
          <a:bodyPr/>
          <a:lstStyle/>
          <a:p>
            <a:pPr algn="ctr"/>
            <a:r>
              <a:rPr lang="en-GB" dirty="0"/>
              <a:t>Intensity and Pitch </a:t>
            </a:r>
          </a:p>
        </p:txBody>
      </p:sp>
      <p:sp>
        <p:nvSpPr>
          <p:cNvPr id="3" name="Rectangle 2"/>
          <p:cNvSpPr/>
          <p:nvPr/>
        </p:nvSpPr>
        <p:spPr>
          <a:xfrm>
            <a:off x="226142" y="856357"/>
            <a:ext cx="11739716" cy="6001643"/>
          </a:xfrm>
          <a:prstGeom prst="rect">
            <a:avLst/>
          </a:prstGeom>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pitch</a:t>
            </a:r>
            <a:r>
              <a:rPr lang="en-US" sz="2400" dirty="0">
                <a:latin typeface="Arial" panose="020B0604020202020204" pitchFamily="34" charset="0"/>
                <a:cs typeface="Arial" panose="020B0604020202020204" pitchFamily="34" charset="0"/>
              </a:rPr>
              <a:t> of a sound depends on the frequency of the tone that the ear receives. </a:t>
            </a:r>
          </a:p>
          <a:p>
            <a:pPr marL="342900" indent="-342900">
              <a:buFont typeface="Arial" panose="020B0604020202020204" pitchFamily="34" charset="0"/>
              <a:buChar char="•"/>
            </a:pPr>
            <a:r>
              <a:rPr lang="en-US" sz="2400" dirty="0"/>
              <a:t>The frequency of a sound wave is called it </a:t>
            </a:r>
            <a:r>
              <a:rPr lang="en-US" sz="2400" i="1" dirty="0"/>
              <a:t>pitch</a:t>
            </a:r>
            <a:r>
              <a:rPr lang="en-US" sz="2400" dirty="0"/>
              <a:t>. High frequency sounds are said to be "high pitched" or just "high"; </a:t>
            </a:r>
          </a:p>
          <a:p>
            <a:pPr marL="342900" indent="-342900">
              <a:buFont typeface="Arial" panose="020B0604020202020204" pitchFamily="34" charset="0"/>
              <a:buChar char="•"/>
            </a:pPr>
            <a:r>
              <a:rPr lang="en-US" sz="2400" dirty="0"/>
              <a:t>low frequency sounds are said to be "low pitched" or just "low".</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intensity</a:t>
            </a:r>
            <a:r>
              <a:rPr lang="en-US" sz="2400" dirty="0">
                <a:latin typeface="Arial" panose="020B0604020202020204" pitchFamily="34" charset="0"/>
                <a:cs typeface="Arial" panose="020B0604020202020204" pitchFamily="34" charset="0"/>
              </a:rPr>
              <a:t> of a sound is the amount of energy crossing a unit area in unit time or the power flowing through the unit area.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SI unit is watts per square meter.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loudness</a:t>
            </a:r>
            <a:r>
              <a:rPr lang="en-US" sz="2400" dirty="0">
                <a:latin typeface="Arial" panose="020B0604020202020204" pitchFamily="34" charset="0"/>
                <a:cs typeface="Arial" panose="020B0604020202020204" pitchFamily="34" charset="0"/>
              </a:rPr>
              <a:t> of the sound depends upon the subjective effect of intensity of sound waves on the human ear.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In general, a more intense sound is also louder, but the ear does not respond similarly at all frequencies so that two tones of the same intensity but with different pitches may appear to have different loudness.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intensity of the threshold of hearing ( </a:t>
            </a:r>
            <a:r>
              <a:rPr lang="en-US" sz="2400" i="1"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r>
              <a:rPr lang="en-US" sz="2400" baseline="-25000" dirty="0">
                <a:latin typeface="Arial" panose="020B0604020202020204" pitchFamily="34" charset="0"/>
                <a:cs typeface="Arial" panose="020B0604020202020204" pitchFamily="34" charset="0"/>
              </a:rPr>
              <a:t>o</a:t>
            </a:r>
            <a:r>
              <a:rPr lang="en-US" sz="2400" dirty="0">
                <a:latin typeface="Arial" panose="020B0604020202020204" pitchFamily="34" charset="0"/>
                <a:cs typeface="Arial" panose="020B0604020202020204" pitchFamily="34" charset="0"/>
              </a:rPr>
              <a:t>), which is the intensity that can be barely heard by a normal person, is about 0 </a:t>
            </a:r>
            <a:r>
              <a:rPr lang="en-US" sz="2400" baseline="30000" dirty="0">
                <a:latin typeface="Arial" panose="020B0604020202020204" pitchFamily="34" charset="0"/>
                <a:cs typeface="Arial" panose="020B0604020202020204" pitchFamily="34" charset="0"/>
              </a:rPr>
              <a:t>−12</a:t>
            </a:r>
            <a:r>
              <a:rPr lang="en-US" sz="2400" dirty="0">
                <a:latin typeface="Arial" panose="020B0604020202020204" pitchFamily="34" charset="0"/>
                <a:cs typeface="Arial" panose="020B0604020202020204" pitchFamily="34" charset="0"/>
              </a:rPr>
              <a:t> (watt/m </a:t>
            </a:r>
            <a:r>
              <a:rPr lang="en-US" sz="2400" baseline="30000" dirty="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when measured by acoustical devices.</a:t>
            </a:r>
          </a:p>
        </p:txBody>
      </p:sp>
    </p:spTree>
    <p:extLst>
      <p:ext uri="{BB962C8B-B14F-4D97-AF65-F5344CB8AC3E}">
        <p14:creationId xmlns:p14="http://schemas.microsoft.com/office/powerpoint/2010/main" val="58406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867" y="-164958"/>
            <a:ext cx="10515600" cy="736562"/>
          </a:xfrm>
        </p:spPr>
        <p:txBody>
          <a:bodyPr/>
          <a:lstStyle/>
          <a:p>
            <a:pPr algn="ctr"/>
            <a:r>
              <a:rPr lang="en-GB" dirty="0"/>
              <a:t>Sound Waves </a:t>
            </a:r>
          </a:p>
        </p:txBody>
      </p:sp>
      <p:sp>
        <p:nvSpPr>
          <p:cNvPr id="3" name="Rectangle 1"/>
          <p:cNvSpPr>
            <a:spLocks noChangeArrowheads="1"/>
          </p:cNvSpPr>
          <p:nvPr/>
        </p:nvSpPr>
        <p:spPr bwMode="auto">
          <a:xfrm>
            <a:off x="180667" y="571604"/>
            <a:ext cx="1183066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Sound can be modeled as a pressure wave by considering the change in pressure from average pressure,</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Δ</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P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Δ</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P</a:t>
            </a:r>
            <a:r>
              <a:rPr kumimoji="0" lang="en-US" altLang="en-US" sz="2400" b="0" i="1" u="none" strike="noStrike" cap="none" normalizeH="0" baseline="-25000" dirty="0" err="1">
                <a:ln>
                  <a:noFill/>
                </a:ln>
                <a:solidFill>
                  <a:schemeClr val="tx1"/>
                </a:solidFill>
                <a:effectLst/>
                <a:latin typeface="Arial" panose="020B0604020202020204" pitchFamily="34" charset="0"/>
                <a:cs typeface="Arial" panose="020B0604020202020204" pitchFamily="34" charset="0"/>
              </a:rPr>
              <a:t>max</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sin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kx</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ωt</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ϕ</a:t>
            </a:r>
            <a:r>
              <a:rPr lang="en-US" altLang="en-US" sz="2400" dirty="0">
                <a:latin typeface="Arial" panose="020B0604020202020204" pitchFamily="34" charset="0"/>
                <a:cs typeface="Arial" panose="020B0604020202020204" pitchFamily="34" charset="0"/>
              </a:rPr>
              <a:t>)</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endParaRPr lang="en-US" altLang="en-US" sz="2400" dirty="0">
              <a:latin typeface="Arial" panose="020B0604020202020204" pitchFamily="34" charset="0"/>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where ΔP is the change in pressure,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Δ</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P</a:t>
            </a:r>
            <a:r>
              <a:rPr kumimoji="0" lang="en-US" altLang="en-US" sz="2400" b="0" i="1" u="none" strike="noStrike" cap="none" normalizeH="0" baseline="-25000" dirty="0" err="1">
                <a:ln>
                  <a:noFill/>
                </a:ln>
                <a:solidFill>
                  <a:schemeClr val="tx1"/>
                </a:solidFill>
                <a:effectLst/>
                <a:latin typeface="Arial" panose="020B0604020202020204" pitchFamily="34" charset="0"/>
                <a:cs typeface="Arial" panose="020B0604020202020204" pitchFamily="34" charset="0"/>
              </a:rPr>
              <a:t>max</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maximum change in pressure, </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2</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πλ</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wave number,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ω</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π/T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πf</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angular frequency, and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ϕ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is the</a:t>
            </a:r>
            <a:r>
              <a:rPr kumimoji="0" lang="en-US" altLang="en-US" sz="2400" b="0" i="0" u="none" strike="noStrike" cap="none" normalizeH="0" dirty="0">
                <a:ln>
                  <a:noFill/>
                </a:ln>
                <a:solidFill>
                  <a:schemeClr val="tx1"/>
                </a:solidFill>
                <a:effectLst/>
                <a:latin typeface="Arial" panose="020B0604020202020204" pitchFamily="34" charset="0"/>
                <a:cs typeface="Arial" panose="020B0604020202020204" pitchFamily="34" charset="0"/>
              </a:rPr>
              <a:t> is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phase angle. </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wave speed (group velocity) can be determined from</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v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ω / k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λ</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Sound waves can also be modeled in terms of the displacement of the air molecules. The displacement of the air molecules can be modeled using a cosine function:</a:t>
            </a: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x</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
            </a:r>
            <a:r>
              <a:rPr kumimoji="0" lang="en-US" altLang="en-US" sz="2400" b="0" i="1" u="none" strike="noStrike" cap="none" normalizeH="0" baseline="-25000" dirty="0" err="1">
                <a:ln>
                  <a:noFill/>
                </a:ln>
                <a:solidFill>
                  <a:schemeClr val="tx1"/>
                </a:solidFill>
                <a:effectLst/>
                <a:latin typeface="Arial" panose="020B0604020202020204" pitchFamily="34" charset="0"/>
                <a:cs typeface="Arial" panose="020B0604020202020204" pitchFamily="34" charset="0"/>
              </a:rPr>
              <a:t>max</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cos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kx</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ωt</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ϕ)</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equation, </a:t>
            </a:r>
            <a:r>
              <a:rPr kumimoji="0" lang="en-US" altLang="en-US" sz="24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s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is the displacement and </a:t>
            </a:r>
            <a:r>
              <a:rPr kumimoji="0" lang="en-US" altLang="en-US" sz="2400" b="0" i="1" u="none" strike="noStrike" cap="none" normalizeH="0" baseline="0" dirty="0" err="1">
                <a:ln>
                  <a:noFill/>
                </a:ln>
                <a:solidFill>
                  <a:schemeClr val="tx1"/>
                </a:solidFill>
                <a:effectLst/>
                <a:latin typeface="Arial" panose="020B0604020202020204" pitchFamily="34" charset="0"/>
                <a:cs typeface="Arial" panose="020B0604020202020204" pitchFamily="34" charset="0"/>
              </a:rPr>
              <a:t>s</a:t>
            </a:r>
            <a:r>
              <a:rPr kumimoji="0" lang="en-US" altLang="en-US" sz="2400" b="0" i="1" u="none" strike="noStrike" cap="none" normalizeH="0" baseline="-25000" dirty="0" err="1">
                <a:ln>
                  <a:noFill/>
                </a:ln>
                <a:solidFill>
                  <a:schemeClr val="tx1"/>
                </a:solidFill>
                <a:effectLst/>
                <a:latin typeface="Arial" panose="020B0604020202020204" pitchFamily="34" charset="0"/>
                <a:cs typeface="Arial" panose="020B0604020202020204" pitchFamily="34" charset="0"/>
              </a:rPr>
              <a:t>max</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maximum displacement. </a:t>
            </a:r>
          </a:p>
        </p:txBody>
      </p:sp>
    </p:spTree>
    <p:extLst>
      <p:ext uri="{BB962C8B-B14F-4D97-AF65-F5344CB8AC3E}">
        <p14:creationId xmlns:p14="http://schemas.microsoft.com/office/powerpoint/2010/main" val="135037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562"/>
          </a:xfrm>
        </p:spPr>
        <p:txBody>
          <a:bodyPr/>
          <a:lstStyle/>
          <a:p>
            <a:pPr algn="ctr"/>
            <a:r>
              <a:rPr lang="en-GB" dirty="0"/>
              <a:t>Sound Waves </a:t>
            </a:r>
          </a:p>
        </p:txBody>
      </p:sp>
      <p:pic>
        <p:nvPicPr>
          <p:cNvPr id="4" name="Picture 3"/>
          <p:cNvPicPr>
            <a:picLocks noChangeAspect="1"/>
          </p:cNvPicPr>
          <p:nvPr/>
        </p:nvPicPr>
        <p:blipFill>
          <a:blip r:embed="rId2"/>
          <a:stretch>
            <a:fillRect/>
          </a:stretch>
        </p:blipFill>
        <p:spPr>
          <a:xfrm>
            <a:off x="838200" y="1261140"/>
            <a:ext cx="10218174" cy="5375583"/>
          </a:xfrm>
          <a:prstGeom prst="rect">
            <a:avLst/>
          </a:prstGeom>
        </p:spPr>
      </p:pic>
    </p:spTree>
    <p:extLst>
      <p:ext uri="{BB962C8B-B14F-4D97-AF65-F5344CB8AC3E}">
        <p14:creationId xmlns:p14="http://schemas.microsoft.com/office/powerpoint/2010/main" val="308215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66" y="112978"/>
            <a:ext cx="10515600" cy="504297"/>
          </a:xfrm>
        </p:spPr>
        <p:txBody>
          <a:bodyPr>
            <a:normAutofit fontScale="90000"/>
          </a:bodyPr>
          <a:lstStyle/>
          <a:p>
            <a:pPr algn="ctr"/>
            <a:r>
              <a:rPr lang="en-GB" dirty="0"/>
              <a:t>Speed of Sound in Various Materials </a:t>
            </a:r>
          </a:p>
        </p:txBody>
      </p:sp>
      <mc:AlternateContent xmlns:mc="http://schemas.openxmlformats.org/markup-compatibility/2006">
        <mc:Choice xmlns:a14="http://schemas.microsoft.com/office/drawing/2010/main" Requires="a14">
          <p:sp>
            <p:nvSpPr>
              <p:cNvPr id="12" name="Rectangle 3"/>
              <p:cNvSpPr>
                <a:spLocks noChangeArrowheads="1"/>
              </p:cNvSpPr>
              <p:nvPr/>
            </p:nvSpPr>
            <p:spPr bwMode="auto">
              <a:xfrm>
                <a:off x="737165" y="617275"/>
                <a:ext cx="11824591" cy="59958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speed of sound depends upon </a:t>
                </a:r>
              </a:p>
              <a:p>
                <a:pPr marL="971550" lvl="1" indent="-514350" eaLnBrk="0" fontAlgn="base" hangingPunct="0">
                  <a:spcBef>
                    <a:spcPct val="0"/>
                  </a:spcBef>
                  <a:spcAft>
                    <a:spcPct val="0"/>
                  </a:spcAft>
                  <a:buFont typeface="+mj-lt"/>
                  <a:buAutoNum type="romanLcPeriod"/>
                </a:pPr>
                <a:r>
                  <a:rPr kumimoji="0" lang="en-US" altLang="en-US" sz="2400" b="0" i="0" u="none" strike="noStrike" cap="none" normalizeH="0" baseline="0" dirty="0">
                    <a:ln>
                      <a:noFill/>
                    </a:ln>
                    <a:solidFill>
                      <a:schemeClr val="tx1"/>
                    </a:solidFill>
                    <a:effectLst/>
                    <a:latin typeface="Arial" panose="020B0604020202020204" pitchFamily="34" charset="0"/>
                  </a:rPr>
                  <a:t> the type of medium </a:t>
                </a:r>
                <a:endParaRPr lang="en-US" altLang="en-US" sz="2400" dirty="0">
                  <a:latin typeface="Arial" panose="020B0604020202020204" pitchFamily="34" charset="0"/>
                </a:endParaRPr>
              </a:p>
              <a:p>
                <a:pPr marL="971550" lvl="1" indent="-514350" eaLnBrk="0" fontAlgn="base" hangingPunct="0">
                  <a:spcBef>
                    <a:spcPct val="0"/>
                  </a:spcBef>
                  <a:spcAft>
                    <a:spcPct val="0"/>
                  </a:spcAft>
                  <a:buFont typeface="+mj-lt"/>
                  <a:buAutoNum type="romanLcPeriod"/>
                </a:pPr>
                <a:r>
                  <a:rPr kumimoji="0" lang="en-US" altLang="en-US" sz="2400" b="0" i="0" u="none" strike="noStrike" cap="none" normalizeH="0" baseline="0" dirty="0">
                    <a:ln>
                      <a:noFill/>
                    </a:ln>
                    <a:solidFill>
                      <a:schemeClr val="tx1"/>
                    </a:solidFill>
                    <a:effectLst/>
                    <a:latin typeface="Arial" panose="020B0604020202020204" pitchFamily="34" charset="0"/>
                  </a:rPr>
                  <a:t> th</a:t>
                </a:r>
                <a:r>
                  <a:rPr lang="en-US" altLang="en-US" sz="2400" dirty="0">
                    <a:latin typeface="Arial" panose="020B0604020202020204" pitchFamily="34" charset="0"/>
                  </a:rPr>
                  <a:t>e</a:t>
                </a:r>
                <a:r>
                  <a:rPr kumimoji="0" lang="en-US" altLang="en-US" sz="2400" b="0" i="0" u="none" strike="noStrike" cap="none" normalizeH="0" baseline="0" dirty="0">
                    <a:ln>
                      <a:noFill/>
                    </a:ln>
                    <a:solidFill>
                      <a:schemeClr val="tx1"/>
                    </a:solidFill>
                    <a:effectLst/>
                    <a:latin typeface="Arial" panose="020B0604020202020204" pitchFamily="34" charset="0"/>
                  </a:rPr>
                  <a:t> state of the medium . </a:t>
                </a:r>
              </a:p>
              <a:p>
                <a:pPr marL="342900" lvl="0"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In</a:t>
                </a:r>
                <a:r>
                  <a:rPr kumimoji="0" lang="en-US" altLang="en-US" sz="2400" b="0" i="0" u="none" strike="noStrike" cap="none" normalizeH="0" dirty="0">
                    <a:ln>
                      <a:noFill/>
                    </a:ln>
                    <a:solidFill>
                      <a:schemeClr val="tx1"/>
                    </a:solidFill>
                    <a:effectLst/>
                    <a:latin typeface="Arial" panose="020B0604020202020204" pitchFamily="34" charset="0"/>
                  </a:rPr>
                  <a:t> general, it depends on </a:t>
                </a:r>
                <a:r>
                  <a:rPr lang="en-US" altLang="en-US" sz="2400" dirty="0">
                    <a:latin typeface="Arial" panose="020B0604020202020204" pitchFamily="34" charset="0"/>
                  </a:rPr>
                  <a:t>two properties: elasticity and inertia. </a:t>
                </a:r>
              </a:p>
              <a:p>
                <a:pPr marL="342900" lvl="0" indent="-342900" eaLnBrk="0" fontAlgn="base" hangingPunct="0">
                  <a:spcBef>
                    <a:spcPct val="0"/>
                  </a:spcBef>
                  <a:spcAft>
                    <a:spcPct val="0"/>
                  </a:spcAft>
                  <a:buFont typeface="Arial" panose="020B0604020202020204" pitchFamily="34" charset="0"/>
                  <a:buChar char="•"/>
                </a:pPr>
                <a:endParaRPr kumimoji="0" lang="en-US" altLang="en-US" sz="2400" b="0" i="0" u="none" strike="noStrike" cap="none" normalizeH="0" dirty="0">
                  <a:ln>
                    <a:noFill/>
                  </a:ln>
                  <a:solidFill>
                    <a:schemeClr val="tx1"/>
                  </a:solidFill>
                  <a:effectLst/>
                  <a:latin typeface="Arial" panose="020B0604020202020204" pitchFamily="34" charset="0"/>
                </a:endParaRPr>
              </a:p>
              <a:p>
                <a:pPr marL="342900" indent="-342900" eaLnBrk="0" fontAlgn="base" hangingPunct="0">
                  <a:spcBef>
                    <a:spcPct val="0"/>
                  </a:spcBef>
                  <a:spcAft>
                    <a:spcPct val="0"/>
                  </a:spcAft>
                  <a:buFont typeface="Arial" panose="020B0604020202020204" pitchFamily="34" charset="0"/>
                  <a:buChar char="•"/>
                </a:pPr>
                <a:r>
                  <a:rPr lang="en-US" sz="2400" dirty="0"/>
                  <a:t>        </a:t>
                </a:r>
                <a14:m>
                  <m:oMath xmlns:m="http://schemas.openxmlformats.org/officeDocument/2006/math">
                    <m:r>
                      <a:rPr lang="en-US" sz="2400" i="1"/>
                      <m:t>𝑣</m:t>
                    </m:r>
                    <m:r>
                      <a:rPr lang="en-US" sz="2400" i="1"/>
                      <m:t>=√</m:t>
                    </m:r>
                    <m:d>
                      <m:dPr>
                        <m:ctrlPr>
                          <a:rPr lang="en-US" sz="2400" i="1"/>
                        </m:ctrlPr>
                      </m:dPr>
                      <m:e>
                        <m:f>
                          <m:fPr>
                            <m:ctrlPr>
                              <a:rPr lang="en-US" sz="2400" i="1"/>
                            </m:ctrlPr>
                          </m:fPr>
                          <m:num>
                            <m:r>
                              <a:rPr lang="en-US" sz="2400" i="1"/>
                              <m:t>𝑒𝑙𝑎𝑠𝑡𝑖𝑐</m:t>
                            </m:r>
                            <m:r>
                              <a:rPr lang="en-US" sz="2400" i="1"/>
                              <m:t> </m:t>
                            </m:r>
                            <m:r>
                              <a:rPr lang="en-US" sz="2400" i="1"/>
                              <m:t>𝑝𝑟𝑜𝑝𝑒𝑟𝑡𝑦</m:t>
                            </m:r>
                          </m:num>
                          <m:den>
                            <m:r>
                              <a:rPr lang="en-US" sz="2400" i="1"/>
                              <m:t>𝑖𝑛𝑒𝑟𝑡𝑖𝑎𝑙</m:t>
                            </m:r>
                            <m:r>
                              <a:rPr lang="en-US" sz="2400" i="1"/>
                              <m:t> </m:t>
                            </m:r>
                            <m:r>
                              <a:rPr lang="en-US" sz="2400" i="1"/>
                              <m:t>𝑝𝑟𝑜𝑝𝑒𝑟𝑡𝑦</m:t>
                            </m:r>
                            <m:r>
                              <a:rPr lang="en-US" sz="2400" i="1"/>
                              <m:t> </m:t>
                            </m:r>
                          </m:den>
                        </m:f>
                      </m:e>
                    </m:d>
                  </m:oMath>
                </a14:m>
                <a:endParaRPr lang="en-US" sz="2400" dirty="0"/>
              </a:p>
              <a:p>
                <a:pPr marL="342900" indent="-342900" eaLnBrk="0" fontAlgn="base" hangingPunct="0">
                  <a:spcBef>
                    <a:spcPct val="0"/>
                  </a:spcBef>
                  <a:spcAft>
                    <a:spcPct val="0"/>
                  </a:spcAft>
                  <a:buFont typeface="Arial" panose="020B0604020202020204" pitchFamily="34" charset="0"/>
                  <a:buChar char="•"/>
                </a:pPr>
                <a:endParaRPr lang="en-US" sz="2400" dirty="0"/>
              </a:p>
              <a:p>
                <a:pPr marL="342900" indent="-342900" eaLnBrk="0" fontAlgn="base" hangingPunct="0">
                  <a:spcBef>
                    <a:spcPct val="0"/>
                  </a:spcBef>
                  <a:spcAft>
                    <a:spcPct val="0"/>
                  </a:spcAft>
                  <a:buFont typeface="Arial" panose="020B0604020202020204" pitchFamily="34" charset="0"/>
                  <a:buChar char="•"/>
                </a:pPr>
                <a:r>
                  <a:rPr lang="en-US" sz="2400" dirty="0"/>
                  <a:t>Speed of waves on a string   </a:t>
                </a:r>
                <a14:m>
                  <m:oMath xmlns:m="http://schemas.openxmlformats.org/officeDocument/2006/math">
                    <m:r>
                      <a:rPr lang="en-US" sz="2400" i="1"/>
                      <m:t> </m:t>
                    </m:r>
                    <m:r>
                      <a:rPr lang="en-US" sz="2400" i="1"/>
                      <m:t>𝑣</m:t>
                    </m:r>
                    <m:r>
                      <a:rPr lang="en-US" sz="2400" i="1"/>
                      <m:t>=√</m:t>
                    </m:r>
                    <m:d>
                      <m:dPr>
                        <m:ctrlPr>
                          <a:rPr lang="en-US" sz="2400" i="1"/>
                        </m:ctrlPr>
                      </m:dPr>
                      <m:e>
                        <m:f>
                          <m:fPr>
                            <m:ctrlPr>
                              <a:rPr lang="en-US" sz="2400" i="1"/>
                            </m:ctrlPr>
                          </m:fPr>
                          <m:num>
                            <m:r>
                              <a:rPr lang="en-US" sz="2400" i="1"/>
                              <m:t>𝑟𝑒𝑠𝑡𝑜𝑟𝑖𝑛𝑔</m:t>
                            </m:r>
                            <m:r>
                              <a:rPr lang="en-US" sz="2400" i="1"/>
                              <m:t> </m:t>
                            </m:r>
                            <m:r>
                              <a:rPr lang="en-US" sz="2400" i="1"/>
                              <m:t>𝑓𝑜𝑟𝑐𝑒</m:t>
                            </m:r>
                            <m:r>
                              <a:rPr lang="en-US" sz="2400" i="1"/>
                              <m:t> (</m:t>
                            </m:r>
                            <m:sSub>
                              <m:sSubPr>
                                <m:ctrlPr>
                                  <a:rPr lang="en-US" sz="2400" i="1"/>
                                </m:ctrlPr>
                              </m:sSubPr>
                              <m:e>
                                <m:r>
                                  <a:rPr lang="en-US" sz="2400" i="1"/>
                                  <m:t>𝐹</m:t>
                                </m:r>
                              </m:e>
                              <m:sub>
                                <m:r>
                                  <a:rPr lang="en-US" sz="2400" i="1"/>
                                  <m:t>𝑇</m:t>
                                </m:r>
                                <m:r>
                                  <a:rPr lang="en-US" sz="2400" i="1"/>
                                  <m:t>)</m:t>
                                </m:r>
                              </m:sub>
                            </m:sSub>
                          </m:num>
                          <m:den>
                            <m:r>
                              <a:rPr lang="en-US" sz="2400" i="1"/>
                              <m:t>𝑙𝑖𝑛𝑒𝑎𝑟</m:t>
                            </m:r>
                            <m:r>
                              <a:rPr lang="en-US" sz="2400" i="1"/>
                              <m:t> </m:t>
                            </m:r>
                            <m:r>
                              <a:rPr lang="en-US" sz="2400" i="1"/>
                              <m:t>𝑑𝑒𝑛𝑠𝑖𝑡𝑦</m:t>
                            </m:r>
                            <m:r>
                              <a:rPr lang="en-US" sz="2400" i="1"/>
                              <m:t> ( </m:t>
                            </m:r>
                            <m:r>
                              <a:rPr lang="en-US" sz="2400" i="1"/>
                              <m:t>𝜇</m:t>
                            </m:r>
                            <m:r>
                              <a:rPr lang="en-US" sz="2400" i="1"/>
                              <m:t> )</m:t>
                            </m:r>
                          </m:den>
                        </m:f>
                      </m:e>
                    </m:d>
                  </m:oMath>
                </a14:m>
                <a:r>
                  <a:rPr lang="en-US" sz="2400" dirty="0"/>
                  <a:t>­­­­­­­­­</a:t>
                </a:r>
              </a:p>
              <a:p>
                <a:pPr marL="342900" indent="-342900" eaLnBrk="0" fontAlgn="base" hangingPunct="0">
                  <a:spcBef>
                    <a:spcPct val="0"/>
                  </a:spcBef>
                  <a:spcAft>
                    <a:spcPct val="0"/>
                  </a:spcAft>
                  <a:buFont typeface="Arial" panose="020B0604020202020204" pitchFamily="34" charset="0"/>
                  <a:buChar char="•"/>
                </a:pPr>
                <a:endParaRPr lang="en-US" sz="2400" dirty="0"/>
              </a:p>
              <a:p>
                <a:pPr marL="342900" indent="-342900" eaLnBrk="0" fontAlgn="base" hangingPunct="0">
                  <a:spcBef>
                    <a:spcPct val="0"/>
                  </a:spcBef>
                  <a:spcAft>
                    <a:spcPct val="0"/>
                  </a:spcAft>
                  <a:buFont typeface="Arial" panose="020B0604020202020204" pitchFamily="34" charset="0"/>
                  <a:buChar char="•"/>
                </a:pPr>
                <a:r>
                  <a:rPr lang="en-US" sz="2400" dirty="0"/>
                  <a:t>Speed of sound in a </a:t>
                </a:r>
                <a:r>
                  <a:rPr lang="en-US" sz="2400" b="1" dirty="0"/>
                  <a:t>fluid</a:t>
                </a:r>
                <a:r>
                  <a:rPr lang="en-US" sz="2400" dirty="0"/>
                  <a:t>      </a:t>
                </a:r>
                <a14:m>
                  <m:oMath xmlns:m="http://schemas.openxmlformats.org/officeDocument/2006/math">
                    <m:r>
                      <a:rPr lang="en-US" sz="2400" i="1"/>
                      <m:t>𝑣</m:t>
                    </m:r>
                    <m:r>
                      <a:rPr lang="en-US" sz="2400" i="1"/>
                      <m:t>=√</m:t>
                    </m:r>
                    <m:d>
                      <m:dPr>
                        <m:ctrlPr>
                          <a:rPr lang="en-US" sz="2400" i="1"/>
                        </m:ctrlPr>
                      </m:dPr>
                      <m:e>
                        <m:f>
                          <m:fPr>
                            <m:ctrlPr>
                              <a:rPr lang="en-US" sz="2400" i="1"/>
                            </m:ctrlPr>
                          </m:fPr>
                          <m:num>
                            <m:r>
                              <a:rPr lang="en-US" sz="2400" i="1"/>
                              <m:t>𝐵𝑢𝑙𝑘</m:t>
                            </m:r>
                            <m:r>
                              <a:rPr lang="en-US" sz="2400" i="1"/>
                              <m:t> </m:t>
                            </m:r>
                            <m:r>
                              <a:rPr lang="en-US" sz="2400" i="1"/>
                              <m:t>𝑀𝑜𝑑𝑢𝑙𝑢𝑠</m:t>
                            </m:r>
                            <m:r>
                              <a:rPr lang="en-US" sz="2400" i="1"/>
                              <m:t> (</m:t>
                            </m:r>
                            <m:r>
                              <a:rPr lang="en-US" sz="2400" i="1"/>
                              <m:t>𝐵</m:t>
                            </m:r>
                            <m:r>
                              <a:rPr lang="en-US" sz="2400" i="1"/>
                              <m:t>)</m:t>
                            </m:r>
                          </m:num>
                          <m:den>
                            <m:r>
                              <a:rPr lang="en-US" sz="2400" i="1"/>
                              <m:t>𝑑𝑒𝑛𝑠𝑖𝑡𝑦</m:t>
                            </m:r>
                            <m:r>
                              <a:rPr lang="en-US" sz="2400" i="1"/>
                              <m:t> (</m:t>
                            </m:r>
                            <m:r>
                              <a:rPr lang="en-US" sz="2400" i="1"/>
                              <m:t>𝜌</m:t>
                            </m:r>
                            <m:r>
                              <a:rPr lang="en-US" sz="2400" i="1"/>
                              <m:t>) </m:t>
                            </m:r>
                          </m:den>
                        </m:f>
                      </m:e>
                    </m:d>
                  </m:oMath>
                </a14:m>
                <a:r>
                  <a:rPr lang="en-US" sz="2400" dirty="0"/>
                  <a:t>­­­­­­­­­</a:t>
                </a:r>
              </a:p>
              <a:p>
                <a:pPr marL="342900" indent="-342900" eaLnBrk="0" fontAlgn="base" hangingPunct="0">
                  <a:spcBef>
                    <a:spcPct val="0"/>
                  </a:spcBef>
                  <a:spcAft>
                    <a:spcPct val="0"/>
                  </a:spcAft>
                  <a:buFont typeface="Arial" panose="020B0604020202020204" pitchFamily="34" charset="0"/>
                  <a:buChar char="•"/>
                </a:pPr>
                <a:endParaRPr lang="en-US" sz="2400" dirty="0"/>
              </a:p>
              <a:p>
                <a:pPr marL="342900" indent="-342900" eaLnBrk="0" fontAlgn="base" hangingPunct="0">
                  <a:spcBef>
                    <a:spcPct val="0"/>
                  </a:spcBef>
                  <a:spcAft>
                    <a:spcPct val="0"/>
                  </a:spcAft>
                  <a:buFont typeface="Arial" panose="020B0604020202020204" pitchFamily="34" charset="0"/>
                  <a:buChar char="•"/>
                </a:pPr>
                <a:r>
                  <a:rPr lang="en-US" sz="2400" dirty="0"/>
                  <a:t>Speed of sound in a </a:t>
                </a:r>
                <a:r>
                  <a:rPr lang="en-US" sz="2400" b="1" dirty="0"/>
                  <a:t>solid</a:t>
                </a:r>
                <a:r>
                  <a:rPr lang="en-US" sz="2400" dirty="0"/>
                  <a:t>     </a:t>
                </a:r>
                <a14:m>
                  <m:oMath xmlns:m="http://schemas.openxmlformats.org/officeDocument/2006/math">
                    <m:r>
                      <a:rPr lang="en-US" sz="2400" i="1"/>
                      <m:t>𝑣</m:t>
                    </m:r>
                    <m:r>
                      <a:rPr lang="en-US" sz="2400" i="1"/>
                      <m:t>=√</m:t>
                    </m:r>
                    <m:d>
                      <m:dPr>
                        <m:ctrlPr>
                          <a:rPr lang="en-US" sz="2400" i="1"/>
                        </m:ctrlPr>
                      </m:dPr>
                      <m:e>
                        <m:f>
                          <m:fPr>
                            <m:ctrlPr>
                              <a:rPr lang="en-US" sz="2400" i="1"/>
                            </m:ctrlPr>
                          </m:fPr>
                          <m:num>
                            <m:r>
                              <a:rPr lang="en-US" sz="2400" i="1"/>
                              <m:t>𝑌𝑜𝑢𝑛𝑔</m:t>
                            </m:r>
                            <m:r>
                              <a:rPr lang="en-US" sz="2400" i="1"/>
                              <m:t>′</m:t>
                            </m:r>
                            <m:r>
                              <a:rPr lang="en-US" sz="2400" i="1"/>
                              <m:t>𝑠</m:t>
                            </m:r>
                            <m:r>
                              <a:rPr lang="en-US" sz="2400" i="1"/>
                              <m:t> </m:t>
                            </m:r>
                            <m:r>
                              <a:rPr lang="en-US" sz="2400" i="1"/>
                              <m:t>𝑀𝑜𝑑𝑢𝑙𝑢𝑠</m:t>
                            </m:r>
                            <m:r>
                              <a:rPr lang="en-US" sz="2400" i="1"/>
                              <m:t> (</m:t>
                            </m:r>
                            <m:r>
                              <a:rPr lang="en-US" sz="2400" i="1"/>
                              <m:t>𝑌</m:t>
                            </m:r>
                            <m:r>
                              <a:rPr lang="en-US" sz="2400" i="1"/>
                              <m:t>)</m:t>
                            </m:r>
                          </m:num>
                          <m:den>
                            <m:r>
                              <a:rPr lang="en-US" sz="2400" i="1"/>
                              <m:t>𝑑𝑒𝑛𝑠𝑖𝑡𝑦</m:t>
                            </m:r>
                            <m:r>
                              <a:rPr lang="en-US" sz="2400" i="1"/>
                              <m:t> (</m:t>
                            </m:r>
                            <m:r>
                              <a:rPr lang="en-US" sz="2400" i="1"/>
                              <m:t>𝜌</m:t>
                            </m:r>
                            <m:r>
                              <a:rPr lang="en-US" sz="2400" i="1"/>
                              <m:t>)</m:t>
                            </m:r>
                          </m:den>
                        </m:f>
                      </m:e>
                    </m:d>
                  </m:oMath>
                </a14:m>
                <a:r>
                  <a:rPr lang="en-US" sz="2400" dirty="0"/>
                  <a:t>­­­­­­­­­</a:t>
                </a:r>
              </a:p>
              <a:p>
                <a:pPr marL="342900" indent="-342900" eaLnBrk="0" fontAlgn="base" hangingPunct="0">
                  <a:spcBef>
                    <a:spcPct val="0"/>
                  </a:spcBef>
                  <a:spcAft>
                    <a:spcPct val="0"/>
                  </a:spcAft>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𝑠𝑝𝑒𝑒𝑑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𝑖𝑛</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 </m:t>
                    </m:r>
                    <m:r>
                      <a:rPr lang="en-US" sz="2400" b="0" i="1" smtClean="0">
                        <a:latin typeface="Cambria Math" panose="02040503050406030204" pitchFamily="18" charset="0"/>
                      </a:rPr>
                      <m:t>𝑔𝑎𝑠</m:t>
                    </m:r>
                    <m:r>
                      <a:rPr lang="en-US" sz="2400" b="0" i="1" smtClean="0">
                        <a:latin typeface="Cambria Math" panose="02040503050406030204" pitchFamily="18" charset="0"/>
                      </a:rPr>
                      <m:t>                </m:t>
                    </m:r>
                    <m:r>
                      <a:rPr lang="en-US" sz="2400" i="1"/>
                      <m:t>𝑣</m:t>
                    </m:r>
                    <m:r>
                      <a:rPr lang="en-US" sz="2400" i="1"/>
                      <m:t>=√</m:t>
                    </m:r>
                    <m:d>
                      <m:dPr>
                        <m:ctrlPr>
                          <a:rPr lang="en-US" sz="2400" i="1"/>
                        </m:ctrlPr>
                      </m:dPr>
                      <m:e>
                        <m:f>
                          <m:fPr>
                            <m:ctrlPr>
                              <a:rPr lang="en-US" sz="2400" i="1"/>
                            </m:ctrlPr>
                          </m:fPr>
                          <m:num>
                            <m:r>
                              <a:rPr lang="en-US" sz="2400" i="1"/>
                              <m:t>𝛾</m:t>
                            </m:r>
                            <m:r>
                              <a:rPr lang="en-US" sz="2400" i="1"/>
                              <m:t>𝑅</m:t>
                            </m:r>
                            <m:r>
                              <a:rPr lang="en-US" sz="2400" i="1"/>
                              <m:t> </m:t>
                            </m:r>
                            <m:sSub>
                              <m:sSubPr>
                                <m:ctrlPr>
                                  <a:rPr lang="en-US" sz="2400" i="1"/>
                                </m:ctrlPr>
                              </m:sSubPr>
                              <m:e>
                                <m:r>
                                  <a:rPr lang="en-US" sz="2400" i="1"/>
                                  <m:t>𝑇</m:t>
                                </m:r>
                              </m:e>
                              <m:sub>
                                <m:r>
                                  <a:rPr lang="en-US" sz="2400" i="1"/>
                                  <m:t>𝐾</m:t>
                                </m:r>
                              </m:sub>
                            </m:sSub>
                            <m:r>
                              <a:rPr lang="en-US" sz="2400" i="1"/>
                              <m:t>)</m:t>
                            </m:r>
                          </m:num>
                          <m:den>
                            <m:r>
                              <a:rPr lang="en-US" sz="2400" i="1"/>
                              <m:t>𝑀</m:t>
                            </m:r>
                          </m:den>
                        </m:f>
                      </m:e>
                    </m:d>
                  </m:oMath>
                </a14:m>
                <a:r>
                  <a:rPr lang="en-US" sz="2400" dirty="0"/>
                  <a:t>­­­­­­­­</a:t>
                </a:r>
              </a:p>
            </p:txBody>
          </p:sp>
        </mc:Choice>
        <mc:Fallback>
          <p:sp>
            <p:nvSpPr>
              <p:cNvPr id="12" name="Rectangle 3"/>
              <p:cNvSpPr>
                <a:spLocks noRot="1" noChangeAspect="1" noMove="1" noResize="1" noEditPoints="1" noAdjustHandles="1" noChangeArrowheads="1" noChangeShapeType="1" noTextEdit="1"/>
              </p:cNvSpPr>
              <p:nvPr/>
            </p:nvSpPr>
            <p:spPr bwMode="auto">
              <a:xfrm>
                <a:off x="737165" y="617275"/>
                <a:ext cx="11824591" cy="5995872"/>
              </a:xfrm>
              <a:prstGeom prst="rect">
                <a:avLst/>
              </a:prstGeom>
              <a:blipFill>
                <a:blip r:embed="rId2"/>
                <a:stretch>
                  <a:fillRect l="-722" t="-71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1">
            <a:extLst>
              <a:ext uri="{FF2B5EF4-FFF2-40B4-BE49-F238E27FC236}">
                <a16:creationId xmlns:a16="http://schemas.microsoft.com/office/drawing/2014/main" id="{5EAD1B07-9BDC-BEDF-90CB-DF5E3105AF26}"/>
              </a:ext>
            </a:extLst>
          </p:cNvPr>
          <p:cNvSpPr>
            <a:spLocks noChangeArrowheads="1"/>
          </p:cNvSpPr>
          <p:nvPr/>
        </p:nvSpPr>
        <p:spPr bwMode="auto">
          <a:xfrm>
            <a:off x="9161488" y="5103674"/>
            <a:ext cx="27508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where </a:t>
            </a:r>
            <a:r>
              <a:rPr kumimoji="0" lang="en-US" altLang="en-US" b="0" i="1" u="none" strike="noStrike" cap="none" normalizeH="0" baseline="0" dirty="0">
                <a:ln>
                  <a:noFill/>
                </a:ln>
                <a:solidFill>
                  <a:schemeClr val="tx1"/>
                </a:solidFill>
                <a:effectLst/>
                <a:latin typeface="MathJax_Math"/>
              </a:rPr>
              <a:t>γ</a:t>
            </a:r>
            <a:r>
              <a:rPr kumimoji="0" lang="en-US" altLang="en-US" b="0" i="0" u="none" strike="noStrike" cap="none" normalizeH="0" baseline="0" dirty="0">
                <a:ln>
                  <a:noFill/>
                </a:ln>
                <a:solidFill>
                  <a:schemeClr val="tx1"/>
                </a:solidFill>
                <a:effectLst/>
              </a:rPr>
              <a:t> is the adiabatic index, R = 8.31 J/mol • K is the gas constant, T</a:t>
            </a:r>
            <a:r>
              <a:rPr kumimoji="0" lang="en-US" altLang="en-US" b="0" i="0" u="none" strike="noStrike" cap="none" normalizeH="0" baseline="-3000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panose="020B0604020202020204" pitchFamily="34" charset="0"/>
              </a:rPr>
              <a:t> is </a:t>
            </a:r>
            <a:r>
              <a:rPr kumimoji="0" lang="en-US" altLang="en-US" sz="1800" b="0" i="0" u="none" strike="noStrike" cap="none" normalizeH="0" baseline="0" dirty="0">
                <a:ln>
                  <a:noFill/>
                </a:ln>
                <a:solidFill>
                  <a:schemeClr val="tx1"/>
                </a:solidFill>
                <a:effectLst/>
                <a:latin typeface="Arial" panose="020B0604020202020204" pitchFamily="34" charset="0"/>
              </a:rPr>
              <a:t>the absolute temperature in kelvins, and M is the molecular mass. </a:t>
            </a:r>
          </a:p>
        </p:txBody>
      </p:sp>
    </p:spTree>
    <p:extLst>
      <p:ext uri="{BB962C8B-B14F-4D97-AF65-F5344CB8AC3E}">
        <p14:creationId xmlns:p14="http://schemas.microsoft.com/office/powerpoint/2010/main" val="414830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7" end="7"/>
                                            </p:txEl>
                                          </p:spTgt>
                                        </p:tgtEl>
                                        <p:attrNameLst>
                                          <p:attrName>style.visibility</p:attrName>
                                        </p:attrNameLst>
                                      </p:cBhvr>
                                      <p:to>
                                        <p:strVal val="visible"/>
                                      </p:to>
                                    </p:set>
                                    <p:animEffect transition="in" filter="fade">
                                      <p:cBhvr>
                                        <p:cTn id="32" dur="500"/>
                                        <p:tgtEl>
                                          <p:spTgt spid="1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9" end="9"/>
                                            </p:txEl>
                                          </p:spTgt>
                                        </p:tgtEl>
                                        <p:attrNameLst>
                                          <p:attrName>style.visibility</p:attrName>
                                        </p:attrNameLst>
                                      </p:cBhvr>
                                      <p:to>
                                        <p:strVal val="visible"/>
                                      </p:to>
                                    </p:set>
                                    <p:animEffect transition="in" filter="fade">
                                      <p:cBhvr>
                                        <p:cTn id="37" dur="500"/>
                                        <p:tgtEl>
                                          <p:spTgt spid="1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11" end="11"/>
                                            </p:txEl>
                                          </p:spTgt>
                                        </p:tgtEl>
                                        <p:attrNameLst>
                                          <p:attrName>style.visibility</p:attrName>
                                        </p:attrNameLst>
                                      </p:cBhvr>
                                      <p:to>
                                        <p:strVal val="visible"/>
                                      </p:to>
                                    </p:set>
                                    <p:animEffect transition="in" filter="fade">
                                      <p:cBhvr>
                                        <p:cTn id="42" dur="500"/>
                                        <p:tgtEl>
                                          <p:spTgt spid="12">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2" end="12"/>
                                            </p:txEl>
                                          </p:spTgt>
                                        </p:tgtEl>
                                        <p:attrNameLst>
                                          <p:attrName>style.visibility</p:attrName>
                                        </p:attrNameLst>
                                      </p:cBhvr>
                                      <p:to>
                                        <p:strVal val="visible"/>
                                      </p:to>
                                    </p:set>
                                    <p:animEffect transition="in" filter="fade">
                                      <p:cBhvr>
                                        <p:cTn id="47" dur="500"/>
                                        <p:tgtEl>
                                          <p:spTgt spid="12">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562"/>
          </a:xfrm>
        </p:spPr>
        <p:txBody>
          <a:bodyPr/>
          <a:lstStyle/>
          <a:p>
            <a:pPr algn="ctr"/>
            <a:r>
              <a:rPr lang="en-GB" dirty="0"/>
              <a:t>Speed of Sound </a:t>
            </a:r>
          </a:p>
        </p:txBody>
      </p:sp>
      <p:pic>
        <p:nvPicPr>
          <p:cNvPr id="3" name="Picture 2"/>
          <p:cNvPicPr>
            <a:picLocks noChangeAspect="1"/>
          </p:cNvPicPr>
          <p:nvPr/>
        </p:nvPicPr>
        <p:blipFill>
          <a:blip r:embed="rId2"/>
          <a:stretch>
            <a:fillRect/>
          </a:stretch>
        </p:blipFill>
        <p:spPr>
          <a:xfrm>
            <a:off x="1193388" y="861845"/>
            <a:ext cx="10055481" cy="5476875"/>
          </a:xfrm>
          <a:prstGeom prst="rect">
            <a:avLst/>
          </a:prstGeom>
        </p:spPr>
      </p:pic>
    </p:spTree>
    <p:extLst>
      <p:ext uri="{BB962C8B-B14F-4D97-AF65-F5344CB8AC3E}">
        <p14:creationId xmlns:p14="http://schemas.microsoft.com/office/powerpoint/2010/main" val="376844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73484" y="0"/>
            <a:ext cx="10515600" cy="736562"/>
          </a:xfrm>
        </p:spPr>
        <p:txBody>
          <a:bodyPr/>
          <a:lstStyle/>
          <a:p>
            <a:pPr algn="ctr"/>
            <a:r>
              <a:rPr lang="en-GB" dirty="0"/>
              <a:t>Sound Waves </a:t>
            </a:r>
          </a:p>
        </p:txBody>
      </p:sp>
      <p:sp>
        <p:nvSpPr>
          <p:cNvPr id="3" name="Rectangle 2"/>
          <p:cNvSpPr/>
          <p:nvPr/>
        </p:nvSpPr>
        <p:spPr>
          <a:xfrm>
            <a:off x="201228" y="856357"/>
            <a:ext cx="11789544" cy="6001643"/>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When an airplane flies at or above the speed of sound,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air molecules cannot move out of the way of the airplane fast enough, so the pressure waves combine to generate a large shockwave, which people on the ground hear as a sonic boom</a:t>
            </a:r>
          </a:p>
          <a:p>
            <a:r>
              <a:rPr lang="en-US" sz="2400" dirty="0">
                <a:latin typeface="Arial" panose="020B0604020202020204" pitchFamily="34" charset="0"/>
                <a:cs typeface="Arial" panose="020B0604020202020204" pitchFamily="34" charset="0"/>
              </a:rPr>
              <a:t>A sonic boom  is the thunder-like noise a person on the ground hears when an aircraft flies overhead  faster than the speed of sound  (340m/s)</a:t>
            </a:r>
          </a:p>
          <a:p>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As the aircraft flies through the air it pushes air out of its way, continuously creating sound waves </a:t>
            </a:r>
          </a:p>
        </p:txBody>
      </p:sp>
      <p:pic>
        <p:nvPicPr>
          <p:cNvPr id="4" name="Picture 3"/>
          <p:cNvPicPr>
            <a:picLocks noChangeAspect="1"/>
          </p:cNvPicPr>
          <p:nvPr/>
        </p:nvPicPr>
        <p:blipFill>
          <a:blip r:embed="rId2"/>
          <a:stretch>
            <a:fillRect/>
          </a:stretch>
        </p:blipFill>
        <p:spPr>
          <a:xfrm>
            <a:off x="1083292" y="3283292"/>
            <a:ext cx="5047992" cy="2511184"/>
          </a:xfrm>
          <a:prstGeom prst="rect">
            <a:avLst/>
          </a:prstGeom>
        </p:spPr>
      </p:pic>
    </p:spTree>
    <p:extLst>
      <p:ext uri="{BB962C8B-B14F-4D97-AF65-F5344CB8AC3E}">
        <p14:creationId xmlns:p14="http://schemas.microsoft.com/office/powerpoint/2010/main" val="200557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9732"/>
            <a:ext cx="10515600" cy="416876"/>
          </a:xfrm>
        </p:spPr>
        <p:txBody>
          <a:bodyPr>
            <a:noAutofit/>
          </a:bodyPr>
          <a:lstStyle/>
          <a:p>
            <a:pPr algn="ctr"/>
            <a:r>
              <a:rPr lang="en-GB" dirty="0"/>
              <a:t>Sound Waves </a:t>
            </a:r>
          </a:p>
        </p:txBody>
      </p:sp>
      <mc:AlternateContent xmlns:mc="http://schemas.openxmlformats.org/markup-compatibility/2006" xmlns:a14="http://schemas.microsoft.com/office/drawing/2010/main">
        <mc:Choice Requires="a14">
          <p:sp>
            <p:nvSpPr>
              <p:cNvPr id="3" name="Rectangle 1"/>
              <p:cNvSpPr>
                <a:spLocks noChangeArrowheads="1"/>
              </p:cNvSpPr>
              <p:nvPr/>
            </p:nvSpPr>
            <p:spPr bwMode="auto">
              <a:xfrm>
                <a:off x="823452" y="1241766"/>
                <a:ext cx="11239142" cy="43744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human ear has an incredibly large range, being able to detect sound intensities from 1 x 10</a:t>
                </a:r>
                <a:r>
                  <a:rPr kumimoji="0" lang="en-US" altLang="en-US" sz="2400" b="0" i="0" u="none" strike="noStrike" cap="none" normalizeH="0" baseline="30000" dirty="0">
                    <a:ln>
                      <a:noFill/>
                    </a:ln>
                    <a:solidFill>
                      <a:schemeClr val="tx1"/>
                    </a:solidFill>
                    <a:effectLst/>
                    <a:latin typeface="Arial" panose="020B0604020202020204" pitchFamily="34" charset="0"/>
                  </a:rPr>
                  <a:t>-12</a:t>
                </a:r>
                <a:r>
                  <a:rPr kumimoji="0" lang="en-US" altLang="en-US" sz="2400" b="0" i="0" u="none" strike="noStrike" cap="none" normalizeH="0" baseline="0" dirty="0">
                    <a:ln>
                      <a:noFill/>
                    </a:ln>
                    <a:solidFill>
                      <a:schemeClr val="tx1"/>
                    </a:solidFill>
                    <a:effectLst/>
                    <a:latin typeface="Arial" panose="020B0604020202020204" pitchFamily="34" charset="0"/>
                  </a:rPr>
                  <a:t> W / m</a:t>
                </a:r>
                <a:r>
                  <a:rPr kumimoji="0" lang="en-US" altLang="en-US" sz="2400" b="0" i="0" u="none" strike="noStrike" cap="none" normalizeH="0" baseline="30000" dirty="0">
                    <a:ln>
                      <a:noFill/>
                    </a:ln>
                    <a:solidFill>
                      <a:schemeClr val="tx1"/>
                    </a:solidFill>
                    <a:effectLst/>
                    <a:latin typeface="Arial" panose="020B0604020202020204" pitchFamily="34" charset="0"/>
                  </a:rPr>
                  <a:t>2</a:t>
                </a:r>
                <a:r>
                  <a:rPr kumimoji="0" lang="en-US" altLang="en-US" sz="2400" b="0" i="0" u="none" strike="noStrike" cap="none" normalizeH="0" baseline="0" dirty="0">
                    <a:ln>
                      <a:noFill/>
                    </a:ln>
                    <a:solidFill>
                      <a:schemeClr val="tx1"/>
                    </a:solidFill>
                    <a:effectLst/>
                    <a:latin typeface="Arial" panose="020B0604020202020204" pitchFamily="34" charset="0"/>
                  </a:rPr>
                  <a:t> to 1 W / m</a:t>
                </a:r>
                <a:r>
                  <a:rPr kumimoji="0" lang="en-US" altLang="en-US" sz="2400" b="0" i="0" u="none" strike="noStrike" cap="none" normalizeH="0" baseline="30000" dirty="0">
                    <a:ln>
                      <a:noFill/>
                    </a:ln>
                    <a:solidFill>
                      <a:schemeClr val="tx1"/>
                    </a:solidFill>
                    <a:effectLst/>
                    <a:latin typeface="Arial" panose="020B0604020202020204" pitchFamily="34" charset="0"/>
                  </a:rPr>
                  <a:t>2</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more convenient way to measure the loudness of sound is in decibels (dB);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decibels, the range of human hearing goes from 0 dB to 120 </a:t>
                </a:r>
                <a:r>
                  <a:rPr kumimoji="0" lang="en-US" altLang="en-US" sz="2400" b="0" i="0" u="none" strike="noStrike" cap="none" normalizeH="0" baseline="0" dirty="0" err="1">
                    <a:ln>
                      <a:noFill/>
                    </a:ln>
                    <a:solidFill>
                      <a:schemeClr val="tx1"/>
                    </a:solidFill>
                    <a:effectLst/>
                    <a:latin typeface="Arial" panose="020B0604020202020204" pitchFamily="34" charset="0"/>
                  </a:rPr>
                  <a:t>dB.</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ear responds to the loudness of sound logarithmically, so the decibel scale is a logarithmic scale: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t>                            </a:t>
                </a:r>
                <a14:m>
                  <m:oMath xmlns:m="http://schemas.openxmlformats.org/officeDocument/2006/math">
                    <m:r>
                      <m:rPr>
                        <m:sty m:val="p"/>
                      </m:rPr>
                      <a:rPr lang="en-US" sz="2400" i="0">
                        <a:latin typeface="Cambria Math" panose="02040503050406030204" pitchFamily="18" charset="0"/>
                      </a:rPr>
                      <m:t>β</m:t>
                    </m:r>
                    <m:r>
                      <a:rPr lang="en-US" sz="2400" i="0">
                        <a:latin typeface="Cambria Math" panose="02040503050406030204" pitchFamily="18" charset="0"/>
                      </a:rPr>
                      <m:t>=10 </m:t>
                    </m:r>
                    <m:r>
                      <m:rPr>
                        <m:sty m:val="p"/>
                      </m:rPr>
                      <a:rPr lang="en-US" sz="2400" i="0">
                        <a:latin typeface="Cambria Math" panose="02040503050406030204" pitchFamily="18" charset="0"/>
                      </a:rPr>
                      <m:t>log</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m:rPr>
                                <m:sty m:val="p"/>
                              </m:rPr>
                              <a:rPr lang="en-US" sz="2400" i="0">
                                <a:latin typeface="Cambria Math" panose="02040503050406030204" pitchFamily="18" charset="0"/>
                              </a:rPr>
                              <m:t>I</m:t>
                            </m:r>
                          </m:num>
                          <m:den>
                            <m:sSub>
                              <m:sSubPr>
                                <m:ctrlPr>
                                  <a:rPr lang="en-US" sz="2400" i="1">
                                    <a:latin typeface="Cambria Math" panose="02040503050406030204" pitchFamily="18" charset="0"/>
                                  </a:rPr>
                                </m:ctrlPr>
                              </m:sSubPr>
                              <m:e>
                                <m:r>
                                  <m:rPr>
                                    <m:sty m:val="p"/>
                                  </m:rPr>
                                  <a:rPr lang="en-US" sz="2400" i="0">
                                    <a:latin typeface="Cambria Math" panose="02040503050406030204" pitchFamily="18" charset="0"/>
                                  </a:rPr>
                                  <m:t>I</m:t>
                                </m:r>
                              </m:e>
                              <m:sub>
                                <m:r>
                                  <a:rPr lang="en-US" sz="2400" i="0">
                                    <a:latin typeface="Cambria Math" panose="02040503050406030204" pitchFamily="18" charset="0"/>
                                  </a:rPr>
                                  <m:t>0</m:t>
                                </m:r>
                              </m:sub>
                            </m:sSub>
                          </m:den>
                        </m:f>
                      </m:e>
                    </m:d>
                  </m:oMath>
                </a14:m>
                <a:endParaRPr lang="en-US" sz="24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400" dirty="0"/>
              </a:p>
              <a:p>
                <a:r>
                  <a:rPr lang="en-US" sz="2400" dirty="0"/>
                  <a:t>       Where I is the intensity and I</a:t>
                </a:r>
                <a:r>
                  <a:rPr lang="en-US" sz="2400" baseline="-25000" dirty="0"/>
                  <a:t>0</a:t>
                </a:r>
                <a:r>
                  <a:rPr lang="en-US" sz="2400" dirty="0"/>
                  <a:t> is the threshold of hearing, i.e., 1 x 10</a:t>
                </a:r>
                <a:r>
                  <a:rPr lang="en-US" sz="2400" baseline="30000" dirty="0"/>
                  <a:t>-12</a:t>
                </a:r>
                <a:r>
                  <a:rPr lang="en-US" sz="2400" dirty="0"/>
                  <a:t> W/m</a:t>
                </a:r>
                <a:r>
                  <a:rPr lang="en-US" sz="2400" baseline="30000" dirty="0"/>
                  <a:t>2</a:t>
                </a:r>
                <a:r>
                  <a:rPr lang="en-US" sz="2400" dirty="0"/>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p:txBody>
          </p:sp>
        </mc:Choice>
        <mc:Fallback xmlns="">
          <p:sp>
            <p:nvSpPr>
              <p:cNvPr id="3" name="Rectangle 1"/>
              <p:cNvSpPr>
                <a:spLocks noRot="1" noChangeAspect="1" noMove="1" noResize="1" noEditPoints="1" noAdjustHandles="1" noChangeArrowheads="1" noChangeShapeType="1" noTextEdit="1"/>
              </p:cNvSpPr>
              <p:nvPr/>
            </p:nvSpPr>
            <p:spPr bwMode="auto">
              <a:xfrm>
                <a:off x="823452" y="1241766"/>
                <a:ext cx="11239142" cy="4374467"/>
              </a:xfrm>
              <a:prstGeom prst="rect">
                <a:avLst/>
              </a:prstGeom>
              <a:blipFill>
                <a:blip r:embed="rId2"/>
                <a:stretch>
                  <a:fillRect l="-705" t="-558" r="-9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69767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083" y="232329"/>
            <a:ext cx="10515600" cy="736562"/>
          </a:xfrm>
        </p:spPr>
        <p:txBody>
          <a:bodyPr>
            <a:normAutofit/>
          </a:bodyPr>
          <a:lstStyle/>
          <a:p>
            <a:pPr algn="ctr"/>
            <a:r>
              <a:rPr lang="en-GB" dirty="0"/>
              <a:t>An Example using Decibels </a:t>
            </a:r>
          </a:p>
        </p:txBody>
      </p:sp>
      <mc:AlternateContent xmlns:mc="http://schemas.openxmlformats.org/markup-compatibility/2006" xmlns:a14="http://schemas.microsoft.com/office/drawing/2010/main">
        <mc:Choice Requires="a14">
          <p:sp>
            <p:nvSpPr>
              <p:cNvPr id="3" name="Rectangle 1"/>
              <p:cNvSpPr>
                <a:spLocks noChangeArrowheads="1"/>
              </p:cNvSpPr>
              <p:nvPr/>
            </p:nvSpPr>
            <p:spPr bwMode="auto">
              <a:xfrm>
                <a:off x="672895" y="1671499"/>
                <a:ext cx="11297264" cy="35150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particular sound has an intensity of 1 x 10</a:t>
                </a:r>
                <a:r>
                  <a:rPr kumimoji="0" lang="en-US" altLang="en-US" sz="2400" b="0" i="0" u="none" strike="noStrike" cap="none" normalizeH="0" baseline="30000" dirty="0">
                    <a:ln>
                      <a:noFill/>
                    </a:ln>
                    <a:solidFill>
                      <a:schemeClr val="tx1"/>
                    </a:solidFill>
                    <a:effectLst/>
                    <a:latin typeface="Arial" panose="020B0604020202020204" pitchFamily="34" charset="0"/>
                  </a:rPr>
                  <a:t>-6</a:t>
                </a:r>
                <a:r>
                  <a:rPr kumimoji="0" lang="en-US" altLang="en-US" sz="2400" b="0" i="0" u="none" strike="noStrike" cap="none" normalizeH="0" baseline="0" dirty="0">
                    <a:ln>
                      <a:noFill/>
                    </a:ln>
                    <a:solidFill>
                      <a:schemeClr val="tx1"/>
                    </a:solidFill>
                    <a:effectLst/>
                    <a:latin typeface="Arial" panose="020B0604020202020204" pitchFamily="34" charset="0"/>
                  </a:rPr>
                  <a:t> W / m</a:t>
                </a:r>
                <a:r>
                  <a:rPr kumimoji="0" lang="en-US" altLang="en-US" sz="2400" b="0" i="0" u="none" strike="noStrike" cap="none" normalizeH="0" baseline="30000" dirty="0">
                    <a:ln>
                      <a:noFill/>
                    </a:ln>
                    <a:solidFill>
                      <a:schemeClr val="tx1"/>
                    </a:solidFill>
                    <a:effectLst/>
                    <a:latin typeface="Arial" panose="020B0604020202020204" pitchFamily="34" charset="0"/>
                  </a:rPr>
                  <a:t>2</a:t>
                </a:r>
                <a:r>
                  <a:rPr kumimoji="0" lang="en-US" altLang="en-US" sz="2400" b="0" i="0" u="none" strike="noStrike" cap="none" normalizeH="0" baseline="0" dirty="0">
                    <a:ln>
                      <a:noFill/>
                    </a:ln>
                    <a:solidFill>
                      <a:schemeClr val="tx1"/>
                    </a:solidFill>
                    <a:effectLst/>
                    <a:latin typeface="Arial" panose="020B0604020202020204" pitchFamily="34" charset="0"/>
                  </a:rPr>
                  <a:t> . What is this in decibels?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𝛽</m:t>
                      </m:r>
                      <m:r>
                        <a:rPr lang="en-US" sz="2400" i="1">
                          <a:latin typeface="Cambria Math" panose="02040503050406030204" pitchFamily="18" charset="0"/>
                        </a:rPr>
                        <m:t>=10</m:t>
                      </m:r>
                      <m:r>
                        <a:rPr lang="en-US" sz="2400" i="1">
                          <a:latin typeface="Cambria Math" panose="02040503050406030204" pitchFamily="18" charset="0"/>
                        </a:rPr>
                        <m:t>𝑙𝑜𝑔</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−6</m:t>
                                  </m:r>
                                </m:sup>
                              </m:sSup>
                            </m:num>
                            <m:den>
                              <m:r>
                                <a:rPr lang="en-US" sz="2400" i="1">
                                  <a:latin typeface="Cambria Math" panose="02040503050406030204" pitchFamily="18" charset="0"/>
                                </a:rPr>
                                <m:t>1</m:t>
                              </m:r>
                              <m:r>
                                <a:rPr lang="en-US" sz="2400" i="1">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−12</m:t>
                                  </m:r>
                                </m:sup>
                              </m:sSup>
                            </m:den>
                          </m:f>
                        </m:e>
                      </m:d>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𝛽</m:t>
                      </m:r>
                      <m:r>
                        <a:rPr lang="en-US" sz="2400" i="1">
                          <a:latin typeface="Cambria Math" panose="02040503050406030204" pitchFamily="18" charset="0"/>
                        </a:rPr>
                        <m:t>=10</m:t>
                      </m:r>
                      <m:sSub>
                        <m:sSubPr>
                          <m:ctrlPr>
                            <a:rPr lang="en-US" sz="2400" i="1">
                              <a:latin typeface="Cambria Math" panose="02040503050406030204" pitchFamily="18" charset="0"/>
                            </a:rPr>
                          </m:ctrlPr>
                        </m:sSubPr>
                        <m:e>
                          <m:r>
                            <a:rPr lang="en-US" sz="2400" i="1">
                              <a:latin typeface="Cambria Math" panose="02040503050406030204" pitchFamily="18" charset="0"/>
                            </a:rPr>
                            <m:t>𝑙𝑜𝑔</m:t>
                          </m:r>
                        </m:e>
                        <m:sub>
                          <m:r>
                            <a:rPr lang="en-US" sz="2400" i="1">
                              <a:latin typeface="Cambria Math" panose="02040503050406030204" pitchFamily="18" charset="0"/>
                            </a:rPr>
                            <m:t>10</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i="1">
                                  <a:latin typeface="Cambria Math" panose="02040503050406030204" pitchFamily="18" charset="0"/>
                                </a:rPr>
                                <m:t>6</m:t>
                              </m:r>
                            </m:sup>
                          </m:sSup>
                        </m:e>
                      </m:d>
                    </m:oMath>
                  </m:oMathPara>
                </a14:m>
                <a:endParaRPr lang="en-US" sz="2400" dirty="0"/>
              </a:p>
              <a:p>
                <a:r>
                  <a:rPr lang="en-US" sz="2400" dirty="0"/>
                  <a:t>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𝛽</m:t>
                      </m:r>
                      <m:r>
                        <a:rPr lang="en-US" sz="2400" i="1">
                          <a:latin typeface="Cambria Math" panose="02040503050406030204" pitchFamily="18" charset="0"/>
                        </a:rPr>
                        <m:t>=10(6)=60 </m:t>
                      </m:r>
                      <m:r>
                        <a:rPr lang="en-US" sz="2400" i="1">
                          <a:latin typeface="Cambria Math" panose="02040503050406030204" pitchFamily="18" charset="0"/>
                        </a:rPr>
                        <m:t>𝑑𝐵</m:t>
                      </m:r>
                    </m:oMath>
                  </m:oMathPara>
                </a14:m>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mc:Choice>
        <mc:Fallback xmlns="">
          <p:sp>
            <p:nvSpPr>
              <p:cNvPr id="3" name="Rectangle 1"/>
              <p:cNvSpPr>
                <a:spLocks noRot="1" noChangeAspect="1" noMove="1" noResize="1" noEditPoints="1" noAdjustHandles="1" noChangeArrowheads="1" noChangeShapeType="1" noTextEdit="1"/>
              </p:cNvSpPr>
              <p:nvPr/>
            </p:nvSpPr>
            <p:spPr bwMode="auto">
              <a:xfrm>
                <a:off x="672895" y="1671499"/>
                <a:ext cx="11297264" cy="3515001"/>
              </a:xfrm>
              <a:prstGeom prst="rect">
                <a:avLst/>
              </a:prstGeom>
              <a:blipFill>
                <a:blip r:embed="rId2"/>
                <a:stretch>
                  <a:fillRect l="-809" t="-121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76805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908</Words>
  <Application>Microsoft Office PowerPoint</Application>
  <PresentationFormat>Widescreen</PresentationFormat>
  <Paragraphs>98</Paragraphs>
  <Slides>10</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AdLib BT</vt:lpstr>
      <vt:lpstr>Arial</vt:lpstr>
      <vt:lpstr>Calibri</vt:lpstr>
      <vt:lpstr>Cambria Math</vt:lpstr>
      <vt:lpstr>MathJax_Math</vt:lpstr>
      <vt:lpstr>Wingdings</vt:lpstr>
      <vt:lpstr>Office Theme</vt:lpstr>
      <vt:lpstr>Sound Waves </vt:lpstr>
      <vt:lpstr>Intensity and Pitch </vt:lpstr>
      <vt:lpstr>Sound Waves </vt:lpstr>
      <vt:lpstr>Sound Waves </vt:lpstr>
      <vt:lpstr>Speed of Sound in Various Materials </vt:lpstr>
      <vt:lpstr>Speed of Sound </vt:lpstr>
      <vt:lpstr>Sound Waves </vt:lpstr>
      <vt:lpstr>Sound Waves </vt:lpstr>
      <vt:lpstr>An Example using Decibels </vt:lpstr>
      <vt:lpstr>An Example using Decibels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Michelson-Morley experiment</dc:title>
  <dc:creator>Summit Fever</dc:creator>
  <cp:lastModifiedBy>Dr. John Nguu</cp:lastModifiedBy>
  <cp:revision>56</cp:revision>
  <dcterms:created xsi:type="dcterms:W3CDTF">2018-01-02T15:12:36Z</dcterms:created>
  <dcterms:modified xsi:type="dcterms:W3CDTF">2023-03-30T16:34:13Z</dcterms:modified>
</cp:coreProperties>
</file>