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94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09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28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72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438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500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5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012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66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34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2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02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10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25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30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59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98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A4EF41-C37E-4820-8B33-06CFB6767EB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320115-2CCE-4129-B43D-FB1D6E60E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943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翩翩體 繁粗體" panose="03000500000000000000" pitchFamily="66" charset="-120"/>
                <a:cs typeface="Times New Roman" panose="02020603050405020304" pitchFamily="18" charset="0"/>
              </a:rPr>
              <a:t>Lab08 Week #12: </a:t>
            </a:r>
            <a:br>
              <a:rPr lang="en-US" altLang="zh-TW" dirty="0" smtClean="0">
                <a:latin typeface="Times New Roman" panose="02020603050405020304" pitchFamily="18" charset="0"/>
                <a:ea typeface="翩翩體 繁粗體" panose="03000500000000000000" pitchFamily="66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翩翩體 繁粗體" panose="03000500000000000000" pitchFamily="66" charset="-120"/>
                <a:cs typeface="Times New Roman" panose="02020603050405020304" pitchFamily="18" charset="0"/>
              </a:rPr>
              <a:t>Robust UDP challenge</a:t>
            </a:r>
            <a:endParaRPr lang="zh-TW" altLang="en-US" dirty="0">
              <a:latin typeface="Times New Roman" panose="02020603050405020304" pitchFamily="18" charset="0"/>
              <a:ea typeface="翩翩體 繁粗體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5762" y="3890362"/>
            <a:ext cx="9144000" cy="1258286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組別：</a:t>
            </a: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2147483647</a:t>
            </a:r>
          </a:p>
          <a:p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組員：謝旻蓉、陳</a:t>
            </a:r>
            <a:r>
              <a:rPr lang="zh-TW" altLang="en-US" sz="3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光</a:t>
            </a: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悦</a:t>
            </a:r>
          </a:p>
        </p:txBody>
      </p:sp>
    </p:spTree>
    <p:extLst>
      <p:ext uri="{BB962C8B-B14F-4D97-AF65-F5344CB8AC3E}">
        <p14:creationId xmlns:p14="http://schemas.microsoft.com/office/powerpoint/2010/main" val="9143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1871" y="2346960"/>
            <a:ext cx="4958685" cy="369824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5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封包</a:t>
            </a:r>
            <a:r>
              <a:rPr lang="zh-TW" altLang="en-US" sz="5600" dirty="0" smtClean="0">
                <a:solidFill>
                  <a:srgbClr val="DADADA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</a:t>
            </a:r>
            <a:r>
              <a:rPr lang="zh-TW" altLang="en-US" sz="5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構</a:t>
            </a:r>
            <a:endParaRPr lang="en-US" altLang="zh-TW" sz="5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TW" altLang="en-US" sz="5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5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sz="5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</a:t>
            </a:r>
            <a:endParaRPr lang="en-US" altLang="zh-TW" sz="5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TW" altLang="en-US" sz="5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5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 </a:t>
            </a:r>
            <a:r>
              <a:rPr lang="zh-TW" altLang="en-US" sz="5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</a:t>
            </a:r>
          </a:p>
          <a:p>
            <a:endParaRPr lang="zh-TW" altLang="en-US" dirty="0"/>
          </a:p>
        </p:txBody>
      </p:sp>
      <p:sp>
        <p:nvSpPr>
          <p:cNvPr id="4" name="綵帶 (向下) 3"/>
          <p:cNvSpPr/>
          <p:nvPr/>
        </p:nvSpPr>
        <p:spPr>
          <a:xfrm>
            <a:off x="3751214" y="444500"/>
            <a:ext cx="4678924" cy="1300649"/>
          </a:xfrm>
          <a:prstGeom prst="ribbon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框架 4"/>
          <p:cNvSpPr/>
          <p:nvPr/>
        </p:nvSpPr>
        <p:spPr>
          <a:xfrm rot="607614">
            <a:off x="6036284" y="2875793"/>
            <a:ext cx="3483626" cy="2634159"/>
          </a:xfrm>
          <a:custGeom>
            <a:avLst/>
            <a:gdLst>
              <a:gd name="connsiteX0" fmla="*/ 0 w 4026224"/>
              <a:gd name="connsiteY0" fmla="*/ 0 h 2953631"/>
              <a:gd name="connsiteX1" fmla="*/ 4026224 w 4026224"/>
              <a:gd name="connsiteY1" fmla="*/ 0 h 2953631"/>
              <a:gd name="connsiteX2" fmla="*/ 4026224 w 4026224"/>
              <a:gd name="connsiteY2" fmla="*/ 2953631 h 2953631"/>
              <a:gd name="connsiteX3" fmla="*/ 0 w 4026224"/>
              <a:gd name="connsiteY3" fmla="*/ 2953631 h 2953631"/>
              <a:gd name="connsiteX4" fmla="*/ 0 w 4026224"/>
              <a:gd name="connsiteY4" fmla="*/ 0 h 2953631"/>
              <a:gd name="connsiteX5" fmla="*/ 369204 w 4026224"/>
              <a:gd name="connsiteY5" fmla="*/ 369204 h 2953631"/>
              <a:gd name="connsiteX6" fmla="*/ 369204 w 4026224"/>
              <a:gd name="connsiteY6" fmla="*/ 2584427 h 2953631"/>
              <a:gd name="connsiteX7" fmla="*/ 3657020 w 4026224"/>
              <a:gd name="connsiteY7" fmla="*/ 2584427 h 2953631"/>
              <a:gd name="connsiteX8" fmla="*/ 3657020 w 4026224"/>
              <a:gd name="connsiteY8" fmla="*/ 369204 h 2953631"/>
              <a:gd name="connsiteX9" fmla="*/ 369204 w 4026224"/>
              <a:gd name="connsiteY9" fmla="*/ 369204 h 2953631"/>
              <a:gd name="connsiteX0" fmla="*/ 0 w 4026224"/>
              <a:gd name="connsiteY0" fmla="*/ 0 h 2953631"/>
              <a:gd name="connsiteX1" fmla="*/ 4026224 w 4026224"/>
              <a:gd name="connsiteY1" fmla="*/ 0 h 2953631"/>
              <a:gd name="connsiteX2" fmla="*/ 4026224 w 4026224"/>
              <a:gd name="connsiteY2" fmla="*/ 2953631 h 2953631"/>
              <a:gd name="connsiteX3" fmla="*/ 0 w 4026224"/>
              <a:gd name="connsiteY3" fmla="*/ 2953631 h 2953631"/>
              <a:gd name="connsiteX4" fmla="*/ 0 w 4026224"/>
              <a:gd name="connsiteY4" fmla="*/ 0 h 2953631"/>
              <a:gd name="connsiteX5" fmla="*/ 686414 w 4026224"/>
              <a:gd name="connsiteY5" fmla="*/ 642812 h 2953631"/>
              <a:gd name="connsiteX6" fmla="*/ 369204 w 4026224"/>
              <a:gd name="connsiteY6" fmla="*/ 2584427 h 2953631"/>
              <a:gd name="connsiteX7" fmla="*/ 3657020 w 4026224"/>
              <a:gd name="connsiteY7" fmla="*/ 2584427 h 2953631"/>
              <a:gd name="connsiteX8" fmla="*/ 3657020 w 4026224"/>
              <a:gd name="connsiteY8" fmla="*/ 369204 h 2953631"/>
              <a:gd name="connsiteX9" fmla="*/ 686414 w 4026224"/>
              <a:gd name="connsiteY9" fmla="*/ 642812 h 2953631"/>
              <a:gd name="connsiteX0" fmla="*/ 0 w 4026224"/>
              <a:gd name="connsiteY0" fmla="*/ 0 h 2953631"/>
              <a:gd name="connsiteX1" fmla="*/ 4026224 w 4026224"/>
              <a:gd name="connsiteY1" fmla="*/ 0 h 2953631"/>
              <a:gd name="connsiteX2" fmla="*/ 4026224 w 4026224"/>
              <a:gd name="connsiteY2" fmla="*/ 2953631 h 2953631"/>
              <a:gd name="connsiteX3" fmla="*/ 0 w 4026224"/>
              <a:gd name="connsiteY3" fmla="*/ 2953631 h 2953631"/>
              <a:gd name="connsiteX4" fmla="*/ 0 w 4026224"/>
              <a:gd name="connsiteY4" fmla="*/ 0 h 2953631"/>
              <a:gd name="connsiteX5" fmla="*/ 686414 w 4026224"/>
              <a:gd name="connsiteY5" fmla="*/ 642812 h 2953631"/>
              <a:gd name="connsiteX6" fmla="*/ 369204 w 4026224"/>
              <a:gd name="connsiteY6" fmla="*/ 2584427 h 2953631"/>
              <a:gd name="connsiteX7" fmla="*/ 3274793 w 4026224"/>
              <a:gd name="connsiteY7" fmla="*/ 2177940 h 2953631"/>
              <a:gd name="connsiteX8" fmla="*/ 3657020 w 4026224"/>
              <a:gd name="connsiteY8" fmla="*/ 369204 h 2953631"/>
              <a:gd name="connsiteX9" fmla="*/ 686414 w 4026224"/>
              <a:gd name="connsiteY9" fmla="*/ 642812 h 2953631"/>
              <a:gd name="connsiteX0" fmla="*/ 0 w 4026224"/>
              <a:gd name="connsiteY0" fmla="*/ 0 h 2953631"/>
              <a:gd name="connsiteX1" fmla="*/ 4026224 w 4026224"/>
              <a:gd name="connsiteY1" fmla="*/ 0 h 2953631"/>
              <a:gd name="connsiteX2" fmla="*/ 4026224 w 4026224"/>
              <a:gd name="connsiteY2" fmla="*/ 2953631 h 2953631"/>
              <a:gd name="connsiteX3" fmla="*/ 0 w 4026224"/>
              <a:gd name="connsiteY3" fmla="*/ 2953631 h 2953631"/>
              <a:gd name="connsiteX4" fmla="*/ 0 w 4026224"/>
              <a:gd name="connsiteY4" fmla="*/ 0 h 2953631"/>
              <a:gd name="connsiteX5" fmla="*/ 686414 w 4026224"/>
              <a:gd name="connsiteY5" fmla="*/ 642812 h 2953631"/>
              <a:gd name="connsiteX6" fmla="*/ 510650 w 4026224"/>
              <a:gd name="connsiteY6" fmla="*/ 2394030 h 2953631"/>
              <a:gd name="connsiteX7" fmla="*/ 3274793 w 4026224"/>
              <a:gd name="connsiteY7" fmla="*/ 2177940 h 2953631"/>
              <a:gd name="connsiteX8" fmla="*/ 3657020 w 4026224"/>
              <a:gd name="connsiteY8" fmla="*/ 369204 h 2953631"/>
              <a:gd name="connsiteX9" fmla="*/ 686414 w 4026224"/>
              <a:gd name="connsiteY9" fmla="*/ 642812 h 2953631"/>
              <a:gd name="connsiteX0" fmla="*/ 0 w 4026224"/>
              <a:gd name="connsiteY0" fmla="*/ 0 h 2953631"/>
              <a:gd name="connsiteX1" fmla="*/ 4026224 w 4026224"/>
              <a:gd name="connsiteY1" fmla="*/ 0 h 2953631"/>
              <a:gd name="connsiteX2" fmla="*/ 4026224 w 4026224"/>
              <a:gd name="connsiteY2" fmla="*/ 2953631 h 2953631"/>
              <a:gd name="connsiteX3" fmla="*/ 0 w 4026224"/>
              <a:gd name="connsiteY3" fmla="*/ 2953631 h 2953631"/>
              <a:gd name="connsiteX4" fmla="*/ 0 w 4026224"/>
              <a:gd name="connsiteY4" fmla="*/ 0 h 2953631"/>
              <a:gd name="connsiteX5" fmla="*/ 686414 w 4026224"/>
              <a:gd name="connsiteY5" fmla="*/ 642812 h 2953631"/>
              <a:gd name="connsiteX6" fmla="*/ 510650 w 4026224"/>
              <a:gd name="connsiteY6" fmla="*/ 2394030 h 2953631"/>
              <a:gd name="connsiteX7" fmla="*/ 3274793 w 4026224"/>
              <a:gd name="connsiteY7" fmla="*/ 2177940 h 2953631"/>
              <a:gd name="connsiteX8" fmla="*/ 3435560 w 4026224"/>
              <a:gd name="connsiteY8" fmla="*/ 573892 h 2953631"/>
              <a:gd name="connsiteX9" fmla="*/ 686414 w 4026224"/>
              <a:gd name="connsiteY9" fmla="*/ 642812 h 295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26224" h="2953631">
                <a:moveTo>
                  <a:pt x="0" y="0"/>
                </a:moveTo>
                <a:lnTo>
                  <a:pt x="4026224" y="0"/>
                </a:lnTo>
                <a:lnTo>
                  <a:pt x="4026224" y="2953631"/>
                </a:lnTo>
                <a:lnTo>
                  <a:pt x="0" y="2953631"/>
                </a:lnTo>
                <a:lnTo>
                  <a:pt x="0" y="0"/>
                </a:lnTo>
                <a:close/>
                <a:moveTo>
                  <a:pt x="686414" y="642812"/>
                </a:moveTo>
                <a:lnTo>
                  <a:pt x="510650" y="2394030"/>
                </a:lnTo>
                <a:lnTo>
                  <a:pt x="3274793" y="2177940"/>
                </a:lnTo>
                <a:lnTo>
                  <a:pt x="3435560" y="573892"/>
                </a:lnTo>
                <a:lnTo>
                  <a:pt x="686414" y="642812"/>
                </a:lnTo>
                <a:close/>
              </a:path>
            </a:pathLst>
          </a:cu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半框架 5"/>
          <p:cNvSpPr/>
          <p:nvPr/>
        </p:nvSpPr>
        <p:spPr>
          <a:xfrm rot="9464697">
            <a:off x="8455191" y="4323809"/>
            <a:ext cx="3342640" cy="1402080"/>
          </a:xfrm>
          <a:prstGeom prst="halfFrame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按鈕形 6"/>
          <p:cNvSpPr/>
          <p:nvPr/>
        </p:nvSpPr>
        <p:spPr>
          <a:xfrm rot="20749231">
            <a:off x="9135516" y="1172180"/>
            <a:ext cx="1981993" cy="1681552"/>
          </a:xfrm>
          <a:prstGeom prst="bevel">
            <a:avLst>
              <a:gd name="adj" fmla="val 36665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0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960323" y="740531"/>
            <a:ext cx="6748994" cy="990585"/>
            <a:chOff x="6156723" y="517965"/>
            <a:chExt cx="7034835" cy="990585"/>
          </a:xfrm>
        </p:grpSpPr>
        <p:sp>
          <p:nvSpPr>
            <p:cNvPr id="53" name="矩形 52"/>
            <p:cNvSpPr/>
            <p:nvPr/>
          </p:nvSpPr>
          <p:spPr>
            <a:xfrm>
              <a:off x="6156723" y="517965"/>
              <a:ext cx="2954655" cy="923330"/>
            </a:xfrm>
            <a:prstGeom prst="rect">
              <a:avLst/>
            </a:prstGeom>
            <a:ln w="57150">
              <a:noFill/>
            </a:ln>
          </p:spPr>
          <p:txBody>
            <a:bodyPr wrap="none">
              <a:spAutoFit/>
            </a:bodyPr>
            <a:lstStyle/>
            <a:p>
              <a:r>
                <a:rPr lang="zh-TW" altLang="en-US" sz="5400" dirty="0">
                  <a:solidFill>
                    <a:srgbClr val="DADADA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封包結構</a:t>
              </a:r>
              <a:endParaRPr lang="en-US" altLang="zh-TW" sz="5400" dirty="0">
                <a:solidFill>
                  <a:srgbClr val="DADADA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5" name="五邊形 54"/>
            <p:cNvSpPr/>
            <p:nvPr/>
          </p:nvSpPr>
          <p:spPr>
            <a:xfrm>
              <a:off x="6156723" y="517966"/>
              <a:ext cx="3472873" cy="990584"/>
            </a:xfrm>
            <a:prstGeom prst="homePlat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0124391" y="555437"/>
              <a:ext cx="2646878" cy="830997"/>
            </a:xfrm>
            <a:prstGeom prst="rect">
              <a:avLst/>
            </a:prstGeom>
            <a:ln w="57150">
              <a:noFill/>
            </a:ln>
          </p:spPr>
          <p:txBody>
            <a:bodyPr wrap="none">
              <a:spAutoFit/>
            </a:bodyPr>
            <a:lstStyle/>
            <a:p>
              <a:r>
                <a:rPr lang="zh-TW" altLang="en-US" sz="4800" dirty="0">
                  <a:solidFill>
                    <a:srgbClr val="DADADA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檔案</a:t>
              </a:r>
              <a:r>
                <a:rPr lang="zh-TW" altLang="en-US" sz="4800" dirty="0" smtClean="0">
                  <a:solidFill>
                    <a:srgbClr val="DADADA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封包</a:t>
              </a:r>
              <a:endParaRPr lang="en-US" altLang="zh-TW" sz="4800" dirty="0">
                <a:solidFill>
                  <a:srgbClr val="DADADA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8" name="五邊形 57"/>
            <p:cNvSpPr/>
            <p:nvPr/>
          </p:nvSpPr>
          <p:spPr>
            <a:xfrm>
              <a:off x="9976223" y="597218"/>
              <a:ext cx="3215335" cy="832080"/>
            </a:xfrm>
            <a:prstGeom prst="homePlat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77875" y="1268521"/>
            <a:ext cx="11456962" cy="5428521"/>
            <a:chOff x="377875" y="1268521"/>
            <a:chExt cx="11456962" cy="5428521"/>
          </a:xfrm>
        </p:grpSpPr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75" y="1787527"/>
              <a:ext cx="3500023" cy="764051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 flipH="1">
              <a:off x="9364749" y="5989156"/>
              <a:ext cx="23203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checksum</a:t>
              </a:r>
              <a:endParaRPr lang="zh-TW" altLang="en-US" sz="40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16" y="3937906"/>
              <a:ext cx="11224021" cy="1292500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 flipH="1">
              <a:off x="7802104" y="4223076"/>
              <a:ext cx="2662171" cy="720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dirty="0" smtClean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檔案內容</a:t>
              </a:r>
              <a:endParaRPr lang="zh-TW" altLang="en-US" sz="44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cxnSp>
          <p:nvCxnSpPr>
            <p:cNvPr id="5" name="肘形接點 4"/>
            <p:cNvCxnSpPr/>
            <p:nvPr/>
          </p:nvCxnSpPr>
          <p:spPr>
            <a:xfrm rot="5400000">
              <a:off x="10312723" y="4954430"/>
              <a:ext cx="1006476" cy="685364"/>
            </a:xfrm>
            <a:prstGeom prst="bentConnector3">
              <a:avLst/>
            </a:prstGeom>
            <a:ln w="57150">
              <a:solidFill>
                <a:srgbClr val="DAD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 flipH="1">
              <a:off x="10601681" y="4371862"/>
              <a:ext cx="1233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1399</a:t>
              </a:r>
              <a:endParaRPr lang="zh-TW" altLang="en-US" sz="28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 flipH="1">
              <a:off x="5931494" y="4318565"/>
              <a:ext cx="1908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6</a:t>
              </a:r>
              <a:r>
                <a:rPr lang="zh-TW" altLang="en-US" sz="3200" dirty="0" smtClean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～</a:t>
              </a:r>
              <a:r>
                <a:rPr lang="en-US" altLang="zh-TW" sz="3200" dirty="0" smtClean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1398</a:t>
              </a:r>
              <a:endParaRPr lang="zh-TW" altLang="en-US" sz="32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 flipH="1">
              <a:off x="1866869" y="4301453"/>
              <a:ext cx="487474" cy="547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1</a:t>
              </a:r>
              <a:endParaRPr lang="zh-TW" altLang="en-US" sz="32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 flipH="1">
              <a:off x="999890" y="4301452"/>
              <a:ext cx="487474" cy="547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0</a:t>
              </a:r>
              <a:endParaRPr lang="zh-TW" altLang="en-US" sz="32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 flipH="1">
              <a:off x="2683730" y="4301452"/>
              <a:ext cx="487474" cy="547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2</a:t>
              </a:r>
              <a:endParaRPr lang="zh-TW" altLang="en-US" sz="32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 flipH="1">
              <a:off x="3503311" y="4301452"/>
              <a:ext cx="487474" cy="547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3</a:t>
              </a:r>
              <a:endParaRPr lang="zh-TW" altLang="en-US" sz="32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515853" y="3026227"/>
              <a:ext cx="3397151" cy="984774"/>
              <a:chOff x="953669" y="3614609"/>
              <a:chExt cx="2340214" cy="1213067"/>
            </a:xfrm>
          </p:grpSpPr>
          <p:cxnSp>
            <p:nvCxnSpPr>
              <p:cNvPr id="15" name="肘形接點 14"/>
              <p:cNvCxnSpPr/>
              <p:nvPr/>
            </p:nvCxnSpPr>
            <p:spPr>
              <a:xfrm rot="5400000">
                <a:off x="2103231" y="3637023"/>
                <a:ext cx="1212764" cy="1168541"/>
              </a:xfrm>
              <a:prstGeom prst="bentConnector3">
                <a:avLst>
                  <a:gd name="adj1" fmla="val 50001"/>
                </a:avLst>
              </a:prstGeom>
              <a:ln w="57150">
                <a:solidFill>
                  <a:srgbClr val="DADAD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肘形接點 22"/>
              <p:cNvCxnSpPr/>
              <p:nvPr/>
            </p:nvCxnSpPr>
            <p:spPr>
              <a:xfrm rot="16200000" flipH="1">
                <a:off x="931558" y="3636720"/>
                <a:ext cx="1212764" cy="1168541"/>
              </a:xfrm>
              <a:prstGeom prst="bentConnector3">
                <a:avLst>
                  <a:gd name="adj1" fmla="val 50001"/>
                </a:avLst>
              </a:prstGeom>
              <a:ln w="57150">
                <a:solidFill>
                  <a:srgbClr val="DADAD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字方塊 26"/>
            <p:cNvSpPr txBox="1"/>
            <p:nvPr/>
          </p:nvSpPr>
          <p:spPr>
            <a:xfrm flipH="1">
              <a:off x="2055361" y="2922318"/>
              <a:ext cx="2662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內容</a:t>
              </a:r>
              <a:r>
                <a:rPr lang="en-US" altLang="zh-TW" sz="2800" dirty="0" smtClean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offset</a:t>
              </a:r>
              <a:endParaRPr lang="zh-TW" altLang="en-US" sz="28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459410" y="1268521"/>
              <a:ext cx="3783779" cy="1169055"/>
              <a:chOff x="560920" y="611989"/>
              <a:chExt cx="3880800" cy="1248552"/>
            </a:xfrm>
          </p:grpSpPr>
          <p:sp>
            <p:nvSpPr>
              <p:cNvPr id="30" name="文字方塊 29"/>
              <p:cNvSpPr txBox="1"/>
              <p:nvPr/>
            </p:nvSpPr>
            <p:spPr>
              <a:xfrm flipH="1">
                <a:off x="938239" y="611989"/>
                <a:ext cx="3372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rPr>
                  <a:t>i</a:t>
                </a:r>
                <a:r>
                  <a:rPr lang="en-US" altLang="zh-TW" sz="3600" dirty="0" smtClean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rPr>
                  <a:t>nt 32bit</a:t>
                </a:r>
                <a:endParaRPr lang="zh-TW" altLang="en-US" sz="36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endParaRPr>
              </a:p>
            </p:txBody>
          </p:sp>
          <p:grpSp>
            <p:nvGrpSpPr>
              <p:cNvPr id="35" name="群組 34"/>
              <p:cNvGrpSpPr/>
              <p:nvPr/>
            </p:nvGrpSpPr>
            <p:grpSpPr>
              <a:xfrm>
                <a:off x="560920" y="1326734"/>
                <a:ext cx="3880800" cy="533807"/>
                <a:chOff x="4840478" y="1144325"/>
                <a:chExt cx="3880800" cy="533807"/>
              </a:xfrm>
            </p:grpSpPr>
            <p:sp>
              <p:nvSpPr>
                <p:cNvPr id="31" name="文字方塊 30"/>
                <p:cNvSpPr txBox="1"/>
                <p:nvPr/>
              </p:nvSpPr>
              <p:spPr>
                <a:xfrm flipH="1">
                  <a:off x="6932287" y="1144325"/>
                  <a:ext cx="17889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 smtClean="0">
                      <a:solidFill>
                        <a:srgbClr val="DADADA"/>
                      </a:solidFill>
                      <a:latin typeface="翩翩體 繁粗體" panose="03000500000000000000" pitchFamily="66" charset="-120"/>
                      <a:ea typeface="翩翩體 繁粗體" panose="03000500000000000000" pitchFamily="66" charset="-120"/>
                    </a:rPr>
                    <a:t>15bit</a:t>
                  </a:r>
                  <a:endParaRPr lang="zh-TW" altLang="en-US" sz="2800" dirty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endParaRPr>
                </a:p>
              </p:txBody>
            </p:sp>
            <p:sp>
              <p:nvSpPr>
                <p:cNvPr id="32" name="文字方塊 31"/>
                <p:cNvSpPr txBox="1"/>
                <p:nvPr/>
              </p:nvSpPr>
              <p:spPr>
                <a:xfrm flipH="1">
                  <a:off x="5652834" y="1154912"/>
                  <a:ext cx="17889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 smtClean="0">
                      <a:solidFill>
                        <a:srgbClr val="DADADA"/>
                      </a:solidFill>
                      <a:latin typeface="翩翩體 繁粗體" panose="03000500000000000000" pitchFamily="66" charset="-120"/>
                      <a:ea typeface="翩翩體 繁粗體" panose="03000500000000000000" pitchFamily="66" charset="-120"/>
                    </a:rPr>
                    <a:t>10bit</a:t>
                  </a:r>
                  <a:endParaRPr lang="zh-TW" altLang="en-US" sz="2800" dirty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endParaRPr>
                </a:p>
              </p:txBody>
            </p:sp>
            <p:sp>
              <p:nvSpPr>
                <p:cNvPr id="33" name="文字方塊 32"/>
                <p:cNvSpPr txBox="1"/>
                <p:nvPr/>
              </p:nvSpPr>
              <p:spPr>
                <a:xfrm flipH="1">
                  <a:off x="4840478" y="1152378"/>
                  <a:ext cx="17889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DADADA"/>
                      </a:solidFill>
                      <a:latin typeface="翩翩體 繁粗體" panose="03000500000000000000" pitchFamily="66" charset="-120"/>
                      <a:ea typeface="翩翩體 繁粗體" panose="03000500000000000000" pitchFamily="66" charset="-120"/>
                    </a:rPr>
                    <a:t>7</a:t>
                  </a:r>
                  <a:r>
                    <a:rPr lang="en-US" altLang="zh-TW" sz="2800" dirty="0" smtClean="0">
                      <a:solidFill>
                        <a:srgbClr val="DADADA"/>
                      </a:solidFill>
                      <a:latin typeface="翩翩體 繁粗體" panose="03000500000000000000" pitchFamily="66" charset="-120"/>
                      <a:ea typeface="翩翩體 繁粗體" panose="03000500000000000000" pitchFamily="66" charset="-120"/>
                    </a:rPr>
                    <a:t>bit</a:t>
                  </a:r>
                  <a:endParaRPr lang="zh-TW" altLang="en-US" sz="2800" dirty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endParaRPr>
                </a:p>
              </p:txBody>
            </p:sp>
          </p:grpSp>
        </p:grpSp>
        <p:sp>
          <p:nvSpPr>
            <p:cNvPr id="37" name="文字方塊 36"/>
            <p:cNvSpPr txBox="1"/>
            <p:nvPr/>
          </p:nvSpPr>
          <p:spPr>
            <a:xfrm flipH="1">
              <a:off x="1170235" y="2938853"/>
              <a:ext cx="1234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檔名</a:t>
              </a:r>
              <a:endParaRPr lang="zh-TW" altLang="en-US" sz="28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 flipH="1">
              <a:off x="620105" y="2941859"/>
              <a:ext cx="466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0</a:t>
              </a:r>
              <a:endParaRPr lang="zh-TW" altLang="en-US" sz="28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cxnSp>
          <p:nvCxnSpPr>
            <p:cNvPr id="42" name="直線單箭頭接點 41"/>
            <p:cNvCxnSpPr/>
            <p:nvPr/>
          </p:nvCxnSpPr>
          <p:spPr>
            <a:xfrm>
              <a:off x="3064854" y="2324035"/>
              <a:ext cx="0" cy="455086"/>
            </a:xfrm>
            <a:prstGeom prst="straightConnector1">
              <a:avLst/>
            </a:prstGeom>
            <a:ln w="38100">
              <a:solidFill>
                <a:srgbClr val="DAD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>
              <a:off x="1708737" y="2324035"/>
              <a:ext cx="0" cy="455086"/>
            </a:xfrm>
            <a:prstGeom prst="straightConnector1">
              <a:avLst/>
            </a:prstGeom>
            <a:ln w="38100">
              <a:solidFill>
                <a:srgbClr val="DAD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842085" y="2324035"/>
              <a:ext cx="0" cy="455086"/>
            </a:xfrm>
            <a:prstGeom prst="straightConnector1">
              <a:avLst/>
            </a:prstGeom>
            <a:ln w="38100">
              <a:solidFill>
                <a:srgbClr val="DAD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 flipH="1">
              <a:off x="2623406" y="5942245"/>
              <a:ext cx="18425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header</a:t>
              </a:r>
              <a:endParaRPr lang="zh-TW" altLang="en-US" sz="40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1265299" y="4853611"/>
              <a:ext cx="4033383" cy="1135829"/>
              <a:chOff x="953669" y="3614609"/>
              <a:chExt cx="2340214" cy="1213067"/>
            </a:xfrm>
          </p:grpSpPr>
          <p:cxnSp>
            <p:nvCxnSpPr>
              <p:cNvPr id="48" name="肘形接點 47"/>
              <p:cNvCxnSpPr/>
              <p:nvPr/>
            </p:nvCxnSpPr>
            <p:spPr>
              <a:xfrm rot="5400000">
                <a:off x="2103231" y="3637023"/>
                <a:ext cx="1212764" cy="1168541"/>
              </a:xfrm>
              <a:prstGeom prst="bentConnector3">
                <a:avLst>
                  <a:gd name="adj1" fmla="val 50001"/>
                </a:avLst>
              </a:prstGeom>
              <a:ln w="57150">
                <a:solidFill>
                  <a:srgbClr val="DADAD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肘形接點 48"/>
              <p:cNvCxnSpPr/>
              <p:nvPr/>
            </p:nvCxnSpPr>
            <p:spPr>
              <a:xfrm rot="16200000" flipH="1">
                <a:off x="931558" y="3636720"/>
                <a:ext cx="1212764" cy="1168541"/>
              </a:xfrm>
              <a:prstGeom prst="bentConnector3">
                <a:avLst>
                  <a:gd name="adj1" fmla="val 50001"/>
                </a:avLst>
              </a:prstGeom>
              <a:ln w="57150">
                <a:solidFill>
                  <a:srgbClr val="DADAD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/>
            <p:cNvSpPr txBox="1"/>
            <p:nvPr/>
          </p:nvSpPr>
          <p:spPr>
            <a:xfrm flipH="1">
              <a:off x="4322892" y="4298535"/>
              <a:ext cx="4874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4</a:t>
              </a:r>
              <a:endParaRPr lang="zh-TW" altLang="en-US" sz="32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 flipH="1">
              <a:off x="5125357" y="4310307"/>
              <a:ext cx="4874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5</a:t>
              </a:r>
              <a:endParaRPr lang="zh-TW" altLang="en-US" sz="32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4178054" y="3026225"/>
              <a:ext cx="1497816" cy="975011"/>
              <a:chOff x="2071094" y="5004484"/>
              <a:chExt cx="2496486" cy="1135829"/>
            </a:xfrm>
          </p:grpSpPr>
          <p:cxnSp>
            <p:nvCxnSpPr>
              <p:cNvPr id="60" name="肘形接點 59"/>
              <p:cNvCxnSpPr/>
              <p:nvPr/>
            </p:nvCxnSpPr>
            <p:spPr>
              <a:xfrm rot="5400000">
                <a:off x="3376521" y="4949255"/>
                <a:ext cx="1135545" cy="1246572"/>
              </a:xfrm>
              <a:prstGeom prst="bentConnector3">
                <a:avLst>
                  <a:gd name="adj1" fmla="val 50001"/>
                </a:avLst>
              </a:prstGeom>
              <a:ln w="57150">
                <a:solidFill>
                  <a:srgbClr val="DADAD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肘形接點 60"/>
              <p:cNvCxnSpPr/>
              <p:nvPr/>
            </p:nvCxnSpPr>
            <p:spPr>
              <a:xfrm rot="16200000" flipH="1">
                <a:off x="2126607" y="4948971"/>
                <a:ext cx="1135545" cy="1246572"/>
              </a:xfrm>
              <a:prstGeom prst="bentConnector3">
                <a:avLst>
                  <a:gd name="adj1" fmla="val 50001"/>
                </a:avLst>
              </a:prstGeom>
              <a:ln w="57150">
                <a:solidFill>
                  <a:srgbClr val="DADAD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/>
            <p:cNvSpPr txBox="1"/>
            <p:nvPr/>
          </p:nvSpPr>
          <p:spPr>
            <a:xfrm flipH="1">
              <a:off x="4206928" y="2940446"/>
              <a:ext cx="229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filesize</a:t>
              </a:r>
              <a:endParaRPr lang="zh-TW" altLang="en-US" sz="32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7045278" y="2345720"/>
              <a:ext cx="4512889" cy="1354269"/>
              <a:chOff x="6896997" y="2391571"/>
              <a:chExt cx="4512889" cy="1354269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6997" y="2391571"/>
                <a:ext cx="3802152" cy="1354269"/>
              </a:xfrm>
              <a:prstGeom prst="rect">
                <a:avLst/>
              </a:prstGeom>
            </p:spPr>
          </p:pic>
          <p:sp>
            <p:nvSpPr>
              <p:cNvPr id="57" name="文字方塊 56"/>
              <p:cNvSpPr txBox="1"/>
              <p:nvPr/>
            </p:nvSpPr>
            <p:spPr>
              <a:xfrm flipH="1">
                <a:off x="7264668" y="2676097"/>
                <a:ext cx="414521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4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rPr>
                  <a:t>1400</a:t>
                </a:r>
                <a:r>
                  <a:rPr lang="zh-TW" altLang="en-US" sz="44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rPr>
                  <a:t> </a:t>
                </a:r>
                <a:r>
                  <a:rPr lang="en-US" altLang="zh-TW" sz="44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rPr>
                  <a:t>bytes</a:t>
                </a:r>
                <a:endParaRPr lang="zh-TW" altLang="en-US" sz="4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27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971634" y="806338"/>
            <a:ext cx="8001047" cy="5780399"/>
            <a:chOff x="483954" y="878702"/>
            <a:chExt cx="8001047" cy="5780399"/>
          </a:xfrm>
        </p:grpSpPr>
        <p:grpSp>
          <p:nvGrpSpPr>
            <p:cNvPr id="54" name="群組 53"/>
            <p:cNvGrpSpPr/>
            <p:nvPr/>
          </p:nvGrpSpPr>
          <p:grpSpPr>
            <a:xfrm>
              <a:off x="483954" y="878702"/>
              <a:ext cx="8001047" cy="5780399"/>
              <a:chOff x="253295" y="931442"/>
              <a:chExt cx="8001047" cy="5780399"/>
            </a:xfrm>
          </p:grpSpPr>
          <p:sp>
            <p:nvSpPr>
              <p:cNvPr id="7" name="文字方塊 6"/>
              <p:cNvSpPr txBox="1"/>
              <p:nvPr/>
            </p:nvSpPr>
            <p:spPr>
              <a:xfrm flipH="1">
                <a:off x="5523910" y="4061571"/>
                <a:ext cx="27304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400" dirty="0" smtClean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rPr>
                  <a:t>checksum</a:t>
                </a:r>
                <a:endParaRPr lang="zh-TW" altLang="en-US" sz="44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endParaRPr>
              </a:p>
            </p:txBody>
          </p:sp>
          <p:grpSp>
            <p:nvGrpSpPr>
              <p:cNvPr id="52" name="群組 51"/>
              <p:cNvGrpSpPr/>
              <p:nvPr/>
            </p:nvGrpSpPr>
            <p:grpSpPr>
              <a:xfrm>
                <a:off x="253295" y="931442"/>
                <a:ext cx="5209289" cy="5780399"/>
                <a:chOff x="253295" y="544828"/>
                <a:chExt cx="5342862" cy="6173474"/>
              </a:xfrm>
            </p:grpSpPr>
            <p:pic>
              <p:nvPicPr>
                <p:cNvPr id="51" name="圖片 5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066" y="3607552"/>
                  <a:ext cx="4721958" cy="1382283"/>
                </a:xfrm>
                <a:prstGeom prst="rect">
                  <a:avLst/>
                </a:prstGeom>
              </p:spPr>
            </p:pic>
            <p:sp>
              <p:nvSpPr>
                <p:cNvPr id="6" name="文字方塊 5"/>
                <p:cNvSpPr txBox="1"/>
                <p:nvPr/>
              </p:nvSpPr>
              <p:spPr>
                <a:xfrm flipH="1">
                  <a:off x="4331381" y="4017375"/>
                  <a:ext cx="1264776" cy="624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 smtClean="0">
                      <a:solidFill>
                        <a:srgbClr val="DADADA"/>
                      </a:solidFill>
                      <a:latin typeface="翩翩體 繁粗體" panose="03000500000000000000" pitchFamily="66" charset="-120"/>
                      <a:ea typeface="翩翩體 繁粗體" panose="03000500000000000000" pitchFamily="66" charset="-120"/>
                    </a:rPr>
                    <a:t>4</a:t>
                  </a:r>
                  <a:endParaRPr lang="zh-TW" altLang="en-US" sz="3200" dirty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endParaRPr>
                </a:p>
              </p:txBody>
            </p:sp>
            <p:sp>
              <p:nvSpPr>
                <p:cNvPr id="9" name="文字方塊 8"/>
                <p:cNvSpPr txBox="1"/>
                <p:nvPr/>
              </p:nvSpPr>
              <p:spPr>
                <a:xfrm flipH="1">
                  <a:off x="1726589" y="4040480"/>
                  <a:ext cx="49997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 smtClean="0">
                      <a:solidFill>
                        <a:srgbClr val="DADADA"/>
                      </a:solidFill>
                      <a:latin typeface="翩翩體 繁粗體" panose="03000500000000000000" pitchFamily="66" charset="-120"/>
                      <a:ea typeface="翩翩體 繁粗體" panose="03000500000000000000" pitchFamily="66" charset="-120"/>
                    </a:rPr>
                    <a:t>1</a:t>
                  </a:r>
                  <a:endParaRPr lang="zh-TW" altLang="en-US" sz="3200" dirty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endParaRPr>
                </a:p>
              </p:txBody>
            </p:sp>
            <p:sp>
              <p:nvSpPr>
                <p:cNvPr id="10" name="文字方塊 9"/>
                <p:cNvSpPr txBox="1"/>
                <p:nvPr/>
              </p:nvSpPr>
              <p:spPr>
                <a:xfrm flipH="1">
                  <a:off x="837380" y="4040479"/>
                  <a:ext cx="49997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>
                      <a:solidFill>
                        <a:srgbClr val="DADADA"/>
                      </a:solidFill>
                      <a:latin typeface="翩翩體 繁粗體" panose="03000500000000000000" pitchFamily="66" charset="-120"/>
                      <a:ea typeface="翩翩體 繁粗體" panose="03000500000000000000" pitchFamily="66" charset="-120"/>
                    </a:rPr>
                    <a:t>0</a:t>
                  </a:r>
                  <a:endParaRPr lang="zh-TW" altLang="en-US" sz="3200" dirty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endParaRPr>
                </a:p>
              </p:txBody>
            </p:sp>
            <p:sp>
              <p:nvSpPr>
                <p:cNvPr id="11" name="文字方塊 10"/>
                <p:cNvSpPr txBox="1"/>
                <p:nvPr/>
              </p:nvSpPr>
              <p:spPr>
                <a:xfrm flipH="1">
                  <a:off x="2564396" y="4040479"/>
                  <a:ext cx="49997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>
                      <a:solidFill>
                        <a:srgbClr val="DADADA"/>
                      </a:solidFill>
                      <a:latin typeface="翩翩體 繁粗體" panose="03000500000000000000" pitchFamily="66" charset="-120"/>
                      <a:ea typeface="翩翩體 繁粗體" panose="03000500000000000000" pitchFamily="66" charset="-120"/>
                    </a:rPr>
                    <a:t>2</a:t>
                  </a:r>
                  <a:endParaRPr lang="zh-TW" altLang="en-US" sz="3200" dirty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endParaRPr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 flipH="1">
                  <a:off x="3404992" y="4040479"/>
                  <a:ext cx="49997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>
                      <a:solidFill>
                        <a:srgbClr val="DADADA"/>
                      </a:solidFill>
                      <a:latin typeface="翩翩體 繁粗體" panose="03000500000000000000" pitchFamily="66" charset="-120"/>
                      <a:ea typeface="翩翩體 繁粗體" panose="03000500000000000000" pitchFamily="66" charset="-120"/>
                    </a:rPr>
                    <a:t>3</a:t>
                  </a:r>
                  <a:endParaRPr lang="zh-TW" altLang="en-US" sz="3200" dirty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endParaRPr>
                </a:p>
              </p:txBody>
            </p:sp>
            <p:grpSp>
              <p:nvGrpSpPr>
                <p:cNvPr id="24" name="群組 23"/>
                <p:cNvGrpSpPr/>
                <p:nvPr/>
              </p:nvGrpSpPr>
              <p:grpSpPr>
                <a:xfrm>
                  <a:off x="253295" y="2394788"/>
                  <a:ext cx="4297536" cy="1213067"/>
                  <a:chOff x="953669" y="3614609"/>
                  <a:chExt cx="2340214" cy="1213067"/>
                </a:xfrm>
              </p:grpSpPr>
              <p:cxnSp>
                <p:nvCxnSpPr>
                  <p:cNvPr id="15" name="肘形接點 14"/>
                  <p:cNvCxnSpPr/>
                  <p:nvPr/>
                </p:nvCxnSpPr>
                <p:spPr>
                  <a:xfrm rot="5400000">
                    <a:off x="2103231" y="3637023"/>
                    <a:ext cx="1212764" cy="1168541"/>
                  </a:xfrm>
                  <a:prstGeom prst="bentConnector3">
                    <a:avLst>
                      <a:gd name="adj1" fmla="val 50001"/>
                    </a:avLst>
                  </a:prstGeom>
                  <a:ln w="57150">
                    <a:solidFill>
                      <a:srgbClr val="DADAD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肘形接點 22"/>
                  <p:cNvCxnSpPr/>
                  <p:nvPr/>
                </p:nvCxnSpPr>
                <p:spPr>
                  <a:xfrm rot="16200000" flipH="1">
                    <a:off x="931558" y="3636720"/>
                    <a:ext cx="1212764" cy="1168541"/>
                  </a:xfrm>
                  <a:prstGeom prst="bentConnector3">
                    <a:avLst>
                      <a:gd name="adj1" fmla="val 50001"/>
                    </a:avLst>
                  </a:prstGeom>
                  <a:ln w="57150">
                    <a:solidFill>
                      <a:srgbClr val="DADAD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群組 44"/>
                <p:cNvGrpSpPr/>
                <p:nvPr/>
              </p:nvGrpSpPr>
              <p:grpSpPr>
                <a:xfrm>
                  <a:off x="394066" y="544828"/>
                  <a:ext cx="4673290" cy="2340933"/>
                  <a:chOff x="4169617" y="230480"/>
                  <a:chExt cx="4673290" cy="2340933"/>
                </a:xfrm>
              </p:grpSpPr>
              <p:sp>
                <p:nvSpPr>
                  <p:cNvPr id="27" name="文字方塊 26"/>
                  <p:cNvSpPr txBox="1"/>
                  <p:nvPr/>
                </p:nvSpPr>
                <p:spPr>
                  <a:xfrm flipH="1">
                    <a:off x="6112475" y="1965766"/>
                    <a:ext cx="273043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3200" dirty="0">
                        <a:solidFill>
                          <a:srgbClr val="DADADA"/>
                        </a:solidFill>
                        <a:latin typeface="翩翩體 繁粗體" panose="03000500000000000000" pitchFamily="66" charset="-120"/>
                        <a:ea typeface="翩翩體 繁粗體" panose="03000500000000000000" pitchFamily="66" charset="-120"/>
                      </a:rPr>
                      <a:t>內容</a:t>
                    </a:r>
                    <a:r>
                      <a:rPr lang="en-US" altLang="zh-TW" sz="3200" dirty="0" smtClean="0">
                        <a:solidFill>
                          <a:srgbClr val="DADADA"/>
                        </a:solidFill>
                        <a:latin typeface="翩翩體 繁粗體" panose="03000500000000000000" pitchFamily="66" charset="-120"/>
                        <a:ea typeface="翩翩體 繁粗體" panose="03000500000000000000" pitchFamily="66" charset="-120"/>
                      </a:rPr>
                      <a:t>offset</a:t>
                    </a:r>
                    <a:endParaRPr lang="zh-TW" altLang="en-US" sz="3200" dirty="0">
                      <a:solidFill>
                        <a:srgbClr val="DADADA"/>
                      </a:solidFill>
                      <a:latin typeface="翩翩體 繁粗體" panose="03000500000000000000" pitchFamily="66" charset="-120"/>
                      <a:ea typeface="翩翩體 繁粗體" panose="03000500000000000000" pitchFamily="66" charset="-120"/>
                    </a:endParaRPr>
                  </a:p>
                </p:txBody>
              </p:sp>
              <p:grpSp>
                <p:nvGrpSpPr>
                  <p:cNvPr id="36" name="群組 35"/>
                  <p:cNvGrpSpPr/>
                  <p:nvPr/>
                </p:nvGrpSpPr>
                <p:grpSpPr>
                  <a:xfrm>
                    <a:off x="4169617" y="230480"/>
                    <a:ext cx="4086696" cy="1320531"/>
                    <a:chOff x="560920" y="540010"/>
                    <a:chExt cx="4086696" cy="1320531"/>
                  </a:xfrm>
                </p:grpSpPr>
                <p:sp>
                  <p:nvSpPr>
                    <p:cNvPr id="30" name="文字方塊 29"/>
                    <p:cNvSpPr txBox="1"/>
                    <p:nvPr/>
                  </p:nvSpPr>
                  <p:spPr>
                    <a:xfrm flipH="1">
                      <a:off x="1275361" y="540010"/>
                      <a:ext cx="337225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3600" dirty="0">
                          <a:solidFill>
                            <a:srgbClr val="DADADA"/>
                          </a:solidFill>
                          <a:latin typeface="翩翩體 繁粗體" panose="03000500000000000000" pitchFamily="66" charset="-120"/>
                          <a:ea typeface="翩翩體 繁粗體" panose="03000500000000000000" pitchFamily="66" charset="-120"/>
                        </a:rPr>
                        <a:t>i</a:t>
                      </a:r>
                      <a:r>
                        <a:rPr lang="en-US" altLang="zh-TW" sz="3600" dirty="0" smtClean="0">
                          <a:solidFill>
                            <a:srgbClr val="DADADA"/>
                          </a:solidFill>
                          <a:latin typeface="翩翩體 繁粗體" panose="03000500000000000000" pitchFamily="66" charset="-120"/>
                          <a:ea typeface="翩翩體 繁粗體" panose="03000500000000000000" pitchFamily="66" charset="-120"/>
                        </a:rPr>
                        <a:t>nt 32bit</a:t>
                      </a:r>
                      <a:endParaRPr lang="zh-TW" altLang="en-US" sz="3600" dirty="0">
                        <a:solidFill>
                          <a:srgbClr val="DADADA"/>
                        </a:solidFill>
                        <a:latin typeface="翩翩體 繁粗體" panose="03000500000000000000" pitchFamily="66" charset="-120"/>
                        <a:ea typeface="翩翩體 繁粗體" panose="03000500000000000000" pitchFamily="66" charset="-120"/>
                      </a:endParaRPr>
                    </a:p>
                  </p:txBody>
                </p:sp>
                <p:grpSp>
                  <p:nvGrpSpPr>
                    <p:cNvPr id="35" name="群組 34"/>
                    <p:cNvGrpSpPr/>
                    <p:nvPr/>
                  </p:nvGrpSpPr>
                  <p:grpSpPr>
                    <a:xfrm>
                      <a:off x="560920" y="1326734"/>
                      <a:ext cx="3880800" cy="533807"/>
                      <a:chOff x="4840478" y="1144325"/>
                      <a:chExt cx="3880800" cy="533807"/>
                    </a:xfrm>
                  </p:grpSpPr>
                  <p:sp>
                    <p:nvSpPr>
                      <p:cNvPr id="31" name="文字方塊 30"/>
                      <p:cNvSpPr txBox="1"/>
                      <p:nvPr/>
                    </p:nvSpPr>
                    <p:spPr>
                      <a:xfrm flipH="1">
                        <a:off x="6932287" y="1144325"/>
                        <a:ext cx="178899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2800" dirty="0" smtClean="0">
                            <a:solidFill>
                              <a:srgbClr val="DADADA"/>
                            </a:solidFill>
                            <a:latin typeface="翩翩體 繁粗體" panose="03000500000000000000" pitchFamily="66" charset="-120"/>
                            <a:ea typeface="翩翩體 繁粗體" panose="03000500000000000000" pitchFamily="66" charset="-120"/>
                          </a:rPr>
                          <a:t>15bit</a:t>
                        </a:r>
                        <a:endParaRPr lang="zh-TW" altLang="en-US" sz="2800" dirty="0">
                          <a:solidFill>
                            <a:srgbClr val="DADADA"/>
                          </a:solidFill>
                          <a:latin typeface="翩翩體 繁粗體" panose="03000500000000000000" pitchFamily="66" charset="-120"/>
                          <a:ea typeface="翩翩體 繁粗體" panose="03000500000000000000" pitchFamily="66" charset="-120"/>
                        </a:endParaRPr>
                      </a:p>
                    </p:txBody>
                  </p:sp>
                  <p:sp>
                    <p:nvSpPr>
                      <p:cNvPr id="32" name="文字方塊 31"/>
                      <p:cNvSpPr txBox="1"/>
                      <p:nvPr/>
                    </p:nvSpPr>
                    <p:spPr>
                      <a:xfrm flipH="1">
                        <a:off x="5652834" y="1154912"/>
                        <a:ext cx="178899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2800" dirty="0" smtClean="0">
                            <a:solidFill>
                              <a:srgbClr val="DADADA"/>
                            </a:solidFill>
                            <a:latin typeface="翩翩體 繁粗體" panose="03000500000000000000" pitchFamily="66" charset="-120"/>
                            <a:ea typeface="翩翩體 繁粗體" panose="03000500000000000000" pitchFamily="66" charset="-120"/>
                          </a:rPr>
                          <a:t>10bit</a:t>
                        </a:r>
                        <a:endParaRPr lang="zh-TW" altLang="en-US" sz="2800" dirty="0">
                          <a:solidFill>
                            <a:srgbClr val="DADADA"/>
                          </a:solidFill>
                          <a:latin typeface="翩翩體 繁粗體" panose="03000500000000000000" pitchFamily="66" charset="-120"/>
                          <a:ea typeface="翩翩體 繁粗體" panose="03000500000000000000" pitchFamily="66" charset="-120"/>
                        </a:endParaRPr>
                      </a:p>
                    </p:txBody>
                  </p:sp>
                  <p:sp>
                    <p:nvSpPr>
                      <p:cNvPr id="33" name="文字方塊 32"/>
                      <p:cNvSpPr txBox="1"/>
                      <p:nvPr/>
                    </p:nvSpPr>
                    <p:spPr>
                      <a:xfrm flipH="1">
                        <a:off x="4840478" y="1152378"/>
                        <a:ext cx="178899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2800" dirty="0">
                            <a:solidFill>
                              <a:srgbClr val="DADADA"/>
                            </a:solidFill>
                            <a:latin typeface="翩翩體 繁粗體" panose="03000500000000000000" pitchFamily="66" charset="-120"/>
                            <a:ea typeface="翩翩體 繁粗體" panose="03000500000000000000" pitchFamily="66" charset="-120"/>
                          </a:rPr>
                          <a:t>7</a:t>
                        </a:r>
                        <a:r>
                          <a:rPr lang="en-US" altLang="zh-TW" sz="2800" dirty="0" smtClean="0">
                            <a:solidFill>
                              <a:srgbClr val="DADADA"/>
                            </a:solidFill>
                            <a:latin typeface="翩翩體 繁粗體" panose="03000500000000000000" pitchFamily="66" charset="-120"/>
                            <a:ea typeface="翩翩體 繁粗體" panose="03000500000000000000" pitchFamily="66" charset="-120"/>
                          </a:rPr>
                          <a:t>bit</a:t>
                        </a:r>
                        <a:endParaRPr lang="zh-TW" altLang="en-US" sz="2800" dirty="0">
                          <a:solidFill>
                            <a:srgbClr val="DADADA"/>
                          </a:solidFill>
                          <a:latin typeface="翩翩體 繁粗體" panose="03000500000000000000" pitchFamily="66" charset="-120"/>
                          <a:ea typeface="翩翩體 繁粗體" panose="03000500000000000000" pitchFamily="66" charset="-120"/>
                        </a:endParaRPr>
                      </a:p>
                    </p:txBody>
                  </p:sp>
                </p:grpSp>
              </p:grpSp>
              <p:sp>
                <p:nvSpPr>
                  <p:cNvPr id="37" name="文字方塊 36"/>
                  <p:cNvSpPr txBox="1"/>
                  <p:nvPr/>
                </p:nvSpPr>
                <p:spPr>
                  <a:xfrm flipH="1">
                    <a:off x="4995733" y="1986638"/>
                    <a:ext cx="126569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3200" dirty="0" smtClean="0">
                        <a:solidFill>
                          <a:srgbClr val="DADADA"/>
                        </a:solidFill>
                        <a:latin typeface="翩翩體 繁粗體" panose="03000500000000000000" pitchFamily="66" charset="-120"/>
                        <a:ea typeface="翩翩體 繁粗體" panose="03000500000000000000" pitchFamily="66" charset="-120"/>
                      </a:rPr>
                      <a:t>檔名</a:t>
                    </a:r>
                    <a:endParaRPr lang="zh-TW" altLang="en-US" sz="3200" dirty="0">
                      <a:solidFill>
                        <a:srgbClr val="DADADA"/>
                      </a:solidFill>
                      <a:latin typeface="翩翩體 繁粗體" panose="03000500000000000000" pitchFamily="66" charset="-120"/>
                      <a:ea typeface="翩翩體 繁粗體" panose="03000500000000000000" pitchFamily="66" charset="-120"/>
                    </a:endParaRPr>
                  </a:p>
                </p:txBody>
              </p:sp>
              <p:sp>
                <p:nvSpPr>
                  <p:cNvPr id="38" name="文字方塊 37"/>
                  <p:cNvSpPr txBox="1"/>
                  <p:nvPr/>
                </p:nvSpPr>
                <p:spPr>
                  <a:xfrm flipH="1">
                    <a:off x="4290365" y="1968794"/>
                    <a:ext cx="47799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rgbClr val="DADADA"/>
                        </a:solidFill>
                        <a:latin typeface="翩翩體 繁粗體" panose="03000500000000000000" pitchFamily="66" charset="-120"/>
                        <a:ea typeface="翩翩體 繁粗體" panose="03000500000000000000" pitchFamily="66" charset="-120"/>
                      </a:rPr>
                      <a:t>0</a:t>
                    </a:r>
                    <a:endParaRPr lang="zh-TW" altLang="en-US" sz="3200" dirty="0">
                      <a:solidFill>
                        <a:srgbClr val="DADADA"/>
                      </a:solidFill>
                      <a:latin typeface="翩翩體 繁粗體" panose="03000500000000000000" pitchFamily="66" charset="-120"/>
                      <a:ea typeface="翩翩體 繁粗體" panose="03000500000000000000" pitchFamily="66" charset="-120"/>
                    </a:endParaRPr>
                  </a:p>
                </p:txBody>
              </p:sp>
              <p:cxnSp>
                <p:nvCxnSpPr>
                  <p:cNvPr id="42" name="直線單箭頭接點 41"/>
                  <p:cNvCxnSpPr/>
                  <p:nvPr/>
                </p:nvCxnSpPr>
                <p:spPr>
                  <a:xfrm>
                    <a:off x="6891097" y="1433384"/>
                    <a:ext cx="0" cy="486032"/>
                  </a:xfrm>
                  <a:prstGeom prst="straightConnector1">
                    <a:avLst/>
                  </a:prstGeom>
                  <a:ln w="38100">
                    <a:solidFill>
                      <a:srgbClr val="DADAD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線單箭頭接點 42"/>
                  <p:cNvCxnSpPr/>
                  <p:nvPr/>
                </p:nvCxnSpPr>
                <p:spPr>
                  <a:xfrm>
                    <a:off x="5516372" y="1445574"/>
                    <a:ext cx="0" cy="486032"/>
                  </a:xfrm>
                  <a:prstGeom prst="straightConnector1">
                    <a:avLst/>
                  </a:prstGeom>
                  <a:ln w="38100">
                    <a:solidFill>
                      <a:srgbClr val="DADAD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單箭頭接點 43"/>
                  <p:cNvCxnSpPr/>
                  <p:nvPr/>
                </p:nvCxnSpPr>
                <p:spPr>
                  <a:xfrm>
                    <a:off x="4516609" y="1445574"/>
                    <a:ext cx="0" cy="486032"/>
                  </a:xfrm>
                  <a:prstGeom prst="straightConnector1">
                    <a:avLst/>
                  </a:prstGeom>
                  <a:ln w="38100">
                    <a:solidFill>
                      <a:srgbClr val="DADAD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文字方塊 45"/>
                <p:cNvSpPr txBox="1"/>
                <p:nvPr/>
              </p:nvSpPr>
              <p:spPr>
                <a:xfrm flipH="1">
                  <a:off x="1449166" y="5948861"/>
                  <a:ext cx="2730432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4400" dirty="0" smtClean="0">
                      <a:solidFill>
                        <a:srgbClr val="DADADA"/>
                      </a:solidFill>
                      <a:latin typeface="翩翩體 繁粗體" panose="03000500000000000000" pitchFamily="66" charset="-120"/>
                      <a:ea typeface="翩翩體 繁粗體" panose="03000500000000000000" pitchFamily="66" charset="-120"/>
                    </a:rPr>
                    <a:t>header</a:t>
                  </a:r>
                  <a:endParaRPr lang="zh-TW" altLang="en-US" sz="4400" dirty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endParaRPr>
                </a:p>
              </p:txBody>
            </p:sp>
            <p:grpSp>
              <p:nvGrpSpPr>
                <p:cNvPr id="47" name="群組 46"/>
                <p:cNvGrpSpPr/>
                <p:nvPr/>
              </p:nvGrpSpPr>
              <p:grpSpPr>
                <a:xfrm>
                  <a:off x="993736" y="4630185"/>
                  <a:ext cx="2560500" cy="1213068"/>
                  <a:chOff x="1085070" y="3716088"/>
                  <a:chExt cx="2340215" cy="1213068"/>
                </a:xfrm>
              </p:grpSpPr>
              <p:cxnSp>
                <p:nvCxnSpPr>
                  <p:cNvPr id="48" name="肘形接點 47"/>
                  <p:cNvCxnSpPr/>
                  <p:nvPr/>
                </p:nvCxnSpPr>
                <p:spPr>
                  <a:xfrm rot="5400000">
                    <a:off x="2234633" y="3738503"/>
                    <a:ext cx="1212764" cy="1168541"/>
                  </a:xfrm>
                  <a:prstGeom prst="bentConnector3">
                    <a:avLst>
                      <a:gd name="adj1" fmla="val 50001"/>
                    </a:avLst>
                  </a:prstGeom>
                  <a:ln w="57150">
                    <a:solidFill>
                      <a:srgbClr val="DADAD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肘形接點 48"/>
                  <p:cNvCxnSpPr/>
                  <p:nvPr/>
                </p:nvCxnSpPr>
                <p:spPr>
                  <a:xfrm rot="16200000" flipH="1">
                    <a:off x="1062959" y="3738199"/>
                    <a:ext cx="1212764" cy="1168541"/>
                  </a:xfrm>
                  <a:prstGeom prst="bentConnector3">
                    <a:avLst>
                      <a:gd name="adj1" fmla="val 50001"/>
                    </a:avLst>
                  </a:prstGeom>
                  <a:ln w="57150">
                    <a:solidFill>
                      <a:srgbClr val="DADAD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0" name="圖片 4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1791" y="1080492"/>
                  <a:ext cx="3782532" cy="94117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59" name="直線單箭頭接點 58"/>
            <p:cNvCxnSpPr/>
            <p:nvPr/>
          </p:nvCxnSpPr>
          <p:spPr>
            <a:xfrm>
              <a:off x="4937607" y="4335887"/>
              <a:ext cx="760461" cy="0"/>
            </a:xfrm>
            <a:prstGeom prst="straightConnector1">
              <a:avLst/>
            </a:prstGeom>
            <a:ln w="38100">
              <a:solidFill>
                <a:srgbClr val="DAD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/>
          <p:cNvGrpSpPr/>
          <p:nvPr/>
        </p:nvGrpSpPr>
        <p:grpSpPr>
          <a:xfrm>
            <a:off x="6130398" y="2199224"/>
            <a:ext cx="3785647" cy="1233547"/>
            <a:chOff x="8816283" y="1059176"/>
            <a:chExt cx="3785647" cy="1233547"/>
          </a:xfrm>
        </p:grpSpPr>
        <p:sp>
          <p:nvSpPr>
            <p:cNvPr id="76" name="雲朵形圖說文字 75"/>
            <p:cNvSpPr/>
            <p:nvPr/>
          </p:nvSpPr>
          <p:spPr>
            <a:xfrm>
              <a:off x="8816283" y="1059176"/>
              <a:ext cx="3206850" cy="1233547"/>
            </a:xfrm>
            <a:prstGeom prst="cloudCallou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/>
            <p:cNvSpPr txBox="1"/>
            <p:nvPr/>
          </p:nvSpPr>
          <p:spPr>
            <a:xfrm flipH="1">
              <a:off x="9313982" y="1342531"/>
              <a:ext cx="32879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5</a:t>
              </a:r>
              <a:r>
                <a:rPr lang="zh-TW" altLang="en-US" sz="4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 </a:t>
              </a:r>
              <a:r>
                <a:rPr lang="en-US" altLang="zh-TW" sz="4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bytes</a:t>
              </a:r>
              <a:endParaRPr lang="zh-TW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992382" y="597571"/>
            <a:ext cx="6748994" cy="990585"/>
            <a:chOff x="6156723" y="517965"/>
            <a:chExt cx="7034835" cy="990585"/>
          </a:xfrm>
        </p:grpSpPr>
        <p:sp>
          <p:nvSpPr>
            <p:cNvPr id="84" name="矩形 83"/>
            <p:cNvSpPr/>
            <p:nvPr/>
          </p:nvSpPr>
          <p:spPr>
            <a:xfrm>
              <a:off x="6156723" y="517965"/>
              <a:ext cx="2954655" cy="923330"/>
            </a:xfrm>
            <a:prstGeom prst="rect">
              <a:avLst/>
            </a:prstGeom>
            <a:ln w="57150">
              <a:noFill/>
            </a:ln>
          </p:spPr>
          <p:txBody>
            <a:bodyPr wrap="none">
              <a:spAutoFit/>
            </a:bodyPr>
            <a:lstStyle/>
            <a:p>
              <a:r>
                <a:rPr lang="zh-TW" altLang="en-US" sz="5400" dirty="0">
                  <a:solidFill>
                    <a:srgbClr val="DADADA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封包結構</a:t>
              </a:r>
              <a:endParaRPr lang="en-US" altLang="zh-TW" sz="5400" dirty="0">
                <a:solidFill>
                  <a:srgbClr val="DADADA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5" name="五邊形 84"/>
            <p:cNvSpPr/>
            <p:nvPr/>
          </p:nvSpPr>
          <p:spPr>
            <a:xfrm>
              <a:off x="6156723" y="517966"/>
              <a:ext cx="3472873" cy="990584"/>
            </a:xfrm>
            <a:prstGeom prst="homePlat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0124391" y="555437"/>
              <a:ext cx="2543438" cy="830997"/>
            </a:xfrm>
            <a:prstGeom prst="rect">
              <a:avLst/>
            </a:prstGeom>
            <a:ln w="571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sz="4800" dirty="0" err="1" smtClean="0">
                  <a:solidFill>
                    <a:srgbClr val="DADADA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Ack</a:t>
              </a:r>
              <a:r>
                <a:rPr lang="zh-TW" altLang="en-US" sz="4800" dirty="0" smtClean="0">
                  <a:solidFill>
                    <a:srgbClr val="DADADA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封包</a:t>
              </a:r>
              <a:endParaRPr lang="en-US" altLang="zh-TW" sz="4800" dirty="0">
                <a:solidFill>
                  <a:srgbClr val="DADADA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7" name="五邊形 86"/>
            <p:cNvSpPr/>
            <p:nvPr/>
          </p:nvSpPr>
          <p:spPr>
            <a:xfrm>
              <a:off x="9976223" y="597218"/>
              <a:ext cx="3215335" cy="832080"/>
            </a:xfrm>
            <a:prstGeom prst="homePlat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1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1430185" y="2083401"/>
            <a:ext cx="4334073" cy="3555680"/>
            <a:chOff x="253295" y="1124991"/>
            <a:chExt cx="4445204" cy="3797472"/>
          </a:xfrm>
        </p:grpSpPr>
        <p:pic>
          <p:nvPicPr>
            <p:cNvPr id="51" name="圖片 5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755"/>
            <a:stretch/>
          </p:blipFill>
          <p:spPr>
            <a:xfrm>
              <a:off x="433799" y="3540179"/>
              <a:ext cx="3930782" cy="1382284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24" y="1822352"/>
              <a:ext cx="3782532" cy="907409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 flipH="1">
              <a:off x="1825657" y="3973109"/>
              <a:ext cx="499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1</a:t>
              </a:r>
              <a:endParaRPr lang="zh-TW" altLang="en-US" sz="32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 flipH="1">
              <a:off x="936448" y="3973108"/>
              <a:ext cx="499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0</a:t>
              </a:r>
              <a:endParaRPr lang="zh-TW" altLang="en-US" sz="32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 flipH="1">
              <a:off x="2663464" y="3973108"/>
              <a:ext cx="499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2</a:t>
              </a:r>
              <a:endParaRPr lang="zh-TW" altLang="en-US" sz="32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 flipH="1">
              <a:off x="3504060" y="3973108"/>
              <a:ext cx="499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3</a:t>
              </a:r>
              <a:endParaRPr lang="zh-TW" altLang="en-US" sz="3200" dirty="0">
                <a:solidFill>
                  <a:srgbClr val="DADADA"/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253295" y="2394788"/>
              <a:ext cx="4297536" cy="1213067"/>
              <a:chOff x="953669" y="3614609"/>
              <a:chExt cx="2340214" cy="1213067"/>
            </a:xfrm>
          </p:grpSpPr>
          <p:cxnSp>
            <p:nvCxnSpPr>
              <p:cNvPr id="15" name="肘形接點 14"/>
              <p:cNvCxnSpPr/>
              <p:nvPr/>
            </p:nvCxnSpPr>
            <p:spPr>
              <a:xfrm rot="5400000">
                <a:off x="2103231" y="3637023"/>
                <a:ext cx="1212764" cy="1168541"/>
              </a:xfrm>
              <a:prstGeom prst="bentConnector3">
                <a:avLst>
                  <a:gd name="adj1" fmla="val 50001"/>
                </a:avLst>
              </a:prstGeom>
              <a:ln w="57150">
                <a:solidFill>
                  <a:srgbClr val="DADAD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肘形接點 22"/>
              <p:cNvCxnSpPr/>
              <p:nvPr/>
            </p:nvCxnSpPr>
            <p:spPr>
              <a:xfrm rot="16200000" flipH="1">
                <a:off x="931558" y="3636720"/>
                <a:ext cx="1212764" cy="1168541"/>
              </a:xfrm>
              <a:prstGeom prst="bentConnector3">
                <a:avLst>
                  <a:gd name="adj1" fmla="val 50001"/>
                </a:avLst>
              </a:prstGeom>
              <a:ln w="57150">
                <a:solidFill>
                  <a:srgbClr val="DADAD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群組 35"/>
            <p:cNvGrpSpPr/>
            <p:nvPr/>
          </p:nvGrpSpPr>
          <p:grpSpPr>
            <a:xfrm>
              <a:off x="1235661" y="1124991"/>
              <a:ext cx="3462838" cy="1466917"/>
              <a:chOff x="1402515" y="1120174"/>
              <a:chExt cx="3462838" cy="1466918"/>
            </a:xfrm>
          </p:grpSpPr>
          <p:sp>
            <p:nvSpPr>
              <p:cNvPr id="30" name="文字方塊 29"/>
              <p:cNvSpPr txBox="1"/>
              <p:nvPr/>
            </p:nvSpPr>
            <p:spPr>
              <a:xfrm flipH="1">
                <a:off x="1493098" y="1120174"/>
                <a:ext cx="3372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rPr>
                  <a:t>i</a:t>
                </a:r>
                <a:r>
                  <a:rPr lang="en-US" altLang="zh-TW" sz="3600" dirty="0" smtClean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rPr>
                  <a:t>nt 32bit</a:t>
                </a:r>
                <a:endParaRPr lang="zh-TW" altLang="en-US" sz="36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 flipH="1">
                <a:off x="1402515" y="2028292"/>
                <a:ext cx="2554774" cy="55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solidFill>
                      <a:srgbClr val="DADADA"/>
                    </a:solidFill>
                    <a:latin typeface="翩翩體 繁粗體" panose="03000500000000000000" pitchFamily="66" charset="-120"/>
                    <a:ea typeface="翩翩體 繁粗體" panose="03000500000000000000" pitchFamily="66" charset="-120"/>
                  </a:rPr>
                  <a:t>2147483647</a:t>
                </a:r>
                <a:endParaRPr lang="zh-TW" altLang="en-US" sz="2800" dirty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endParaRPr>
              </a:p>
            </p:txBody>
          </p:sp>
        </p:grpSp>
      </p:grpSp>
      <p:grpSp>
        <p:nvGrpSpPr>
          <p:cNvPr id="60" name="群組 59"/>
          <p:cNvGrpSpPr/>
          <p:nvPr/>
        </p:nvGrpSpPr>
        <p:grpSpPr>
          <a:xfrm>
            <a:off x="5087154" y="667368"/>
            <a:ext cx="6748994" cy="990585"/>
            <a:chOff x="6156723" y="517965"/>
            <a:chExt cx="7034835" cy="990585"/>
          </a:xfrm>
        </p:grpSpPr>
        <p:sp>
          <p:nvSpPr>
            <p:cNvPr id="61" name="矩形 60"/>
            <p:cNvSpPr/>
            <p:nvPr/>
          </p:nvSpPr>
          <p:spPr>
            <a:xfrm>
              <a:off x="6156723" y="517965"/>
              <a:ext cx="2954655" cy="923330"/>
            </a:xfrm>
            <a:prstGeom prst="rect">
              <a:avLst/>
            </a:prstGeom>
            <a:ln w="57150">
              <a:noFill/>
            </a:ln>
          </p:spPr>
          <p:txBody>
            <a:bodyPr wrap="none">
              <a:spAutoFit/>
            </a:bodyPr>
            <a:lstStyle/>
            <a:p>
              <a:r>
                <a:rPr lang="zh-TW" altLang="en-US" sz="5400" dirty="0">
                  <a:solidFill>
                    <a:srgbClr val="DADADA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封包結構</a:t>
              </a:r>
              <a:endParaRPr lang="en-US" altLang="zh-TW" sz="5400" dirty="0">
                <a:solidFill>
                  <a:srgbClr val="DADADA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2" name="五邊形 61"/>
            <p:cNvSpPr/>
            <p:nvPr/>
          </p:nvSpPr>
          <p:spPr>
            <a:xfrm>
              <a:off x="6156723" y="517966"/>
              <a:ext cx="3472873" cy="990584"/>
            </a:xfrm>
            <a:prstGeom prst="homePlat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0124391" y="555437"/>
              <a:ext cx="2758981" cy="830997"/>
            </a:xfrm>
            <a:prstGeom prst="rect">
              <a:avLst/>
            </a:prstGeom>
            <a:ln w="57150">
              <a:noFill/>
            </a:ln>
          </p:spPr>
          <p:txBody>
            <a:bodyPr wrap="none">
              <a:spAutoFit/>
            </a:bodyPr>
            <a:lstStyle/>
            <a:p>
              <a:r>
                <a:rPr lang="zh-TW" altLang="en-US" sz="4800" dirty="0">
                  <a:solidFill>
                    <a:srgbClr val="DADADA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結束</a:t>
              </a:r>
              <a:r>
                <a:rPr lang="zh-TW" altLang="en-US" sz="4800" dirty="0" smtClean="0">
                  <a:solidFill>
                    <a:srgbClr val="DADADA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封包</a:t>
              </a:r>
              <a:endParaRPr lang="en-US" altLang="zh-TW" sz="4800" dirty="0">
                <a:solidFill>
                  <a:srgbClr val="DADADA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4" name="五邊形 63"/>
            <p:cNvSpPr/>
            <p:nvPr/>
          </p:nvSpPr>
          <p:spPr>
            <a:xfrm>
              <a:off x="9976223" y="597218"/>
              <a:ext cx="3215335" cy="832080"/>
            </a:xfrm>
            <a:prstGeom prst="homePlat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6249832" y="3111263"/>
            <a:ext cx="3799458" cy="1233547"/>
            <a:chOff x="8816283" y="1059176"/>
            <a:chExt cx="3799458" cy="1233547"/>
          </a:xfrm>
        </p:grpSpPr>
        <p:sp>
          <p:nvSpPr>
            <p:cNvPr id="66" name="雲朵形圖說文字 65"/>
            <p:cNvSpPr/>
            <p:nvPr/>
          </p:nvSpPr>
          <p:spPr>
            <a:xfrm>
              <a:off x="8816283" y="1059176"/>
              <a:ext cx="3206850" cy="1233547"/>
            </a:xfrm>
            <a:prstGeom prst="cloudCallou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 flipH="1">
              <a:off x="9327793" y="1348724"/>
              <a:ext cx="32879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4</a:t>
              </a:r>
              <a:r>
                <a:rPr lang="zh-TW" altLang="en-US" sz="4400" dirty="0" smtClean="0">
                  <a:solidFill>
                    <a:srgbClr val="DADADA"/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 </a:t>
              </a:r>
              <a:r>
                <a:rPr lang="en-US" altLang="zh-TW" sz="4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翩翩體 繁粗體" panose="03000500000000000000" pitchFamily="66" charset="-120"/>
                  <a:ea typeface="翩翩體 繁粗體" panose="03000500000000000000" pitchFamily="66" charset="-120"/>
                </a:rPr>
                <a:t>bytes</a:t>
              </a:r>
              <a:endParaRPr lang="zh-TW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翩翩體 繁粗體" panose="03000500000000000000" pitchFamily="66" charset="-120"/>
                <a:ea typeface="翩翩體 繁粗體" panose="03000500000000000000" pitchFamily="66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4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00996" y="979743"/>
            <a:ext cx="3155031" cy="1015663"/>
          </a:xfrm>
          <a:prstGeom prst="rect">
            <a:avLst/>
          </a:prstGeom>
          <a:ln w="57150">
            <a:noFill/>
          </a:ln>
        </p:spPr>
        <p:txBody>
          <a:bodyPr wrap="none">
            <a:spAutoFit/>
          </a:bodyPr>
          <a:lstStyle/>
          <a:p>
            <a:r>
              <a:rPr lang="en-US" altLang="zh-TW" sz="6000" dirty="0" smtClean="0">
                <a:solidFill>
                  <a:srgbClr val="DADADA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sz="6000" dirty="0" smtClean="0">
                <a:solidFill>
                  <a:srgbClr val="DADADA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</a:t>
            </a:r>
            <a:endParaRPr lang="en-US" altLang="zh-TW" sz="6000" dirty="0">
              <a:solidFill>
                <a:srgbClr val="DADADA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流程圖: 多重文件 3"/>
          <p:cNvSpPr/>
          <p:nvPr/>
        </p:nvSpPr>
        <p:spPr>
          <a:xfrm>
            <a:off x="7040880" y="660401"/>
            <a:ext cx="4226560" cy="1652454"/>
          </a:xfrm>
          <a:prstGeom prst="flowChartMultidocumen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1" y="281315"/>
            <a:ext cx="5657975" cy="633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99121" y="4657938"/>
            <a:ext cx="3025187" cy="1015663"/>
          </a:xfrm>
          <a:prstGeom prst="rect">
            <a:avLst/>
          </a:prstGeom>
          <a:ln w="57150">
            <a:noFill/>
          </a:ln>
        </p:spPr>
        <p:txBody>
          <a:bodyPr wrap="none">
            <a:spAutoFit/>
          </a:bodyPr>
          <a:lstStyle/>
          <a:p>
            <a:r>
              <a:rPr lang="en-US" altLang="zh-TW" sz="6000" dirty="0" smtClean="0">
                <a:solidFill>
                  <a:srgbClr val="DADADA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 </a:t>
            </a:r>
            <a:r>
              <a:rPr lang="zh-TW" altLang="en-US" sz="6000" dirty="0" smtClean="0">
                <a:solidFill>
                  <a:srgbClr val="DADADA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</a:t>
            </a:r>
            <a:endParaRPr lang="en-US" altLang="zh-TW" sz="6000" dirty="0">
              <a:solidFill>
                <a:srgbClr val="DADADA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流程圖: 多重文件 3"/>
          <p:cNvSpPr/>
          <p:nvPr/>
        </p:nvSpPr>
        <p:spPr>
          <a:xfrm>
            <a:off x="6973624" y="4348480"/>
            <a:ext cx="4425896" cy="1621005"/>
          </a:xfrm>
          <a:prstGeom prst="flowChartMultidocumen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0" name="Picture 6" descr="https://lh4.googleusercontent.com/0G0p1rZEvUv8k0LtbLBLmpCNzyc64RDiz4QP-iDn-PUWc3iD50ryaAQh6tllShP16_GiWO8Cm9V4H9zjNMj1TTMFu0hiR42nDhFZulil09VEbD2pMwnzadQgIguchA4LtlwDmRaRiYd5crLDvJrXlcIn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4" y="562115"/>
            <a:ext cx="8053705" cy="51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29920" y="2306320"/>
            <a:ext cx="10884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DADADA"/>
                </a:solidFill>
                <a:latin typeface="Segoe Script" panose="030B0504020000000003" pitchFamily="66" charset="0"/>
              </a:rPr>
              <a:t>Thank you for your attention</a:t>
            </a:r>
            <a:r>
              <a:rPr lang="zh-TW" altLang="en-US" sz="4800" dirty="0" smtClean="0">
                <a:solidFill>
                  <a:srgbClr val="DADADA"/>
                </a:solidFill>
                <a:latin typeface="Segoe Script" panose="030B0504020000000003" pitchFamily="66" charset="0"/>
              </a:rPr>
              <a:t> </a:t>
            </a:r>
            <a:r>
              <a:rPr lang="en-US" altLang="zh-TW" sz="4800" dirty="0" smtClean="0">
                <a:solidFill>
                  <a:srgbClr val="DADADA"/>
                </a:solidFill>
                <a:latin typeface="Segoe Script" panose="030B0504020000000003" pitchFamily="66" charset="0"/>
              </a:rPr>
              <a:t>!!!</a:t>
            </a:r>
          </a:p>
        </p:txBody>
      </p:sp>
      <p:sp>
        <p:nvSpPr>
          <p:cNvPr id="4" name="流程圖: 循序存取儲存裝置 3"/>
          <p:cNvSpPr/>
          <p:nvPr/>
        </p:nvSpPr>
        <p:spPr>
          <a:xfrm>
            <a:off x="7823200" y="4287519"/>
            <a:ext cx="3384022" cy="1764477"/>
          </a:xfrm>
          <a:prstGeom prst="flowChartMagneticTape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87338" y="4708092"/>
            <a:ext cx="2255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egoe Script" panose="030B0504020000000003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886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163</TotalTime>
  <Words>108</Words>
  <Application>Microsoft Office PowerPoint</Application>
  <PresentationFormat>寬螢幕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微軟正黑體</vt:lpstr>
      <vt:lpstr>標楷體</vt:lpstr>
      <vt:lpstr>翩翩體 繁粗體</vt:lpstr>
      <vt:lpstr>Calisto MT</vt:lpstr>
      <vt:lpstr>Segoe Script</vt:lpstr>
      <vt:lpstr>Times New Roman</vt:lpstr>
      <vt:lpstr>Trebuchet MS</vt:lpstr>
      <vt:lpstr>Wingdings</vt:lpstr>
      <vt:lpstr>Wingdings 2</vt:lpstr>
      <vt:lpstr>石板</vt:lpstr>
      <vt:lpstr>Lab08 Week #12:  Robust UDP challenge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</cp:revision>
  <dcterms:created xsi:type="dcterms:W3CDTF">2022-12-14T12:46:22Z</dcterms:created>
  <dcterms:modified xsi:type="dcterms:W3CDTF">2022-12-15T03:13:14Z</dcterms:modified>
</cp:coreProperties>
</file>