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5" r:id="rId4"/>
    <p:sldId id="264" r:id="rId5"/>
    <p:sldId id="289" r:id="rId6"/>
    <p:sldId id="290" r:id="rId7"/>
    <p:sldId id="288" r:id="rId8"/>
    <p:sldId id="269" r:id="rId9"/>
    <p:sldId id="291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64"/>
    <a:srgbClr val="F1BD5F"/>
    <a:srgbClr val="FF8C14"/>
    <a:srgbClr val="DCDCDC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D65E25-E688-482C-9D90-2FC2900F374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9252F4-177C-478B-A9CC-76BD0499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7A0-04E0-124F-0CC8-99D1492C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D78-0753-CB32-1C11-9E7D0ED2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037-48B1-AF4A-2FA2-D126EE20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C342-023A-4C88-DE1B-B5C820B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2524-66ED-B8E2-A995-7A3BBE5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88B-9008-7FF5-2111-C49A975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BFC-7793-4E0B-99D2-82C08AE9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5DD1-8A12-7156-A3E0-D021F69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E85-160D-C1E3-A8D6-0FAA071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9D5-A821-C71A-08B0-814E4F5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D5C16-267F-E113-F05B-2D10339A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E86C-D1CB-D3CD-68DA-EAF90F8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B9B-5F19-CDF8-C8C1-9BD96A8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2DC7-1310-ABDA-115A-B522F2A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44C-E3A6-3BF1-3E9D-081423BC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E38-AC4F-AF68-E165-269E51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390A-FEA2-D168-D235-2315D1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9081-4080-0F5A-8877-12FB9C6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3BF-CD70-4CD5-9492-45B7FE0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6D0B-59C3-93C6-8B81-F358AFF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BF6-E68B-91D5-3AAF-CB389AB1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BF5-2461-23C6-AAC2-65A4AD6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9DC4-A523-4280-00D1-092CF89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B14E-F8DA-0610-6AB2-C768F25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C0C6-3366-7C43-7056-44B3B7F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EC5-CCDD-BB43-4081-9283772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6DD-6051-620B-7A3C-61750666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27FD-6D32-826E-20C7-1197146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B7B7-DC33-3CE5-B990-423E9C0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04E5-917C-B08F-87FC-F949E46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D452-CF4C-A26F-66AE-4D65EAF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9BB-0BB5-DC57-9FD0-80B87EC6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6705-957B-F3C2-B852-586BC906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BDAF-8B22-BB0C-E607-FDC2B8F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3236-A860-FE48-DC0F-D5CCB1B2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F408-F95A-DE01-1FF3-B7242CFF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C400-4620-FC96-1D7A-17F48FDF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F857-D1B5-BE4B-4939-FB0B656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ADCD-1ED9-4AC9-0A27-2D433CC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B28D-FB13-C71C-517B-77400B9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78D9F-C822-ABB9-B7B7-E65DA69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7C59-6399-FB82-47E0-0659408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9078-E1F5-BC70-16E7-FE2BC02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376F-E11D-810D-065F-4222A93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37A9-8CE9-4DF4-EB7F-F72BEFA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14B7-3B30-85C1-81ED-94224BDC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0B8-2F83-0A76-2878-39E344B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246A-7E47-677D-FC05-91CFC968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FA58-C037-8913-7E33-0D260A4A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276D-59A9-E1CB-A8DE-F6B3D19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F68B-91B4-9CAD-5F73-1302A82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EF3F2-FCCB-9195-7B9D-F10EADF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61E-84DA-D02E-5D3F-D00FCD45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94247-3FE8-DDE4-8D2E-42A832C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930F-8575-D0D3-4724-DD81DCA6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CD82-A127-DA0C-7E1F-AA851E6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A95D-D4AF-6E60-8B9E-9B82C6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04F6-04DD-2B3F-9FB9-E15B2D7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564-2DC9-2BAD-FBA1-A124045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74-34D6-D164-34C5-4D10CA5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14C-29DD-8A1A-4694-9743F534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F104-674E-6518-2630-0708209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83F-AD02-3EE0-297E-82B20189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hyperlink" Target="https://credit-scoring-api-0p1u.onrender.com/" TargetMode="Externa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hyperlink" Target="https://credit-scoring-api-f6g7yxlaqnt3qhu7rk7rkf.streamlit.app/" TargetMode="External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A6B9-FCDB-F88C-D72C-15BE0CC5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FF011-B37E-B03D-0337-72F2A63BD9CA}"/>
              </a:ext>
            </a:extLst>
          </p:cNvPr>
          <p:cNvSpPr txBox="1">
            <a:spLocks/>
          </p:cNvSpPr>
          <p:nvPr/>
        </p:nvSpPr>
        <p:spPr>
          <a:xfrm>
            <a:off x="759656" y="4128763"/>
            <a:ext cx="10733649" cy="1983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Réalisez un Dashboard &amp; Assurez une Veille Technique</a:t>
            </a:r>
          </a:p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chemeClr val="bg1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a</a:t>
            </a:r>
            <a:br>
              <a:rPr lang="fr-FR" b="1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</a:b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Synthèse</a:t>
            </a:r>
            <a:endParaRPr lang="fr-FR" sz="4800" dirty="0">
              <a:solidFill>
                <a:srgbClr val="242164"/>
              </a:solidFill>
              <a:latin typeface="Verdana Pro Light" panose="020B03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019A-20BE-0BE8-5365-47D63066D7CC}"/>
              </a:ext>
            </a:extLst>
          </p:cNvPr>
          <p:cNvSpPr/>
          <p:nvPr/>
        </p:nvSpPr>
        <p:spPr>
          <a:xfrm>
            <a:off x="4082374" y="5120510"/>
            <a:ext cx="4027251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7287-E315-8312-0788-D311C317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 b="1"/>
          <a:stretch/>
        </p:blipFill>
        <p:spPr>
          <a:xfrm>
            <a:off x="1661471" y="83388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586C-898F-BDA6-6B0A-C865631B28A7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79F90-B3C4-DA3A-1D25-121C277EA87B}"/>
              </a:ext>
            </a:extLst>
          </p:cNvPr>
          <p:cNvSpPr txBox="1">
            <a:spLocks/>
          </p:cNvSpPr>
          <p:nvPr/>
        </p:nvSpPr>
        <p:spPr>
          <a:xfrm>
            <a:off x="783076" y="517179"/>
            <a:ext cx="3971152" cy="4247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 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62B6-028C-EB26-1C6D-AC7ABDCC106B}"/>
              </a:ext>
            </a:extLst>
          </p:cNvPr>
          <p:cNvSpPr txBox="1"/>
          <p:nvPr/>
        </p:nvSpPr>
        <p:spPr>
          <a:xfrm>
            <a:off x="783076" y="1687760"/>
            <a:ext cx="10284974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UAT de l’application </a:t>
            </a:r>
            <a:r>
              <a:rPr lang="fr-FR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Streamlit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à réaliser pour tous les profils d’utilisateurs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Objectifs d’ergonomie atteints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Information qualitativement &amp; quantitativement adéquate</a:t>
            </a:r>
          </a:p>
          <a:p>
            <a:pPr marL="285750" indent="-285750">
              <a:spcAft>
                <a:spcPts val="300"/>
              </a:spcAft>
              <a:buClr>
                <a:srgbClr val="FF8C14"/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rgbClr val="242164"/>
                </a:solidFill>
                <a:highlight>
                  <a:srgbClr val="FF0000"/>
                </a:highlight>
                <a:latin typeface="Verdana Pro Light" panose="020B0304030504040204" pitchFamily="34" charset="0"/>
              </a:rPr>
              <a:t>Blah</a:t>
            </a:r>
            <a:r>
              <a:rPr lang="fr-FR" dirty="0">
                <a:solidFill>
                  <a:srgbClr val="242164"/>
                </a:solidFill>
                <a:highlight>
                  <a:srgbClr val="FF0000"/>
                </a:highlight>
                <a:latin typeface="Verdana Pro Light" panose="020B0304030504040204" pitchFamily="34" charset="0"/>
              </a:rPr>
              <a:t> </a:t>
            </a:r>
            <a:r>
              <a:rPr lang="fr-FR" dirty="0" err="1">
                <a:solidFill>
                  <a:srgbClr val="242164"/>
                </a:solidFill>
                <a:highlight>
                  <a:srgbClr val="FF0000"/>
                </a:highlight>
                <a:latin typeface="Verdana Pro Light" panose="020B0304030504040204" pitchFamily="34" charset="0"/>
              </a:rPr>
              <a:t>blah</a:t>
            </a:r>
            <a:endParaRPr lang="fr-FR" noProof="0" dirty="0">
              <a:solidFill>
                <a:srgbClr val="242164"/>
              </a:solidFill>
              <a:highlight>
                <a:srgbClr val="FF0000"/>
              </a:highlight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0F8F77-2808-7D56-BE06-33C10D4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06A0B-70C0-0CB2-3854-F330D5136415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CCD0EEAE-6027-EAF2-D2B4-618BB0D1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33004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721B4-966A-92B8-4049-88178C836F8C}"/>
              </a:ext>
            </a:extLst>
          </p:cNvPr>
          <p:cNvSpPr txBox="1">
            <a:spLocks/>
          </p:cNvSpPr>
          <p:nvPr/>
        </p:nvSpPr>
        <p:spPr>
          <a:xfrm>
            <a:off x="458729" y="225217"/>
            <a:ext cx="2140330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Contexte</a:t>
            </a:r>
            <a:endParaRPr lang="fr-FR" sz="3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941DE-A8B4-0357-FBBD-260F94AD03A4}"/>
              </a:ext>
            </a:extLst>
          </p:cNvPr>
          <p:cNvSpPr txBox="1"/>
          <p:nvPr/>
        </p:nvSpPr>
        <p:spPr>
          <a:xfrm>
            <a:off x="458729" y="1635264"/>
            <a:ext cx="5156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Partager les résultats du modèle d’octroi de crédit avec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utilisateurs externes, y compris: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non-techniques; et/ou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en situation de handicap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18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l’</a:t>
            </a:r>
            <a:r>
              <a:rPr lang="fr-FR" sz="1800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accessibilité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résultats &amp; une communication claire et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transparente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à tous les employés, afin de les aider à partager les éléments-clés de la décision avec les clients qu’ils conseillent</a:t>
            </a:r>
          </a:p>
          <a:p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F7791D3C-040E-95F9-8FCB-6C3516D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C546DC-F879-B2D0-CADE-AF26F029D4F3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994D-D2BF-0625-9B3B-8090EFC3CA09}"/>
              </a:ext>
            </a:extLst>
          </p:cNvPr>
          <p:cNvSpPr txBox="1"/>
          <p:nvPr/>
        </p:nvSpPr>
        <p:spPr>
          <a:xfrm>
            <a:off x="5874026" y="1635264"/>
            <a:ext cx="5277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Réaliser un « état de l’art » sur une technique de modélisation récente (&lt; 5 ans) reposant sur: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une démarche de veille technologique; et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un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POC / benchmarking de performances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la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pertinence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techniques de modélisation utilisées dans l’entreprise en monitorant les innovations de façon continue, de façon à éviter l’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obsolescence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outils de modélisation utilisés</a:t>
            </a: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78FF1-CA86-D1CE-F403-29A3AFDD444C}"/>
              </a:ext>
            </a:extLst>
          </p:cNvPr>
          <p:cNvSpPr txBox="1"/>
          <p:nvPr/>
        </p:nvSpPr>
        <p:spPr>
          <a:xfrm>
            <a:off x="1226788" y="1112044"/>
            <a:ext cx="885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Double Finalité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F285F-044C-5E00-661D-C8CD0C0B10FE}"/>
              </a:ext>
            </a:extLst>
          </p:cNvPr>
          <p:cNvSpPr/>
          <p:nvPr/>
        </p:nvSpPr>
        <p:spPr>
          <a:xfrm>
            <a:off x="4131456" y="1628311"/>
            <a:ext cx="2975926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0BB3-06AF-0792-E205-072D9932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8509D-415F-D7C1-C77B-168A48C87E9F}"/>
              </a:ext>
            </a:extLst>
          </p:cNvPr>
          <p:cNvSpPr txBox="1"/>
          <p:nvPr/>
        </p:nvSpPr>
        <p:spPr>
          <a:xfrm>
            <a:off x="1043452" y="1046396"/>
            <a:ext cx="10534236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>
              <a:spcAft>
                <a:spcPts val="800"/>
              </a:spcAft>
            </a:pPr>
            <a:r>
              <a:rPr lang="en-GB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MobileViTv2 -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Concepts-clés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</a:p>
          <a:p>
            <a:pPr lvl="1"/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    </a:t>
            </a:r>
          </a:p>
          <a:p>
            <a:pPr lvl="1"/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Perspectives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A0F27F-7AED-3F00-12E0-6C2AF783B5CF}"/>
              </a:ext>
            </a:extLst>
          </p:cNvPr>
          <p:cNvSpPr txBox="1">
            <a:spLocks/>
          </p:cNvSpPr>
          <p:nvPr/>
        </p:nvSpPr>
        <p:spPr>
          <a:xfrm>
            <a:off x="558633" y="227954"/>
            <a:ext cx="238270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Sommaire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44A301D-6ED0-9DAD-358E-4E1BD4B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8AF0-CC98-3A80-3710-AFD878AA70D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3DD5D6-47F6-5384-F600-F3B5977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4131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6E1C-30BB-7EE3-4046-148DC08F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8FF0FC6-5D30-452D-C26A-3C11CD6462B5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2F7653-EF7A-C02D-8E6B-9BAC229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60A0-8D55-B591-13AF-9B729C04D0F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57CFB51-D247-17FA-2226-66815E79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7F1E4-36BE-DCDD-B6F7-C8CFE39AF226}"/>
              </a:ext>
            </a:extLst>
          </p:cNvPr>
          <p:cNvSpPr txBox="1"/>
          <p:nvPr/>
        </p:nvSpPr>
        <p:spPr>
          <a:xfrm>
            <a:off x="7291684" y="2069639"/>
            <a:ext cx="396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Points d’attention:</a:t>
            </a:r>
          </a:p>
          <a:p>
            <a:pPr>
              <a:buClr>
                <a:srgbClr val="F1BD5F"/>
              </a:buClr>
            </a:pPr>
            <a:endParaRPr lang="fr-FR" b="1" u="sng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Barre de navigation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libre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Pages interactives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 descriptifs 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Aides à l’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interpr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tation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1EA41-2B8E-8396-3736-10A58D148288}"/>
              </a:ext>
            </a:extLst>
          </p:cNvPr>
          <p:cNvSpPr txBox="1"/>
          <p:nvPr/>
        </p:nvSpPr>
        <p:spPr>
          <a:xfrm>
            <a:off x="2452334" y="3970952"/>
            <a:ext cx="2240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Verdana Pro Light" panose="020B0304030504040204" pitchFamily="34" charset="0"/>
              </a:rPr>
              <a:t>Dashboard App</a:t>
            </a:r>
          </a:p>
        </p:txBody>
      </p:sp>
      <p:sp>
        <p:nvSpPr>
          <p:cNvPr id="22" name="Google Shape;57;p16">
            <a:extLst>
              <a:ext uri="{FF2B5EF4-FFF2-40B4-BE49-F238E27FC236}">
                <a16:creationId xmlns:a16="http://schemas.microsoft.com/office/drawing/2014/main" id="{1EED142B-A2BE-B817-96A9-10E1ACF005D9}"/>
              </a:ext>
            </a:extLst>
          </p:cNvPr>
          <p:cNvSpPr/>
          <p:nvPr/>
        </p:nvSpPr>
        <p:spPr>
          <a:xfrm>
            <a:off x="4561426" y="2091727"/>
            <a:ext cx="1685473" cy="2498136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3" name="Google Shape;56;p16">
            <a:extLst>
              <a:ext uri="{FF2B5EF4-FFF2-40B4-BE49-F238E27FC236}">
                <a16:creationId xmlns:a16="http://schemas.microsoft.com/office/drawing/2014/main" id="{2A57322A-CE32-DFD4-69A1-2D5952BBEDC5}"/>
              </a:ext>
            </a:extLst>
          </p:cNvPr>
          <p:cNvSpPr/>
          <p:nvPr/>
        </p:nvSpPr>
        <p:spPr>
          <a:xfrm>
            <a:off x="3602792" y="4358147"/>
            <a:ext cx="2313340" cy="1880437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4" name="Google Shape;58;p16">
            <a:extLst>
              <a:ext uri="{FF2B5EF4-FFF2-40B4-BE49-F238E27FC236}">
                <a16:creationId xmlns:a16="http://schemas.microsoft.com/office/drawing/2014/main" id="{A4847C3C-4F4D-F968-ACF9-1666DF011513}"/>
              </a:ext>
            </a:extLst>
          </p:cNvPr>
          <p:cNvSpPr/>
          <p:nvPr/>
        </p:nvSpPr>
        <p:spPr>
          <a:xfrm>
            <a:off x="2210679" y="1371380"/>
            <a:ext cx="2741444" cy="134910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5" name="Google Shape;59;p16">
            <a:extLst>
              <a:ext uri="{FF2B5EF4-FFF2-40B4-BE49-F238E27FC236}">
                <a16:creationId xmlns:a16="http://schemas.microsoft.com/office/drawing/2014/main" id="{9470C131-7E4E-28FA-8329-ED952E6AC6C6}"/>
              </a:ext>
            </a:extLst>
          </p:cNvPr>
          <p:cNvSpPr/>
          <p:nvPr/>
        </p:nvSpPr>
        <p:spPr>
          <a:xfrm>
            <a:off x="915903" y="2091727"/>
            <a:ext cx="1737549" cy="258306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EACC8-B9F5-A3F7-9514-47DEBDA14774}"/>
              </a:ext>
            </a:extLst>
          </p:cNvPr>
          <p:cNvSpPr/>
          <p:nvPr/>
        </p:nvSpPr>
        <p:spPr>
          <a:xfrm>
            <a:off x="2169896" y="1400363"/>
            <a:ext cx="2522963" cy="10786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🏠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Page d’accueil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Choix n° client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Options accessibilité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D845-78FA-698D-3EBB-68D5F98E9023}"/>
              </a:ext>
            </a:extLst>
          </p:cNvPr>
          <p:cNvSpPr/>
          <p:nvPr/>
        </p:nvSpPr>
        <p:spPr>
          <a:xfrm>
            <a:off x="1226788" y="4806415"/>
            <a:ext cx="2017479" cy="111484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🧪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Credit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Application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Decision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+</a:t>
            </a: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B2BE-186B-CA40-EED1-7F784CC136D7}"/>
              </a:ext>
            </a:extLst>
          </p:cNvPr>
          <p:cNvSpPr/>
          <p:nvPr/>
        </p:nvSpPr>
        <p:spPr>
          <a:xfrm>
            <a:off x="4873917" y="2373621"/>
            <a:ext cx="1247986" cy="152399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📊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Multi-factor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 </a:t>
            </a: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2 à 2</a:t>
            </a:r>
            <a:endParaRPr lang="fr-FR" sz="10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1" name="Google Shape;59;p16">
            <a:extLst>
              <a:ext uri="{FF2B5EF4-FFF2-40B4-BE49-F238E27FC236}">
                <a16:creationId xmlns:a16="http://schemas.microsoft.com/office/drawing/2014/main" id="{855D6646-1331-6625-41BB-9D173AB6653C}"/>
              </a:ext>
            </a:extLst>
          </p:cNvPr>
          <p:cNvSpPr/>
          <p:nvPr/>
        </p:nvSpPr>
        <p:spPr>
          <a:xfrm rot="17296000">
            <a:off x="1669990" y="4083889"/>
            <a:ext cx="1578918" cy="2495683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06808-D015-383C-D9F4-ECB23F718EFA}"/>
              </a:ext>
            </a:extLst>
          </p:cNvPr>
          <p:cNvSpPr/>
          <p:nvPr/>
        </p:nvSpPr>
        <p:spPr>
          <a:xfrm>
            <a:off x="4078430" y="4370479"/>
            <a:ext cx="1902052" cy="16769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📈</a:t>
            </a:r>
            <a:r>
              <a:rPr lang="fr-FR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Single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Factor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pour chaque</a:t>
            </a: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élément-clé</a:t>
            </a:r>
            <a:endParaRPr lang="fr-FR" sz="1000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7A1A7B-7439-765B-FDC7-40FC6E05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52" y="3409530"/>
            <a:ext cx="1161870" cy="6380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0C0456-7740-4AB4-9F95-3BE69F44AB1E}"/>
              </a:ext>
            </a:extLst>
          </p:cNvPr>
          <p:cNvSpPr/>
          <p:nvPr/>
        </p:nvSpPr>
        <p:spPr>
          <a:xfrm>
            <a:off x="864885" y="2506577"/>
            <a:ext cx="1431899" cy="16113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🧮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Client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Demographics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Informations socio-économiques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0474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A11-AF16-D50C-0BC3-A8AF68BC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35A6BC91-6A74-4DFD-48B8-28B2DDA9F0A1}"/>
              </a:ext>
            </a:extLst>
          </p:cNvPr>
          <p:cNvSpPr txBox="1">
            <a:spLocks/>
          </p:cNvSpPr>
          <p:nvPr/>
        </p:nvSpPr>
        <p:spPr>
          <a:xfrm>
            <a:off x="605610" y="353935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7CA3E3-820F-A636-BCB1-C943352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6E06B-6787-09F0-D57A-A3BE3BC42498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085C9D7-D69F-0A19-A04F-2D6450B0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96D7210-9B76-8891-7FB6-2CBBF1F92F74}"/>
              </a:ext>
            </a:extLst>
          </p:cNvPr>
          <p:cNvGrpSpPr/>
          <p:nvPr/>
        </p:nvGrpSpPr>
        <p:grpSpPr>
          <a:xfrm>
            <a:off x="857016" y="1521335"/>
            <a:ext cx="3965430" cy="4390476"/>
            <a:chOff x="1547896" y="1596895"/>
            <a:chExt cx="3965430" cy="439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0145C-6212-B675-BF7A-D6FBD8B77F4A}"/>
                </a:ext>
              </a:extLst>
            </p:cNvPr>
            <p:cNvSpPr txBox="1"/>
            <p:nvPr/>
          </p:nvSpPr>
          <p:spPr>
            <a:xfrm>
              <a:off x="1547896" y="1647721"/>
              <a:ext cx="396543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 Déficients Visuels</a:t>
              </a:r>
            </a:p>
            <a:p>
              <a:pPr algn="ctr">
                <a:buClr>
                  <a:srgbClr val="F1BD5F"/>
                </a:buClr>
              </a:pPr>
              <a:endParaRPr lang="fr-FR" sz="2000" b="1" u="sng" cap="small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Taille des polices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Contraste &amp;  couleurs des éléments graphiques</a:t>
              </a:r>
              <a:r>
                <a:rPr lang="fr-FR" b="1" baseline="3000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*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Texte alternatif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Éléments descriptifs 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Aides à l’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interpr</a:t>
              </a: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tation</a:t>
              </a: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9" name="Graphic 8" descr="Eye with solid fill">
              <a:extLst>
                <a:ext uri="{FF2B5EF4-FFF2-40B4-BE49-F238E27FC236}">
                  <a16:creationId xmlns:a16="http://schemas.microsoft.com/office/drawing/2014/main" id="{E9B3ED8E-A93C-E9C3-4CB0-6CD71B8A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6246" y="1596895"/>
              <a:ext cx="674999" cy="674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6313E-1002-E225-44BF-204958E3D12F}"/>
              </a:ext>
            </a:extLst>
          </p:cNvPr>
          <p:cNvGrpSpPr/>
          <p:nvPr/>
        </p:nvGrpSpPr>
        <p:grpSpPr>
          <a:xfrm>
            <a:off x="6588134" y="1498108"/>
            <a:ext cx="3965430" cy="3754874"/>
            <a:chOff x="6783684" y="1572161"/>
            <a:chExt cx="3965430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D535F-D934-08B2-FB4D-8F49441775C7}"/>
                </a:ext>
              </a:extLst>
            </p:cNvPr>
            <p:cNvSpPr txBox="1"/>
            <p:nvPr/>
          </p:nvSpPr>
          <p:spPr>
            <a:xfrm>
              <a:off x="6783684" y="1572161"/>
              <a:ext cx="396543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 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Déficients Moteurs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Alt-tab navigation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Bouton « Home »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Graphiques interactifs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11" name="Graphic 10" descr="Pinch Zoom Out with solid fill">
              <a:extLst>
                <a:ext uri="{FF2B5EF4-FFF2-40B4-BE49-F238E27FC236}">
                  <a16:creationId xmlns:a16="http://schemas.microsoft.com/office/drawing/2014/main" id="{BB10FACC-4502-6724-D3C0-1B3498E0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3684" y="1688361"/>
              <a:ext cx="555799" cy="5557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6B34F-C67A-AC3E-0EC0-7456583B1913}"/>
              </a:ext>
            </a:extLst>
          </p:cNvPr>
          <p:cNvGrpSpPr/>
          <p:nvPr/>
        </p:nvGrpSpPr>
        <p:grpSpPr>
          <a:xfrm>
            <a:off x="4882705" y="4661809"/>
            <a:ext cx="6272615" cy="1489111"/>
            <a:chOff x="5037810" y="4890761"/>
            <a:chExt cx="6272615" cy="1489111"/>
          </a:xfrm>
        </p:grpSpPr>
        <p:sp>
          <p:nvSpPr>
            <p:cNvPr id="15" name="Arrow: Notched Right 14">
              <a:extLst>
                <a:ext uri="{FF2B5EF4-FFF2-40B4-BE49-F238E27FC236}">
                  <a16:creationId xmlns:a16="http://schemas.microsoft.com/office/drawing/2014/main" id="{49FE7A95-FE13-DD5B-C0FA-D4E410AE4A9F}"/>
                </a:ext>
              </a:extLst>
            </p:cNvPr>
            <p:cNvSpPr/>
            <p:nvPr/>
          </p:nvSpPr>
          <p:spPr>
            <a:xfrm>
              <a:off x="5037810" y="4890761"/>
              <a:ext cx="1184563" cy="754075"/>
            </a:xfrm>
            <a:prstGeom prst="notchedRightArrow">
              <a:avLst/>
            </a:prstGeom>
            <a:solidFill>
              <a:srgbClr val="F1BD5F"/>
            </a:solidFill>
            <a:ln>
              <a:solidFill>
                <a:srgbClr val="F1B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FF312-D439-3C28-1A51-814E6C5970B5}"/>
                </a:ext>
              </a:extLst>
            </p:cNvPr>
            <p:cNvSpPr txBox="1"/>
            <p:nvPr/>
          </p:nvSpPr>
          <p:spPr>
            <a:xfrm>
              <a:off x="5188207" y="4933322"/>
              <a:ext cx="61222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Web Content Accessibility</a:t>
              </a:r>
            </a:p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 Guidelines 2024</a:t>
              </a:r>
            </a:p>
            <a:p>
              <a:pPr algn="ctr"/>
              <a:r>
                <a:rPr lang="en-US" sz="2000" b="1" cap="small" dirty="0" err="1">
                  <a:solidFill>
                    <a:srgbClr val="242164"/>
                  </a:solidFill>
                </a:rPr>
                <a:t>Contenu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 Perceptible,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Utilisable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, Comprehensible &amp;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Robuste</a:t>
              </a:r>
              <a:r>
                <a:rPr lang="en-US" sz="2000" b="1" cap="small" baseline="30000" dirty="0">
                  <a:solidFill>
                    <a:srgbClr val="242164"/>
                  </a:solidFill>
                </a:rPr>
                <a:t>**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C9C93A-F8E5-B1CA-6782-F2EFE7F502D7}"/>
              </a:ext>
            </a:extLst>
          </p:cNvPr>
          <p:cNvSpPr txBox="1"/>
          <p:nvPr/>
        </p:nvSpPr>
        <p:spPr>
          <a:xfrm>
            <a:off x="1415394" y="621939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Test concluant sur utilisateur daltonien réalisé le 13/07/25</a:t>
            </a:r>
          </a:p>
          <a:p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**Sources : https://www.wcag.com/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https://www.hauts-de-france.developpement-durable.gouv.fr/?La-definition-WAI-et-les-quatre-grands-principes-WCAG-2-0</a:t>
            </a:r>
          </a:p>
        </p:txBody>
      </p:sp>
    </p:spTree>
    <p:extLst>
      <p:ext uri="{BB962C8B-B14F-4D97-AF65-F5344CB8AC3E}">
        <p14:creationId xmlns:p14="http://schemas.microsoft.com/office/powerpoint/2010/main" val="6236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C4A-5277-7964-CFBD-C860CCEE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0F401B3-458F-CED0-B193-981EAAB3D0AC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348CFD-9D12-CB03-5E8B-AE5004A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140D6-1F8A-249A-80B0-8A80BB57B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19CFA674-07C3-5822-9A44-BD245B6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83CE-453B-D3AB-9B9D-AEF6A6E999B8}"/>
              </a:ext>
            </a:extLst>
          </p:cNvPr>
          <p:cNvSpPr txBox="1"/>
          <p:nvPr/>
        </p:nvSpPr>
        <p:spPr>
          <a:xfrm>
            <a:off x="3062305" y="4723030"/>
            <a:ext cx="7920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r>
              <a:rPr lang="en-US" sz="1600" b="1" u="sng" dirty="0">
                <a:latin typeface="Verdana Pro Light" panose="020B0304030504040204" pitchFamily="34" charset="0"/>
              </a:rPr>
              <a:t>API: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3"/>
              </a:rPr>
              <a:t>https://credit-scoring-api-0p1u.onrender.com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r">
              <a:buClr>
                <a:srgbClr val="F1BD5F"/>
              </a:buClr>
            </a:pPr>
            <a:r>
              <a:rPr lang="en-US" sz="1600" b="1" u="sng" dirty="0">
                <a:solidFill>
                  <a:srgbClr val="C00000"/>
                </a:solidFill>
                <a:latin typeface="Verdana Pro Light" panose="020B0304030504040204" pitchFamily="34" charset="0"/>
              </a:rPr>
              <a:t>Dashboard: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4"/>
              </a:rPr>
              <a:t>https://ocds-p8-dashboard.streamlit.app/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2FA7E3-8EA3-C6A4-FD78-0795FD1162FE}"/>
              </a:ext>
            </a:extLst>
          </p:cNvPr>
          <p:cNvGrpSpPr/>
          <p:nvPr/>
        </p:nvGrpSpPr>
        <p:grpSpPr>
          <a:xfrm>
            <a:off x="699159" y="1151693"/>
            <a:ext cx="10064169" cy="3561821"/>
            <a:chOff x="848246" y="1829860"/>
            <a:chExt cx="10064169" cy="356182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4462203-A32E-EADE-97A3-06B50F27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4531" y="2321416"/>
              <a:ext cx="432594" cy="432594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B8C8CBC-CA4D-A341-703F-D62CEAFC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2" y="2746494"/>
              <a:ext cx="651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en-US" altLang="en-US" sz="1000" dirty="0">
                <a:latin typeface="Verdana Pro Light" panose="020B030403050404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en-US" sz="1000" dirty="0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3054B-8F51-3F24-792E-5E8376BAA22D}"/>
                </a:ext>
              </a:extLst>
            </p:cNvPr>
            <p:cNvGrpSpPr/>
            <p:nvPr/>
          </p:nvGrpSpPr>
          <p:grpSpPr>
            <a:xfrm>
              <a:off x="8548226" y="4250573"/>
              <a:ext cx="682740" cy="742106"/>
              <a:chOff x="8794258" y="2252173"/>
              <a:chExt cx="835382" cy="835382"/>
            </a:xfrm>
          </p:grpSpPr>
          <p:pic>
            <p:nvPicPr>
              <p:cNvPr id="10" name="Picture 9" descr="A red paper boat with black text&#10;&#10;AI-generated content may be incorrect.">
                <a:extLst>
                  <a:ext uri="{FF2B5EF4-FFF2-40B4-BE49-F238E27FC236}">
                    <a16:creationId xmlns:a16="http://schemas.microsoft.com/office/drawing/2014/main" id="{71CD4902-7512-A613-8A72-7E566AB3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9757" y="2434317"/>
                <a:ext cx="504384" cy="235547"/>
              </a:xfrm>
              <a:prstGeom prst="rect">
                <a:avLst/>
              </a:prstGeom>
            </p:spPr>
          </p:pic>
          <p:pic>
            <p:nvPicPr>
              <p:cNvPr id="11" name="Graphic 10" descr="Client resource icon for the General Icons category.">
                <a:extLst>
                  <a:ext uri="{FF2B5EF4-FFF2-40B4-BE49-F238E27FC236}">
                    <a16:creationId xmlns:a16="http://schemas.microsoft.com/office/drawing/2014/main" id="{A030A68D-5981-6E8F-9349-2E0AB22D8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94258" y="2252173"/>
                <a:ext cx="835382" cy="835382"/>
              </a:xfrm>
              <a:prstGeom prst="rect">
                <a:avLst/>
              </a:prstGeom>
            </p:spPr>
          </p:pic>
        </p:grpSp>
        <p:pic>
          <p:nvPicPr>
            <p:cNvPr id="12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14F33DE2-D2C6-B781-32BC-3E4FDBA5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0182337" y="43281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D19F76-D799-13B6-2E1C-D2774A69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6678" y="4480102"/>
              <a:ext cx="907035" cy="276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1E88C-E58C-3A43-2DE3-055803F79043}"/>
                </a:ext>
              </a:extLst>
            </p:cNvPr>
            <p:cNvGrpSpPr/>
            <p:nvPr/>
          </p:nvGrpSpPr>
          <p:grpSpPr>
            <a:xfrm>
              <a:off x="882368" y="3807861"/>
              <a:ext cx="2997725" cy="1523118"/>
              <a:chOff x="339364" y="904293"/>
              <a:chExt cx="2997725" cy="1523118"/>
            </a:xfrm>
          </p:grpSpPr>
          <p:pic>
            <p:nvPicPr>
              <p:cNvPr id="15" name="Graphic 14" descr="Train resource icon for the Amazon SageMaker service.">
                <a:extLst>
                  <a:ext uri="{FF2B5EF4-FFF2-40B4-BE49-F238E27FC236}">
                    <a16:creationId xmlns:a16="http://schemas.microsoft.com/office/drawing/2014/main" id="{571B24EB-232A-7BC9-8289-D6A836817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16737" y="1396333"/>
                <a:ext cx="509086" cy="509086"/>
              </a:xfrm>
              <a:prstGeom prst="rect">
                <a:avLst/>
              </a:prstGeom>
            </p:spPr>
          </p:pic>
          <p:pic>
            <p:nvPicPr>
              <p:cNvPr id="16" name="Graphic 15" descr="Shadow testing resource icon for the Amazon SageMaker service.">
                <a:extLst>
                  <a:ext uri="{FF2B5EF4-FFF2-40B4-BE49-F238E27FC236}">
                    <a16:creationId xmlns:a16="http://schemas.microsoft.com/office/drawing/2014/main" id="{4E5766A0-09C4-D97F-7F16-90F09EF24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1691046" y="1448055"/>
                <a:ext cx="400111" cy="400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phic 16" descr="Insights resource icon for the Amazon DevOps Guru service.">
                <a:extLst>
                  <a:ext uri="{FF2B5EF4-FFF2-40B4-BE49-F238E27FC236}">
                    <a16:creationId xmlns:a16="http://schemas.microsoft.com/office/drawing/2014/main" id="{48A414BE-505E-0A1F-D920-BFB7FA15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53182" y="139633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2B6BB-EB7B-648F-22BC-6CDCE9FEBF5F}"/>
                  </a:ext>
                </a:extLst>
              </p:cNvPr>
              <p:cNvSpPr txBox="1"/>
              <p:nvPr/>
            </p:nvSpPr>
            <p:spPr>
              <a:xfrm>
                <a:off x="458729" y="1875717"/>
                <a:ext cx="92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training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8436B-2F62-6076-7417-94F715687153}"/>
                  </a:ext>
                </a:extLst>
              </p:cNvPr>
              <p:cNvSpPr txBox="1"/>
              <p:nvPr/>
            </p:nvSpPr>
            <p:spPr>
              <a:xfrm>
                <a:off x="1414966" y="1875717"/>
                <a:ext cx="87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40F268-E3E1-443E-8507-E737022C0274}"/>
                  </a:ext>
                </a:extLst>
              </p:cNvPr>
              <p:cNvSpPr txBox="1"/>
              <p:nvPr/>
            </p:nvSpPr>
            <p:spPr>
              <a:xfrm>
                <a:off x="2394289" y="1875717"/>
                <a:ext cx="7888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validation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2E010-93C5-843A-4950-67316AF2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15" y="904293"/>
                <a:ext cx="1005927" cy="40389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6593B-8502-14FA-7278-7C41F44EDEE9}"/>
                  </a:ext>
                </a:extLst>
              </p:cNvPr>
              <p:cNvSpPr txBox="1"/>
              <p:nvPr/>
            </p:nvSpPr>
            <p:spPr>
              <a:xfrm>
                <a:off x="1425522" y="1034042"/>
                <a:ext cx="1762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Verdana Pro Light" panose="020B0304030504040204" pitchFamily="34" charset="0"/>
                  </a:rPr>
                  <a:t>Tracking Server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7057EA-6830-7471-5A8E-6F87F92F4FB0}"/>
                  </a:ext>
                </a:extLst>
              </p:cNvPr>
              <p:cNvSpPr/>
              <p:nvPr/>
            </p:nvSpPr>
            <p:spPr>
              <a:xfrm>
                <a:off x="339364" y="912482"/>
                <a:ext cx="2997725" cy="151492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9E956-4881-F90B-C277-677139D5B399}"/>
                </a:ext>
              </a:extLst>
            </p:cNvPr>
            <p:cNvSpPr txBox="1"/>
            <p:nvPr/>
          </p:nvSpPr>
          <p:spPr>
            <a:xfrm>
              <a:off x="2772518" y="2198759"/>
              <a:ext cx="1247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Registry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508680-82D4-9748-1B89-158CF05D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74611" y="1845123"/>
              <a:ext cx="1005927" cy="403895"/>
            </a:xfrm>
            <a:prstGeom prst="rect">
              <a:avLst/>
            </a:prstGeom>
          </p:spPr>
        </p:pic>
        <p:pic>
          <p:nvPicPr>
            <p:cNvPr id="26" name="Graphic 25" descr="Database resource icon for the General Icons category.">
              <a:extLst>
                <a:ext uri="{FF2B5EF4-FFF2-40B4-BE49-F238E27FC236}">
                  <a16:creationId xmlns:a16="http://schemas.microsoft.com/office/drawing/2014/main" id="{CFC26AC7-5C41-A99F-488D-D12F3A0E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15403" y="2434972"/>
              <a:ext cx="600252" cy="600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B475B-5A28-F3DE-D703-6E629F0F12E8}"/>
                </a:ext>
              </a:extLst>
            </p:cNvPr>
            <p:cNvSpPr txBox="1"/>
            <p:nvPr/>
          </p:nvSpPr>
          <p:spPr>
            <a:xfrm>
              <a:off x="3015403" y="2553569"/>
              <a:ext cx="600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Best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7E723-05F1-5E79-F056-DF3C6CD94B38}"/>
                </a:ext>
              </a:extLst>
            </p:cNvPr>
            <p:cNvSpPr/>
            <p:nvPr/>
          </p:nvSpPr>
          <p:spPr>
            <a:xfrm>
              <a:off x="2769033" y="1829860"/>
              <a:ext cx="1111505" cy="125571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 Light" panose="020B030403050404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0B9487-1C15-1273-0BFD-8B5A00B8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60225" y="2422819"/>
              <a:ext cx="505468" cy="4910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E1C305-BC20-61C6-3501-6E586006E370}"/>
                </a:ext>
              </a:extLst>
            </p:cNvPr>
            <p:cNvSpPr txBox="1"/>
            <p:nvPr/>
          </p:nvSpPr>
          <p:spPr>
            <a:xfrm>
              <a:off x="8306640" y="2857999"/>
              <a:ext cx="100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Automated tests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EDB6BC-63E5-DFE3-996A-F9F9FDCA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7662" y="3145262"/>
              <a:ext cx="0" cy="55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0529E6-DBED-FA40-C1E7-C2C539E6E85F}"/>
                </a:ext>
              </a:extLst>
            </p:cNvPr>
            <p:cNvSpPr/>
            <p:nvPr/>
          </p:nvSpPr>
          <p:spPr>
            <a:xfrm>
              <a:off x="6772950" y="1843260"/>
              <a:ext cx="2614237" cy="1557302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1200" dirty="0">
                <a:solidFill>
                  <a:schemeClr val="tx1"/>
                </a:solidFill>
                <a:latin typeface="Verdana Pro Light" panose="020B03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5BB6CA-0344-F4FE-7686-547190EAFF0A}"/>
                </a:ext>
              </a:extLst>
            </p:cNvPr>
            <p:cNvSpPr/>
            <p:nvPr/>
          </p:nvSpPr>
          <p:spPr>
            <a:xfrm>
              <a:off x="6782648" y="3773677"/>
              <a:ext cx="2599207" cy="155730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Verdana Pro Light" panose="020B03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3ABC9-C209-48FA-BA13-0C674474E2E1}"/>
                </a:ext>
              </a:extLst>
            </p:cNvPr>
            <p:cNvSpPr txBox="1"/>
            <p:nvPr/>
          </p:nvSpPr>
          <p:spPr>
            <a:xfrm>
              <a:off x="9905397" y="4739704"/>
              <a:ext cx="100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End Users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6E7FB3-1F47-F65F-91D8-A697E0C709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A01E9-9C95-0F78-A402-37DB765542A0}"/>
                </a:ext>
              </a:extLst>
            </p:cNvPr>
            <p:cNvSpPr txBox="1"/>
            <p:nvPr/>
          </p:nvSpPr>
          <p:spPr>
            <a:xfrm>
              <a:off x="6795864" y="1852649"/>
              <a:ext cx="1420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Code Testing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07C44C-784C-FC5F-9D21-200B532EAA29}"/>
                </a:ext>
              </a:extLst>
            </p:cNvPr>
            <p:cNvSpPr txBox="1"/>
            <p:nvPr/>
          </p:nvSpPr>
          <p:spPr>
            <a:xfrm>
              <a:off x="6774364" y="3773821"/>
              <a:ext cx="1608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Serving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484BF3-A018-BE1A-F478-88F251F431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890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13E47F-6D63-2BCB-AF13-097054F164B1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13" y="4616128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013B0E-33AA-41D6-4E45-0291AE15A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16" y="2562521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727618-A93C-AF37-3EAF-399DC92D10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2585040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92D332-D596-BC40-50B5-2B878363B227}"/>
                </a:ext>
              </a:extLst>
            </p:cNvPr>
            <p:cNvGrpSpPr/>
            <p:nvPr/>
          </p:nvGrpSpPr>
          <p:grpSpPr>
            <a:xfrm>
              <a:off x="4585766" y="1829860"/>
              <a:ext cx="1617001" cy="3561821"/>
              <a:chOff x="4753192" y="1847469"/>
              <a:chExt cx="1438866" cy="3561821"/>
            </a:xfrm>
          </p:grpSpPr>
          <p:pic>
            <p:nvPicPr>
              <p:cNvPr id="43" name="Picture 42" descr="A black cat with a tail&#10;&#10;AI-generated content may be incorrect.">
                <a:extLst>
                  <a:ext uri="{FF2B5EF4-FFF2-40B4-BE49-F238E27FC236}">
                    <a16:creationId xmlns:a16="http://schemas.microsoft.com/office/drawing/2014/main" id="{288DD443-49E6-4E83-DB1F-63DBCF66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449" y="1898333"/>
                <a:ext cx="377539" cy="368293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55AAE-3D67-A88A-8028-2595DE8A5156}"/>
                  </a:ext>
                </a:extLst>
              </p:cNvPr>
              <p:cNvSpPr/>
              <p:nvPr/>
            </p:nvSpPr>
            <p:spPr>
              <a:xfrm>
                <a:off x="4753192" y="1847469"/>
                <a:ext cx="1438866" cy="350111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2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100" b="1" dirty="0" err="1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US" altLang="en-US" sz="11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Repo</a:t>
                </a:r>
                <a:endParaRPr lang="en-US" altLang="en-US" sz="1200" b="1" dirty="0">
                  <a:solidFill>
                    <a:schemeClr val="tx1"/>
                  </a:solidFill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5" name="Picture 4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4193CFE5-2E35-11E9-EC7B-DDDF74771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278" y="3238189"/>
                <a:ext cx="698860" cy="698860"/>
              </a:xfrm>
              <a:prstGeom prst="rect">
                <a:avLst/>
              </a:prstGeom>
            </p:spPr>
          </p:pic>
          <p:pic>
            <p:nvPicPr>
              <p:cNvPr id="46" name="Graphic 45" descr="Database resource icon for the General Icons category.">
                <a:extLst>
                  <a:ext uri="{FF2B5EF4-FFF2-40B4-BE49-F238E27FC236}">
                    <a16:creationId xmlns:a16="http://schemas.microsoft.com/office/drawing/2014/main" id="{9F670DE2-1EAB-7701-306B-F6191970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94343" y="2415405"/>
                <a:ext cx="600252" cy="60025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28F300-46CF-0FC4-F328-770EFA04DB00}"/>
                  </a:ext>
                </a:extLst>
              </p:cNvPr>
              <p:cNvSpPr txBox="1"/>
              <p:nvPr/>
            </p:nvSpPr>
            <p:spPr>
              <a:xfrm>
                <a:off x="5094343" y="2534002"/>
                <a:ext cx="60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Best Model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03A2EFA-503E-838E-EFC7-EA3C61136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1361" y="4341204"/>
                <a:ext cx="434162" cy="547422"/>
              </a:xfrm>
              <a:prstGeom prst="rect">
                <a:avLst/>
              </a:prstGeom>
            </p:spPr>
          </p:pic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A2E821A5-6CDD-31F1-B086-023B1EBD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2896" y="3881243"/>
                <a:ext cx="6510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EB74-A658-7177-C0B8-2586BBC025CE}"/>
                  </a:ext>
                </a:extLst>
              </p:cNvPr>
              <p:cNvSpPr txBox="1"/>
              <p:nvPr/>
            </p:nvSpPr>
            <p:spPr>
              <a:xfrm>
                <a:off x="4961146" y="4855292"/>
                <a:ext cx="8711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</a:t>
                </a:r>
              </a:p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Explanations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B6A01C-94DC-7497-1E35-94B2F463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872312" y="260983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1CCA4-6184-F71C-47AB-93E99FEE44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41" y="4614847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D71ABD-8C26-3716-5314-0E0C906E9550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56" y="462162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E279F5-7E07-557A-C7AD-5677E7D5FD94}"/>
                </a:ext>
              </a:extLst>
            </p:cNvPr>
            <p:cNvGrpSpPr/>
            <p:nvPr/>
          </p:nvGrpSpPr>
          <p:grpSpPr>
            <a:xfrm>
              <a:off x="848246" y="1839613"/>
              <a:ext cx="1599293" cy="1255713"/>
              <a:chOff x="848246" y="1839613"/>
              <a:chExt cx="1599293" cy="12557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84971-1970-50DF-EBE2-FEC686509A6A}"/>
                  </a:ext>
                </a:extLst>
              </p:cNvPr>
              <p:cNvSpPr/>
              <p:nvPr/>
            </p:nvSpPr>
            <p:spPr>
              <a:xfrm>
                <a:off x="877903" y="1839613"/>
                <a:ext cx="1528140" cy="125571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  <p:pic>
            <p:nvPicPr>
              <p:cNvPr id="56" name="Picture 55" descr="A logo with black and orange circles&#10;&#10;AI-generated content may be incorrect.">
                <a:extLst>
                  <a:ext uri="{FF2B5EF4-FFF2-40B4-BE49-F238E27FC236}">
                    <a16:creationId xmlns:a16="http://schemas.microsoft.com/office/drawing/2014/main" id="{7E343B94-1229-1869-A7E2-09F20C036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53" y="1869338"/>
                <a:ext cx="540735" cy="567059"/>
              </a:xfrm>
              <a:prstGeom prst="rect">
                <a:avLst/>
              </a:prstGeom>
            </p:spPr>
          </p:pic>
          <p:pic>
            <p:nvPicPr>
              <p:cNvPr id="57" name="Picture 56" descr="A blue and yellow snake logo&#10;&#10;AI-generated content may be incorrect.">
                <a:extLst>
                  <a:ext uri="{FF2B5EF4-FFF2-40B4-BE49-F238E27FC236}">
                    <a16:creationId xmlns:a16="http://schemas.microsoft.com/office/drawing/2014/main" id="{3D5218F7-09FB-506E-0A57-2A8A67DA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1342" y="1918113"/>
                <a:ext cx="471267" cy="471957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8CDF8-DC7F-5C53-28C7-5CDACE24CD4B}"/>
                  </a:ext>
                </a:extLst>
              </p:cNvPr>
              <p:cNvSpPr txBox="1"/>
              <p:nvPr/>
            </p:nvSpPr>
            <p:spPr>
              <a:xfrm>
                <a:off x="848246" y="2430424"/>
                <a:ext cx="15992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Data Cleaning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&amp;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Exploratory Analysis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1120DE-3739-C102-1009-190E7FA80608}"/>
                  </a:ext>
                </a:extLst>
              </p:cNvPr>
              <p:cNvSpPr txBox="1"/>
              <p:nvPr/>
            </p:nvSpPr>
            <p:spPr>
              <a:xfrm>
                <a:off x="1471260" y="1952084"/>
                <a:ext cx="29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Verdana Pro Light" panose="020B0304030504040204" pitchFamily="34" charset="0"/>
                  </a:rPr>
                  <a:t>x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3159A4-7379-7C9D-5306-88FFFD11F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547" y="3145262"/>
              <a:ext cx="0" cy="57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F1305-1985-A9F8-26DE-B335EDB28453}"/>
              </a:ext>
            </a:extLst>
          </p:cNvPr>
          <p:cNvSpPr/>
          <p:nvPr/>
        </p:nvSpPr>
        <p:spPr>
          <a:xfrm>
            <a:off x="477078" y="1033670"/>
            <a:ext cx="10505658" cy="3886200"/>
          </a:xfrm>
          <a:prstGeom prst="rect">
            <a:avLst/>
          </a:prstGeom>
          <a:noFill/>
          <a:ln w="6350"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AFF6AD-EA59-AD04-906A-0F14C1CF1040}"/>
              </a:ext>
            </a:extLst>
          </p:cNvPr>
          <p:cNvCxnSpPr>
            <a:cxnSpLocks/>
          </p:cNvCxnSpPr>
          <p:nvPr/>
        </p:nvCxnSpPr>
        <p:spPr>
          <a:xfrm>
            <a:off x="7241108" y="4652811"/>
            <a:ext cx="0" cy="5751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9834BE-85DC-43EF-1740-8F17C0283BC2}"/>
              </a:ext>
            </a:extLst>
          </p:cNvPr>
          <p:cNvCxnSpPr>
            <a:cxnSpLocks/>
          </p:cNvCxnSpPr>
          <p:nvPr/>
        </p:nvCxnSpPr>
        <p:spPr>
          <a:xfrm>
            <a:off x="8740509" y="4652811"/>
            <a:ext cx="0" cy="13305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C0DE3E-2C79-2A63-BCFC-8B97D910A62E}"/>
              </a:ext>
            </a:extLst>
          </p:cNvPr>
          <p:cNvSpPr txBox="1"/>
          <p:nvPr/>
        </p:nvSpPr>
        <p:spPr>
          <a:xfrm>
            <a:off x="3853578" y="4899893"/>
            <a:ext cx="300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Verdana Pro Light" panose="020B0304030504040204" pitchFamily="34" charset="0"/>
              </a:rPr>
              <a:t>Credit Scoring App – Rappel de </a:t>
            </a:r>
            <a:r>
              <a:rPr lang="en-US" sz="800" b="1" dirty="0" err="1">
                <a:latin typeface="Verdana Pro Light" panose="020B0304030504040204" pitchFamily="34" charset="0"/>
              </a:rPr>
              <a:t>l’architecture</a:t>
            </a:r>
            <a:r>
              <a:rPr lang="en-US" sz="800" b="1" dirty="0">
                <a:latin typeface="Verdana Pro Light" panose="020B0304030504040204" pitchFamily="34" charset="0"/>
              </a:rPr>
              <a:t> </a:t>
            </a:r>
            <a:r>
              <a:rPr lang="en-US" sz="800" b="1" dirty="0" err="1">
                <a:latin typeface="Verdana Pro Light" panose="020B0304030504040204" pitchFamily="34" charset="0"/>
              </a:rPr>
              <a:t>d’inférence</a:t>
            </a:r>
            <a:endParaRPr lang="en-US" sz="800" b="1" dirty="0"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9C6A-099D-5F18-1121-8FBEF4DB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875C21A-C3C9-D3E7-D61C-1F39564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29">
            <a:extLst>
              <a:ext uri="{FF2B5EF4-FFF2-40B4-BE49-F238E27FC236}">
                <a16:creationId xmlns:a16="http://schemas.microsoft.com/office/drawing/2014/main" id="{E3F904F0-0C4F-48CE-9A33-11A2FC2BDF54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A6A9A-8199-7F45-4AB0-2AABB02A9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 descr="A close-up of a logo&#10;&#10;AI-generated content may be incorrect.">
            <a:extLst>
              <a:ext uri="{FF2B5EF4-FFF2-40B4-BE49-F238E27FC236}">
                <a16:creationId xmlns:a16="http://schemas.microsoft.com/office/drawing/2014/main" id="{1AC7CC2A-93C1-B19B-EB5E-305FEEFD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346D6E-B1D9-B4CE-FD89-EF9810F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01" y="4130301"/>
            <a:ext cx="4597528" cy="19156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4E5479-7116-965D-1470-0B0D8712263D}"/>
              </a:ext>
            </a:extLst>
          </p:cNvPr>
          <p:cNvSpPr txBox="1"/>
          <p:nvPr/>
        </p:nvSpPr>
        <p:spPr>
          <a:xfrm>
            <a:off x="611944" y="4118908"/>
            <a:ext cx="472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b="1" u="sng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Données images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1,050 photos de biens de consommation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7 classes</a:t>
            </a:r>
          </a:p>
          <a:p>
            <a:pPr marL="25400" lvl="2" indent="-2540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Performance de classification médiocre sur images seules</a:t>
            </a:r>
          </a:p>
          <a:p>
            <a:pPr marL="742950" lvl="3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Adjonction du texte</a:t>
            </a:r>
          </a:p>
        </p:txBody>
      </p:sp>
      <p:pic>
        <p:nvPicPr>
          <p:cNvPr id="24" name="Picture 23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C4B83B2A-899C-7367-B127-0CFD10B2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4" y="1338225"/>
            <a:ext cx="4177657" cy="2385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3FBEC-45CD-3164-1D70-AB1FEE7E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4" y="1338226"/>
            <a:ext cx="4230742" cy="23857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B1BE4-B256-C316-BEC7-34A80960A841}"/>
              </a:ext>
            </a:extLst>
          </p:cNvPr>
          <p:cNvSpPr txBox="1"/>
          <p:nvPr/>
        </p:nvSpPr>
        <p:spPr>
          <a:xfrm>
            <a:off x="5960720" y="5951089"/>
            <a:ext cx="43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Verdana Pro Light" panose="020B0304030504040204" pitchFamily="34" charset="0"/>
              </a:rPr>
              <a:t>Exemples</a:t>
            </a:r>
            <a:r>
              <a:rPr lang="en-US" sz="1000" b="1" dirty="0">
                <a:latin typeface="Verdana Pro Light" panose="020B0304030504040204" pitchFamily="34" charset="0"/>
              </a:rPr>
              <a:t> </a:t>
            </a:r>
            <a:r>
              <a:rPr lang="en-US" sz="1000" b="1" dirty="0" err="1">
                <a:latin typeface="Verdana Pro Light" panose="020B0304030504040204" pitchFamily="34" charset="0"/>
              </a:rPr>
              <a:t>d’objets</a:t>
            </a:r>
            <a:r>
              <a:rPr lang="en-US" sz="1000" b="1" dirty="0">
                <a:latin typeface="Verdana Pro Light" panose="020B0304030504040204" pitchFamily="34" charset="0"/>
              </a:rPr>
              <a:t> dans la </a:t>
            </a:r>
            <a:r>
              <a:rPr lang="en-US" sz="1000" b="1" dirty="0" err="1">
                <a:latin typeface="Verdana Pro Light" panose="020B0304030504040204" pitchFamily="34" charset="0"/>
              </a:rPr>
              <a:t>catégorie</a:t>
            </a:r>
            <a:r>
              <a:rPr lang="en-US" sz="1000" b="1" dirty="0">
                <a:latin typeface="Verdana Pro Light" panose="020B0304030504040204" pitchFamily="34" charset="0"/>
              </a:rPr>
              <a:t> “Home Decor &amp; Festive Needs’</a:t>
            </a:r>
          </a:p>
        </p:txBody>
      </p:sp>
    </p:spTree>
    <p:extLst>
      <p:ext uri="{BB962C8B-B14F-4D97-AF65-F5344CB8AC3E}">
        <p14:creationId xmlns:p14="http://schemas.microsoft.com/office/powerpoint/2010/main" val="203454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43DC-DC44-B6E5-8A60-8AAC700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AFC4B3-28F8-0991-1124-D28F5B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B17FBECC-511C-F678-9004-4CEDED15AFE6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– Concepts-Clés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5FFD-955E-37A9-33F6-00F81A5DD32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D3FB0A3-EAC8-60EC-AC39-62174BA4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F57B8-E7A2-A23D-E181-40227D4A90AB}"/>
              </a:ext>
            </a:extLst>
          </p:cNvPr>
          <p:cNvSpPr txBox="1"/>
          <p:nvPr/>
        </p:nvSpPr>
        <p:spPr>
          <a:xfrm>
            <a:off x="838200" y="1555036"/>
            <a:ext cx="100756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Architecture hybride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combine CNN (convolutions locales / localisation fine) &amp;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transformers</a:t>
            </a:r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 (auto-attention globale / modélisation contextuelle)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Rapide et léger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Optimisé pour inférence mobile &amp; appareils contraints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attention “séparable” =&gt; complexité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lineaire</a:t>
            </a:r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Robuste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au bruit &amp; aux petits jeux de données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 algn="ctr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Idéal pour classification sur notre jeu de taille limitée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B0B7-6DB9-3B6C-127D-F74E5070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49" y="2385678"/>
            <a:ext cx="6043184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CD2AD-DA32-C595-BD02-F199F15922C2}"/>
              </a:ext>
            </a:extLst>
          </p:cNvPr>
          <p:cNvSpPr txBox="1"/>
          <p:nvPr/>
        </p:nvSpPr>
        <p:spPr>
          <a:xfrm>
            <a:off x="4827639" y="3182779"/>
            <a:ext cx="552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 Pro Light" panose="020B0304030504040204" pitchFamily="34" charset="0"/>
              </a:rPr>
              <a:t>MobileViTv2 block</a:t>
            </a:r>
            <a:r>
              <a:rPr lang="en-US" sz="1000" b="1" baseline="30000" dirty="0">
                <a:latin typeface="Verdana Pro Light" panose="020B030403050404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7F90F-670C-7D9E-C139-C1939F48E4F0}"/>
              </a:ext>
            </a:extLst>
          </p:cNvPr>
          <p:cNvSpPr txBox="1"/>
          <p:nvPr/>
        </p:nvSpPr>
        <p:spPr>
          <a:xfrm>
            <a:off x="1278194" y="6166998"/>
            <a:ext cx="926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L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a convolution en profondeur utilise un noyau de taille 3×3 pour encoder les représentations locales. Les opérations de « dépliage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unfolding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et de « repliage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utilisent une hauteur et une largeur de patch de deux respectivement. Les couches d’auto-attention séparable et de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feed-forward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du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transformeur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sont répétées B fois avant d’appliquer l’opération de repliage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). Source : https://arxiv.org/pdf/2206.02680</a:t>
            </a:r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918-769C-D07B-3DC8-D3078B85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DDD093-C997-FDE5-8421-60CE2507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2913216C-5FA2-7F5F-6954-17068B9C873F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C26B-0F89-0EF9-7C06-2F8ACE4E5B34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D7144D1-C11E-8F43-E0E0-99CD326F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D8DD4-3372-1FB7-0A69-AD9A63E6EA89}"/>
              </a:ext>
            </a:extLst>
          </p:cNvPr>
          <p:cNvSpPr txBox="1"/>
          <p:nvPr/>
        </p:nvSpPr>
        <p:spPr>
          <a:xfrm>
            <a:off x="491613" y="1474839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ResNet50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13A0-F6FC-307D-F8B6-39FD2BCB1AEB}"/>
              </a:ext>
            </a:extLst>
          </p:cNvPr>
          <p:cNvSpPr txBox="1"/>
          <p:nvPr/>
        </p:nvSpPr>
        <p:spPr>
          <a:xfrm>
            <a:off x="6620552" y="155841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4CDC6-AFB0-F5CB-3697-1E1A0F7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6" y="1778555"/>
            <a:ext cx="2197735" cy="224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90ADF-9133-A82D-A27C-EF870F93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51" y="1754425"/>
            <a:ext cx="2242185" cy="226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52A1-6825-E496-7BF7-8514ADDE6415}"/>
              </a:ext>
            </a:extLst>
          </p:cNvPr>
          <p:cNvSpPr txBox="1"/>
          <p:nvPr/>
        </p:nvSpPr>
        <p:spPr>
          <a:xfrm>
            <a:off x="1736101" y="3962838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101.34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4828-D336-7E86-AED5-0D20579B89BC}"/>
              </a:ext>
            </a:extLst>
          </p:cNvPr>
          <p:cNvSpPr txBox="1"/>
          <p:nvPr/>
        </p:nvSpPr>
        <p:spPr>
          <a:xfrm>
            <a:off x="7805088" y="3962838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23.13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E4F5-7E82-5C51-8B6C-D7A47009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0" y="4364373"/>
            <a:ext cx="2862580" cy="223266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36BE9CFD-2BA4-1A42-F680-59BC597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05" y="1916667"/>
            <a:ext cx="2458085" cy="1965960"/>
          </a:xfrm>
          <a:prstGeom prst="rect">
            <a:avLst/>
          </a:prstGeom>
        </p:spPr>
      </p:pic>
      <p:pic>
        <p:nvPicPr>
          <p:cNvPr id="15" name="Picture 1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1BD6C99-6CC2-993C-BE93-EF3C2566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342" y="1884106"/>
            <a:ext cx="2545715" cy="2042160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8E4B71BA-167D-CE55-6C4C-5583956B1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8" y="4389147"/>
            <a:ext cx="2743200" cy="211391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DBB1F5-01CF-410A-3074-7AFE6FA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5016"/>
              </p:ext>
            </p:extLst>
          </p:nvPr>
        </p:nvGraphicFramePr>
        <p:xfrm>
          <a:off x="4720050" y="4282350"/>
          <a:ext cx="2070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54934654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709988997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59896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Baby Care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0678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Beauty and Personale Care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61395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Computers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397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Décor &amp; Festive </a:t>
                      </a:r>
                      <a:r>
                        <a:rPr lang="fr-FR" sz="900" kern="0" dirty="0" err="1">
                          <a:effectLst/>
                        </a:rPr>
                        <a:t>Needs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99381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</a:t>
                      </a:r>
                      <a:r>
                        <a:rPr lang="fr-FR" sz="900" kern="0" dirty="0" err="1">
                          <a:effectLst/>
                        </a:rPr>
                        <a:t>Furnishing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2886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Kitchen &amp; Dining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8143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Watches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11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31AADE-96C9-CB5E-59CA-0476E8EA03DC}"/>
              </a:ext>
            </a:extLst>
          </p:cNvPr>
          <p:cNvSpPr/>
          <p:nvPr/>
        </p:nvSpPr>
        <p:spPr>
          <a:xfrm rot="5400000" flipV="1">
            <a:off x="4476208" y="2974806"/>
            <a:ext cx="2878505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8254-C6ED-47E7-8F40-45D9045251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Verdana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234</cp:revision>
  <cp:lastPrinted>2025-07-17T07:35:57Z</cp:lastPrinted>
  <dcterms:created xsi:type="dcterms:W3CDTF">2025-05-04T18:58:06Z</dcterms:created>
  <dcterms:modified xsi:type="dcterms:W3CDTF">2025-07-17T14:31:29Z</dcterms:modified>
</cp:coreProperties>
</file>