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5" r:id="rId4"/>
    <p:sldId id="264" r:id="rId5"/>
    <p:sldId id="289" r:id="rId6"/>
    <p:sldId id="290" r:id="rId7"/>
    <p:sldId id="288" r:id="rId8"/>
    <p:sldId id="269" r:id="rId9"/>
    <p:sldId id="291" r:id="rId10"/>
    <p:sldId id="261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164"/>
    <a:srgbClr val="F1BD5F"/>
    <a:srgbClr val="FF8C14"/>
    <a:srgbClr val="DCDCDC"/>
    <a:srgbClr val="FC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ED65E25-E688-482C-9D90-2FC2900F374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9252F4-177C-478B-A9CC-76BD04997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7A0-04E0-124F-0CC8-99D1492C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67D78-0753-CB32-1C11-9E7D0ED21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03037-48B1-AF4A-2FA2-D126EE20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C342-023A-4C88-DE1B-B5C820B4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2524-66ED-B8E2-A995-7A3BBE5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388B-9008-7FF5-2111-C49A975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65BFC-7793-4E0B-99D2-82C08AE9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5DD1-8A12-7156-A3E0-D021F690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BE85-160D-C1E3-A8D6-0FAA071D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A9D5-A821-C71A-08B0-814E4F5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D5C16-267F-E113-F05B-2D10339A2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E86C-D1CB-D3CD-68DA-EAF90F8C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6B9B-5F19-CDF8-C8C1-9BD96A82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D2DC7-1310-ABDA-115A-B522F2A8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44C-E3A6-3BF1-3E9D-081423BC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E38-AC4F-AF68-E165-269E5170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1390A-FEA2-D168-D235-2315D1F1C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09081-4080-0F5A-8877-12FB9C6E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73BF-CD70-4CD5-9492-45B7FE0E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6D0B-59C3-93C6-8B81-F358AFF4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5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7BF6-E68B-91D5-3AAF-CB389AB1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3FBF5-2461-23C6-AAC2-65A4AD67B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9DC4-A523-4280-00D1-092CF897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B14E-F8DA-0610-6AB2-C768F25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DC0C6-3366-7C43-7056-44B3B7F6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5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5EC5-CCDD-BB43-4081-9283772C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46DD-6051-620B-7A3C-617506668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527FD-6D32-826E-20C7-1197146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B7B7-DC33-3CE5-B990-423E9C0A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04E5-917C-B08F-87FC-F949E46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5D452-CF4C-A26F-66AE-4D65EAF8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D9BB-0BB5-DC57-9FD0-80B87EC6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6705-957B-F3C2-B852-586BC9062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BDAF-8B22-BB0C-E607-FDC2B8F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83236-A860-FE48-DC0F-D5CCB1B2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F408-F95A-DE01-1FF3-B7242CFF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C400-4620-FC96-1D7A-17F48FDF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F857-D1B5-BE4B-4939-FB0B656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1ADCD-1ED9-4AC9-0A27-2D433CC9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B28D-FB13-C71C-517B-77400B95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78D9F-C822-ABB9-B7B7-E65DA69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37C59-6399-FB82-47E0-0659408F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89078-E1F5-BC70-16E7-FE2BC023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2376F-E11D-810D-065F-4222A932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37A9-8CE9-4DF4-EB7F-F72BEFAC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114B7-3B30-85C1-81ED-94224BDC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70B8-2F83-0A76-2878-39E344BE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246A-7E47-677D-FC05-91CFC968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3FA58-C037-8913-7E33-0D260A4A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0276D-59A9-E1CB-A8DE-F6B3D197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8F68B-91B4-9CAD-5F73-1302A82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EF3F2-FCCB-9195-7B9D-F10EADF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461E-84DA-D02E-5D3F-D00FCD45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C94247-3FE8-DDE4-8D2E-42A832CB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930F-8575-D0D3-4724-DD81DCA6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CCD82-A127-DA0C-7E1F-AA851E6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EA95D-D4AF-6E60-8B9E-9B82C693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604F6-04DD-2B3F-9FB9-E15B2D7F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F5564-2DC9-2BAD-FBA1-A124045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B974-34D6-D164-34C5-4D10CA51E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B14C-29DD-8A1A-4694-9743F5340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AA64-94A0-43D9-80EA-653E9211C8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F104-674E-6518-2630-07082090E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83F-AD02-3EE0-297E-82B20189F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A4DA-1969-411C-9725-A2889F2D7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png"/><Relationship Id="rId3" Type="http://schemas.openxmlformats.org/officeDocument/2006/relationships/hyperlink" Target="https://credit-scoring-api-0p1u.onrender.com/" TargetMode="External"/><Relationship Id="rId21" Type="http://schemas.openxmlformats.org/officeDocument/2006/relationships/image" Target="../media/image24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2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hyperlink" Target="https://credit-scoring-api-f6g7yxlaqnt3qhu7rk7rkf.streamlit.app/" TargetMode="External"/><Relationship Id="rId9" Type="http://schemas.openxmlformats.org/officeDocument/2006/relationships/image" Target="../media/image12.sv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A6B9-FCDB-F88C-D72C-15BE0CC5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AFF011-B37E-B03D-0337-72F2A63BD9CA}"/>
              </a:ext>
            </a:extLst>
          </p:cNvPr>
          <p:cNvSpPr txBox="1">
            <a:spLocks/>
          </p:cNvSpPr>
          <p:nvPr/>
        </p:nvSpPr>
        <p:spPr>
          <a:xfrm>
            <a:off x="759656" y="4128763"/>
            <a:ext cx="10733649" cy="19834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Réalisez un Dashboard &amp; Assurez une Veille Technique</a:t>
            </a:r>
          </a:p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chemeClr val="bg1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a</a:t>
            </a:r>
            <a:br>
              <a:rPr lang="fr-FR" b="1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</a:br>
            <a:r>
              <a:rPr lang="fr-FR" sz="3000" b="1" dirty="0">
                <a:solidFill>
                  <a:srgbClr val="242164"/>
                </a:solidFill>
                <a:latin typeface="Verdana Pro Light" panose="020B0304030504040204" pitchFamily="34" charset="0"/>
                <a:cs typeface="Arial" panose="020B0604020202020204" pitchFamily="34" charset="0"/>
              </a:rPr>
              <a:t>Synthèse</a:t>
            </a:r>
            <a:endParaRPr lang="fr-FR" sz="4800" dirty="0">
              <a:solidFill>
                <a:srgbClr val="242164"/>
              </a:solidFill>
              <a:latin typeface="Verdana Pro Light" panose="020B03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52019A-20BE-0BE8-5365-47D63066D7CC}"/>
              </a:ext>
            </a:extLst>
          </p:cNvPr>
          <p:cNvSpPr/>
          <p:nvPr/>
        </p:nvSpPr>
        <p:spPr>
          <a:xfrm>
            <a:off x="4082374" y="5120510"/>
            <a:ext cx="4027251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17287-E315-8312-0788-D311C317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3" b="1"/>
          <a:stretch/>
        </p:blipFill>
        <p:spPr>
          <a:xfrm>
            <a:off x="1661471" y="833880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90586C-898F-BDA6-6B0A-C865631B28A7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84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79F90-B3C4-DA3A-1D25-121C277EA87B}"/>
              </a:ext>
            </a:extLst>
          </p:cNvPr>
          <p:cNvSpPr txBox="1">
            <a:spLocks/>
          </p:cNvSpPr>
          <p:nvPr/>
        </p:nvSpPr>
        <p:spPr>
          <a:xfrm>
            <a:off x="783076" y="517179"/>
            <a:ext cx="3971152" cy="42473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 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F62B6-028C-EB26-1C6D-AC7ABDCC106B}"/>
              </a:ext>
            </a:extLst>
          </p:cNvPr>
          <p:cNvSpPr txBox="1"/>
          <p:nvPr/>
        </p:nvSpPr>
        <p:spPr>
          <a:xfrm>
            <a:off x="783076" y="1687760"/>
            <a:ext cx="10284974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UAT de l’application </a:t>
            </a:r>
            <a:r>
              <a:rPr lang="fr-FR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Streamlit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à réaliser pour tous les profils d’utilisateurs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Objectifs d’ergonomie atteints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Information qualitativement &amp; quantitativement adéquate</a:t>
            </a:r>
          </a:p>
          <a:p>
            <a:pPr marL="285750" indent="-285750">
              <a:spcAft>
                <a:spcPts val="300"/>
              </a:spcAft>
              <a:buClr>
                <a:srgbClr val="FF8C14"/>
              </a:buClr>
              <a:buFont typeface="Wingdings" panose="05000000000000000000" pitchFamily="2" charset="2"/>
              <a:buChar char="v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Critère métier manquant pour l’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valuation de la performance de la modélisation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Taux d’erreur humaine / classification manuelle</a:t>
            </a:r>
          </a:p>
          <a:p>
            <a:pPr marL="742950" lvl="1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Coût d’opportunité du statu quo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spcAft>
                <a:spcPts val="300"/>
              </a:spcAft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E0F8F77-2808-7D56-BE06-33C10D44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10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06A0B-70C0-0CB2-3854-F330D5136415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CCD0EEAE-6027-EAF2-D2B4-618BB0D1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330042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2E721B4-966A-92B8-4049-88178C836F8C}"/>
              </a:ext>
            </a:extLst>
          </p:cNvPr>
          <p:cNvSpPr txBox="1">
            <a:spLocks/>
          </p:cNvSpPr>
          <p:nvPr/>
        </p:nvSpPr>
        <p:spPr>
          <a:xfrm>
            <a:off x="458729" y="225217"/>
            <a:ext cx="2140330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Contexte</a:t>
            </a:r>
            <a:endParaRPr lang="fr-FR" sz="3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941DE-A8B4-0357-FBBD-260F94AD03A4}"/>
              </a:ext>
            </a:extLst>
          </p:cNvPr>
          <p:cNvSpPr txBox="1"/>
          <p:nvPr/>
        </p:nvSpPr>
        <p:spPr>
          <a:xfrm>
            <a:off x="458729" y="1635264"/>
            <a:ext cx="5156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Partager les résultats du modèle d’octroi de crédit avec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utilisateurs externes, y compris:</a:t>
            </a:r>
          </a:p>
          <a:p>
            <a:pPr marL="742950" lvl="1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non-techniques; et/ou</a:t>
            </a:r>
          </a:p>
          <a:p>
            <a:pPr marL="742950" lvl="1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en situation de handicap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18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l’</a:t>
            </a:r>
            <a:r>
              <a:rPr lang="fr-FR" sz="1800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accessibilité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des résultats &amp; une communication claire et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transparente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à tous les employés, afin de les aider à partager les éléments-clés de la décision avec les clients qu’ils conseillent</a:t>
            </a:r>
          </a:p>
          <a:p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F7791D3C-040E-95F9-8FCB-6C3516D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C546DC-F879-B2D0-CADE-AF26F029D4F3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994D-D2BF-0625-9B3B-8090EFC3CA09}"/>
              </a:ext>
            </a:extLst>
          </p:cNvPr>
          <p:cNvSpPr txBox="1"/>
          <p:nvPr/>
        </p:nvSpPr>
        <p:spPr>
          <a:xfrm>
            <a:off x="5710637" y="1628311"/>
            <a:ext cx="56192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Réaliser un « état de l’art » sur une technique de modélisation récente (&lt; 5 ans) reposant sur:</a:t>
            </a:r>
          </a:p>
          <a:p>
            <a:pPr marL="622300" indent="-127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	une démarche de veille technologique; et</a:t>
            </a:r>
          </a:p>
          <a:p>
            <a:pPr marL="622300" indent="-127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	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un </a:t>
            </a:r>
            <a:r>
              <a:rPr lang="fr-FR" sz="1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POC / benchmarking de performances</a:t>
            </a: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FontTx/>
              <a:buChar char="-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88900" lvl="1" indent="-26988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OBJECTIF :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Assurer la 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pertinence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techniques de modélisation utilisées dans l’entreprise en monitorant les innovations de façon continue, de façon à éviter l’</a:t>
            </a:r>
            <a:r>
              <a:rPr lang="fr-FR" b="1" dirty="0">
                <a:solidFill>
                  <a:srgbClr val="F1BD5F"/>
                </a:solidFill>
                <a:latin typeface="Verdana Pro Light" panose="020B0304030504040204" pitchFamily="34" charset="0"/>
              </a:rPr>
              <a:t>obsolescence</a:t>
            </a:r>
            <a:r>
              <a:rPr lang="fr-FR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des méthodes utilisées</a:t>
            </a: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742950" lvl="1" indent="-285750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78FF1-CA86-D1CE-F403-29A3AFDD444C}"/>
              </a:ext>
            </a:extLst>
          </p:cNvPr>
          <p:cNvSpPr txBox="1"/>
          <p:nvPr/>
        </p:nvSpPr>
        <p:spPr>
          <a:xfrm>
            <a:off x="1226788" y="1112044"/>
            <a:ext cx="885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Double Finalité 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F285F-044C-5E00-661D-C8CD0C0B10FE}"/>
              </a:ext>
            </a:extLst>
          </p:cNvPr>
          <p:cNvSpPr/>
          <p:nvPr/>
        </p:nvSpPr>
        <p:spPr>
          <a:xfrm>
            <a:off x="4131456" y="1628311"/>
            <a:ext cx="2975926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5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0BB3-06AF-0792-E205-072D9932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68509D-415F-D7C1-C77B-168A48C87E9F}"/>
              </a:ext>
            </a:extLst>
          </p:cNvPr>
          <p:cNvSpPr txBox="1"/>
          <p:nvPr/>
        </p:nvSpPr>
        <p:spPr>
          <a:xfrm>
            <a:off x="959069" y="1279693"/>
            <a:ext cx="10534236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lvl="1">
              <a:spcAft>
                <a:spcPts val="800"/>
              </a:spcAft>
            </a:pPr>
            <a:r>
              <a:rPr lang="en-GB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cap="small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  <a:endParaRPr lang="fr-FR" sz="2000" b="1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>
              <a:spcAft>
                <a:spcPts val="800"/>
              </a:spcAft>
            </a:pP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4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360000"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MobileViTv2 -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Concepts-clés</a:t>
            </a: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</a:p>
          <a:p>
            <a:pPr lvl="1"/>
            <a:endParaRPr lang="fr-FR" sz="2000" b="1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  <a:p>
            <a:pPr lvl="1"/>
            <a:r>
              <a:rPr lang="fr-FR" sz="20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    </a:t>
            </a:r>
          </a:p>
          <a:p>
            <a:pPr lvl="1"/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Conclusion</a:t>
            </a:r>
            <a:r>
              <a:rPr lang="fr-FR" sz="24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&amp;</a:t>
            </a:r>
            <a:r>
              <a:rPr lang="fr-FR" sz="2400" b="1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Perspectives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A0F27F-7AED-3F00-12E0-6C2AF783B5CF}"/>
              </a:ext>
            </a:extLst>
          </p:cNvPr>
          <p:cNvSpPr txBox="1">
            <a:spLocks/>
          </p:cNvSpPr>
          <p:nvPr/>
        </p:nvSpPr>
        <p:spPr>
          <a:xfrm>
            <a:off x="558633" y="227954"/>
            <a:ext cx="2382704" cy="590931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Sommaire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44A301D-6ED0-9DAD-358E-4E1BD4BC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3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F58AF0-CC98-3A80-3710-AFD878AA70D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3DD5D6-47F6-5384-F600-F3B5977DA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</p:spTree>
    <p:extLst>
      <p:ext uri="{BB962C8B-B14F-4D97-AF65-F5344CB8AC3E}">
        <p14:creationId xmlns:p14="http://schemas.microsoft.com/office/powerpoint/2010/main" val="413111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6E1C-30BB-7EE3-4046-148DC08F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8FF0FC6-5D30-452D-C26A-3C11CD6462B5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Utilisateur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52F7653-EF7A-C02D-8E6B-9BAC2298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4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60A0-8D55-B591-13AF-9B729C04D0FD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57CFB51-D247-17FA-2226-66815E79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27F1E4-36BE-DCDD-B6F7-C8CFE39AF226}"/>
              </a:ext>
            </a:extLst>
          </p:cNvPr>
          <p:cNvSpPr txBox="1"/>
          <p:nvPr/>
        </p:nvSpPr>
        <p:spPr>
          <a:xfrm>
            <a:off x="7291684" y="2069639"/>
            <a:ext cx="3965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Points d’attention:</a:t>
            </a:r>
          </a:p>
          <a:p>
            <a:pPr>
              <a:buClr>
                <a:srgbClr val="F1BD5F"/>
              </a:buClr>
            </a:pPr>
            <a:endParaRPr lang="fr-FR" b="1" u="sng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Barre de navigation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Parcours libre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Pages interactives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Éléments descriptifs </a:t>
            </a: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Aides à l’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interpr</a:t>
            </a: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é</a:t>
            </a:r>
            <a:r>
              <a:rPr lang="fr-FR" noProof="0" dirty="0" err="1">
                <a:solidFill>
                  <a:srgbClr val="242164"/>
                </a:solidFill>
                <a:latin typeface="Verdana Pro Light" panose="020B0304030504040204" pitchFamily="34" charset="0"/>
              </a:rPr>
              <a:t>tation</a:t>
            </a:r>
            <a:endParaRPr lang="fr-FR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1EA41-2B8E-8396-3736-10A58D148288}"/>
              </a:ext>
            </a:extLst>
          </p:cNvPr>
          <p:cNvSpPr txBox="1"/>
          <p:nvPr/>
        </p:nvSpPr>
        <p:spPr>
          <a:xfrm>
            <a:off x="2452334" y="3970952"/>
            <a:ext cx="224052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Verdana Pro Light" panose="020B0304030504040204" pitchFamily="34" charset="0"/>
              </a:rPr>
              <a:t>Dashboard App</a:t>
            </a:r>
          </a:p>
        </p:txBody>
      </p:sp>
      <p:sp>
        <p:nvSpPr>
          <p:cNvPr id="22" name="Google Shape;57;p16">
            <a:extLst>
              <a:ext uri="{FF2B5EF4-FFF2-40B4-BE49-F238E27FC236}">
                <a16:creationId xmlns:a16="http://schemas.microsoft.com/office/drawing/2014/main" id="{1EED142B-A2BE-B817-96A9-10E1ACF005D9}"/>
              </a:ext>
            </a:extLst>
          </p:cNvPr>
          <p:cNvSpPr/>
          <p:nvPr/>
        </p:nvSpPr>
        <p:spPr>
          <a:xfrm>
            <a:off x="4561426" y="2091727"/>
            <a:ext cx="1685473" cy="2498136"/>
          </a:xfrm>
          <a:custGeom>
            <a:avLst/>
            <a:gdLst/>
            <a:ahLst/>
            <a:cxnLst/>
            <a:rect l="l" t="t" r="r" b="b"/>
            <a:pathLst>
              <a:path w="31772" h="51070" extrusionOk="0">
                <a:moveTo>
                  <a:pt x="14508" y="1"/>
                </a:moveTo>
                <a:cubicBezTo>
                  <a:pt x="9690" y="563"/>
                  <a:pt x="5247" y="1767"/>
                  <a:pt x="1232" y="3561"/>
                </a:cubicBezTo>
                <a:cubicBezTo>
                  <a:pt x="1446" y="7924"/>
                  <a:pt x="991" y="12153"/>
                  <a:pt x="1" y="16060"/>
                </a:cubicBezTo>
                <a:cubicBezTo>
                  <a:pt x="3909" y="19620"/>
                  <a:pt x="6799" y="24304"/>
                  <a:pt x="8245" y="29443"/>
                </a:cubicBezTo>
                <a:cubicBezTo>
                  <a:pt x="9021" y="32013"/>
                  <a:pt x="9369" y="34689"/>
                  <a:pt x="9369" y="37366"/>
                </a:cubicBezTo>
                <a:cubicBezTo>
                  <a:pt x="9369" y="38704"/>
                  <a:pt x="9369" y="40042"/>
                  <a:pt x="9155" y="41247"/>
                </a:cubicBezTo>
                <a:cubicBezTo>
                  <a:pt x="9155" y="41916"/>
                  <a:pt x="8914" y="42585"/>
                  <a:pt x="8807" y="43254"/>
                </a:cubicBezTo>
                <a:cubicBezTo>
                  <a:pt x="8700" y="43923"/>
                  <a:pt x="8593" y="44592"/>
                  <a:pt x="8352" y="45155"/>
                </a:cubicBezTo>
                <a:cubicBezTo>
                  <a:pt x="12367" y="44378"/>
                  <a:pt x="16274" y="42933"/>
                  <a:pt x="20075" y="40711"/>
                </a:cubicBezTo>
                <a:cubicBezTo>
                  <a:pt x="23528" y="43495"/>
                  <a:pt x="26660" y="46948"/>
                  <a:pt x="29229" y="51070"/>
                </a:cubicBezTo>
                <a:cubicBezTo>
                  <a:pt x="31772" y="42050"/>
                  <a:pt x="31665" y="32441"/>
                  <a:pt x="29095" y="23421"/>
                </a:cubicBezTo>
                <a:cubicBezTo>
                  <a:pt x="26552" y="14481"/>
                  <a:pt x="21413" y="6237"/>
                  <a:pt x="14508" y="1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3" name="Google Shape;56;p16">
            <a:extLst>
              <a:ext uri="{FF2B5EF4-FFF2-40B4-BE49-F238E27FC236}">
                <a16:creationId xmlns:a16="http://schemas.microsoft.com/office/drawing/2014/main" id="{2A57322A-CE32-DFD4-69A1-2D5952BBEDC5}"/>
              </a:ext>
            </a:extLst>
          </p:cNvPr>
          <p:cNvSpPr/>
          <p:nvPr/>
        </p:nvSpPr>
        <p:spPr>
          <a:xfrm>
            <a:off x="3602792" y="4358147"/>
            <a:ext cx="2313340" cy="1880437"/>
          </a:xfrm>
          <a:custGeom>
            <a:avLst/>
            <a:gdLst/>
            <a:ahLst/>
            <a:cxnLst/>
            <a:rect l="l" t="t" r="r" b="b"/>
            <a:pathLst>
              <a:path w="45155" h="39694" extrusionOk="0">
                <a:moveTo>
                  <a:pt x="38249" y="0"/>
                </a:moveTo>
                <a:cubicBezTo>
                  <a:pt x="34020" y="1445"/>
                  <a:pt x="29898" y="2115"/>
                  <a:pt x="25749" y="2115"/>
                </a:cubicBezTo>
                <a:cubicBezTo>
                  <a:pt x="23421" y="6906"/>
                  <a:pt x="19727" y="10920"/>
                  <a:pt x="15177" y="13811"/>
                </a:cubicBezTo>
                <a:cubicBezTo>
                  <a:pt x="10600" y="16622"/>
                  <a:pt x="5354" y="18067"/>
                  <a:pt x="1" y="18067"/>
                </a:cubicBezTo>
                <a:cubicBezTo>
                  <a:pt x="1901" y="21627"/>
                  <a:pt x="4337" y="25079"/>
                  <a:pt x="7469" y="28211"/>
                </a:cubicBezTo>
                <a:cubicBezTo>
                  <a:pt x="5675" y="32226"/>
                  <a:pt x="3240" y="36134"/>
                  <a:pt x="1" y="39694"/>
                </a:cubicBezTo>
                <a:cubicBezTo>
                  <a:pt x="4685" y="39694"/>
                  <a:pt x="9369" y="39131"/>
                  <a:pt x="13839" y="37793"/>
                </a:cubicBezTo>
                <a:cubicBezTo>
                  <a:pt x="18282" y="36562"/>
                  <a:pt x="22645" y="34688"/>
                  <a:pt x="26552" y="32226"/>
                </a:cubicBezTo>
                <a:cubicBezTo>
                  <a:pt x="34582" y="27328"/>
                  <a:pt x="41033" y="20181"/>
                  <a:pt x="45155" y="11804"/>
                </a:cubicBezTo>
                <a:cubicBezTo>
                  <a:pt x="43388" y="7361"/>
                  <a:pt x="41033" y="3346"/>
                  <a:pt x="3824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4" name="Google Shape;58;p16">
            <a:extLst>
              <a:ext uri="{FF2B5EF4-FFF2-40B4-BE49-F238E27FC236}">
                <a16:creationId xmlns:a16="http://schemas.microsoft.com/office/drawing/2014/main" id="{A4847C3C-4F4D-F968-ACF9-1666DF011513}"/>
              </a:ext>
            </a:extLst>
          </p:cNvPr>
          <p:cNvSpPr/>
          <p:nvPr/>
        </p:nvSpPr>
        <p:spPr>
          <a:xfrm>
            <a:off x="2210679" y="1371380"/>
            <a:ext cx="2741444" cy="1349105"/>
          </a:xfrm>
          <a:custGeom>
            <a:avLst/>
            <a:gdLst/>
            <a:ahLst/>
            <a:cxnLst/>
            <a:rect l="l" t="t" r="r" b="b"/>
            <a:pathLst>
              <a:path w="53854" h="26097" extrusionOk="0">
                <a:moveTo>
                  <a:pt x="27195" y="0"/>
                </a:moveTo>
                <a:cubicBezTo>
                  <a:pt x="17934" y="0"/>
                  <a:pt x="8566" y="2784"/>
                  <a:pt x="777" y="7816"/>
                </a:cubicBezTo>
                <a:cubicBezTo>
                  <a:pt x="1" y="12500"/>
                  <a:pt x="1" y="17184"/>
                  <a:pt x="536" y="21520"/>
                </a:cubicBezTo>
                <a:cubicBezTo>
                  <a:pt x="4899" y="22430"/>
                  <a:pt x="8807" y="23982"/>
                  <a:pt x="12260" y="26097"/>
                </a:cubicBezTo>
                <a:cubicBezTo>
                  <a:pt x="16837" y="23313"/>
                  <a:pt x="22083" y="21761"/>
                  <a:pt x="27436" y="21654"/>
                </a:cubicBezTo>
                <a:cubicBezTo>
                  <a:pt x="32789" y="21654"/>
                  <a:pt x="38008" y="23099"/>
                  <a:pt x="42585" y="25883"/>
                </a:cubicBezTo>
                <a:cubicBezTo>
                  <a:pt x="42933" y="21868"/>
                  <a:pt x="42585" y="17639"/>
                  <a:pt x="41488" y="13276"/>
                </a:cubicBezTo>
                <a:cubicBezTo>
                  <a:pt x="45048" y="10814"/>
                  <a:pt x="49277" y="8699"/>
                  <a:pt x="53853" y="7361"/>
                </a:cubicBezTo>
                <a:cubicBezTo>
                  <a:pt x="51846" y="6130"/>
                  <a:pt x="49839" y="5032"/>
                  <a:pt x="47724" y="4122"/>
                </a:cubicBezTo>
                <a:cubicBezTo>
                  <a:pt x="45503" y="3239"/>
                  <a:pt x="43361" y="2356"/>
                  <a:pt x="41033" y="1794"/>
                </a:cubicBezTo>
                <a:cubicBezTo>
                  <a:pt x="40471" y="1687"/>
                  <a:pt x="39909" y="1446"/>
                  <a:pt x="39346" y="1339"/>
                </a:cubicBezTo>
                <a:cubicBezTo>
                  <a:pt x="38811" y="1232"/>
                  <a:pt x="38249" y="1124"/>
                  <a:pt x="37687" y="1017"/>
                </a:cubicBezTo>
                <a:cubicBezTo>
                  <a:pt x="36456" y="777"/>
                  <a:pt x="35332" y="562"/>
                  <a:pt x="34234" y="455"/>
                </a:cubicBezTo>
                <a:cubicBezTo>
                  <a:pt x="31879" y="107"/>
                  <a:pt x="29550" y="0"/>
                  <a:pt x="27195" y="0"/>
                </a:cubicBezTo>
                <a:close/>
              </a:path>
            </a:pathLst>
          </a:custGeom>
          <a:solidFill>
            <a:srgbClr val="C00000">
              <a:alpha val="25000"/>
            </a:srgb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5" name="Google Shape;59;p16">
            <a:extLst>
              <a:ext uri="{FF2B5EF4-FFF2-40B4-BE49-F238E27FC236}">
                <a16:creationId xmlns:a16="http://schemas.microsoft.com/office/drawing/2014/main" id="{9470C131-7E4E-28FA-8329-ED952E6AC6C6}"/>
              </a:ext>
            </a:extLst>
          </p:cNvPr>
          <p:cNvSpPr/>
          <p:nvPr/>
        </p:nvSpPr>
        <p:spPr>
          <a:xfrm>
            <a:off x="915903" y="2091727"/>
            <a:ext cx="1737549" cy="2583066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9EACC8-B9F5-A3F7-9514-47DEBDA14774}"/>
              </a:ext>
            </a:extLst>
          </p:cNvPr>
          <p:cNvSpPr/>
          <p:nvPr/>
        </p:nvSpPr>
        <p:spPr>
          <a:xfrm>
            <a:off x="2169896" y="1400363"/>
            <a:ext cx="2522963" cy="107865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🏠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Page d’accueil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Choix n° client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Options accessibilité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D845-78FA-698D-3EBB-68D5F98E9023}"/>
              </a:ext>
            </a:extLst>
          </p:cNvPr>
          <p:cNvSpPr/>
          <p:nvPr/>
        </p:nvSpPr>
        <p:spPr>
          <a:xfrm>
            <a:off x="1226788" y="4806415"/>
            <a:ext cx="2017479" cy="111484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🧪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Credit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Application </a:t>
            </a:r>
          </a:p>
          <a:p>
            <a:pPr algn="ctr"/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Decision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+</a:t>
            </a:r>
          </a:p>
          <a:p>
            <a:pPr algn="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éléments-clés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B2BE-186B-CA40-EED1-7F784CC136D7}"/>
              </a:ext>
            </a:extLst>
          </p:cNvPr>
          <p:cNvSpPr/>
          <p:nvPr/>
        </p:nvSpPr>
        <p:spPr>
          <a:xfrm>
            <a:off x="4873917" y="2373621"/>
            <a:ext cx="1247986" cy="152399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📊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Multi-factor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éléments-clés </a:t>
            </a: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2 à 2</a:t>
            </a:r>
            <a:endParaRPr lang="fr-FR" sz="10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1" name="Google Shape;59;p16">
            <a:extLst>
              <a:ext uri="{FF2B5EF4-FFF2-40B4-BE49-F238E27FC236}">
                <a16:creationId xmlns:a16="http://schemas.microsoft.com/office/drawing/2014/main" id="{855D6646-1331-6625-41BB-9D173AB6653C}"/>
              </a:ext>
            </a:extLst>
          </p:cNvPr>
          <p:cNvSpPr/>
          <p:nvPr/>
        </p:nvSpPr>
        <p:spPr>
          <a:xfrm rot="17296000">
            <a:off x="1669990" y="4083889"/>
            <a:ext cx="1578918" cy="2495683"/>
          </a:xfrm>
          <a:custGeom>
            <a:avLst/>
            <a:gdLst/>
            <a:ahLst/>
            <a:cxnLst/>
            <a:rect l="l" t="t" r="r" b="b"/>
            <a:pathLst>
              <a:path w="31584" h="55191" extrusionOk="0">
                <a:moveTo>
                  <a:pt x="16729" y="0"/>
                </a:moveTo>
                <a:cubicBezTo>
                  <a:pt x="9930" y="6343"/>
                  <a:pt x="4925" y="14587"/>
                  <a:pt x="2463" y="23634"/>
                </a:cubicBezTo>
                <a:cubicBezTo>
                  <a:pt x="0" y="32654"/>
                  <a:pt x="134" y="42263"/>
                  <a:pt x="2811" y="51283"/>
                </a:cubicBezTo>
                <a:cubicBezTo>
                  <a:pt x="7147" y="53290"/>
                  <a:pt x="11616" y="54629"/>
                  <a:pt x="15953" y="55191"/>
                </a:cubicBezTo>
                <a:cubicBezTo>
                  <a:pt x="18067" y="51283"/>
                  <a:pt x="20637" y="47830"/>
                  <a:pt x="23554" y="45047"/>
                </a:cubicBezTo>
                <a:cubicBezTo>
                  <a:pt x="22082" y="40015"/>
                  <a:pt x="21975" y="34447"/>
                  <a:pt x="23420" y="29308"/>
                </a:cubicBezTo>
                <a:cubicBezTo>
                  <a:pt x="24758" y="24196"/>
                  <a:pt x="27676" y="19512"/>
                  <a:pt x="31584" y="15819"/>
                </a:cubicBezTo>
                <a:cubicBezTo>
                  <a:pt x="27783" y="14480"/>
                  <a:pt x="23554" y="13597"/>
                  <a:pt x="19191" y="13597"/>
                </a:cubicBezTo>
                <a:cubicBezTo>
                  <a:pt x="17746" y="9368"/>
                  <a:pt x="16863" y="4791"/>
                  <a:pt x="16729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06808-D015-383C-D9F4-ECB23F718EFA}"/>
              </a:ext>
            </a:extLst>
          </p:cNvPr>
          <p:cNvSpPr/>
          <p:nvPr/>
        </p:nvSpPr>
        <p:spPr>
          <a:xfrm>
            <a:off x="4078430" y="4370479"/>
            <a:ext cx="1902052" cy="167696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📈</a:t>
            </a:r>
            <a:r>
              <a:rPr lang="fr-FR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Single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Factor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Analysis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pour chaque</a:t>
            </a:r>
          </a:p>
          <a:p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 élément-clé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07A1A7B-7439-765B-FDC7-40FC6E05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552" y="3409530"/>
            <a:ext cx="1161870" cy="6380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20C0456-7740-4AB4-9F95-3BE69F44AB1E}"/>
              </a:ext>
            </a:extLst>
          </p:cNvPr>
          <p:cNvSpPr/>
          <p:nvPr/>
        </p:nvSpPr>
        <p:spPr>
          <a:xfrm>
            <a:off x="864885" y="2506577"/>
            <a:ext cx="1431899" cy="1611342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🧮</a:t>
            </a:r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  <a:latin typeface="Verdana Pro Light" panose="020B0304030504040204" pitchFamily="34" charset="0"/>
              </a:rPr>
              <a:t>Client </a:t>
            </a:r>
            <a:r>
              <a:rPr lang="fr-FR" sz="1200" b="1" dirty="0" err="1">
                <a:solidFill>
                  <a:schemeClr val="tx1"/>
                </a:solidFill>
                <a:latin typeface="Verdana Pro Light" panose="020B0304030504040204" pitchFamily="34" charset="0"/>
              </a:rPr>
              <a:t>Demographics</a:t>
            </a:r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endParaRPr lang="fr-FR" sz="1200" b="1" dirty="0">
              <a:solidFill>
                <a:schemeClr val="tx1"/>
              </a:solidFill>
              <a:latin typeface="Verdana Pro Light" panose="020B0304030504040204" pitchFamily="34" charset="0"/>
            </a:endParaRPr>
          </a:p>
          <a:p>
            <a:pPr algn="ctr"/>
            <a:r>
              <a:rPr lang="fr-FR" sz="1000" dirty="0">
                <a:solidFill>
                  <a:schemeClr val="tx1"/>
                </a:solidFill>
                <a:latin typeface="Verdana Pro Light" panose="020B0304030504040204" pitchFamily="34" charset="0"/>
              </a:rPr>
              <a:t>Informations socio-économiques</a:t>
            </a:r>
          </a:p>
        </p:txBody>
      </p:sp>
    </p:spTree>
    <p:extLst>
      <p:ext uri="{BB962C8B-B14F-4D97-AF65-F5344CB8AC3E}">
        <p14:creationId xmlns:p14="http://schemas.microsoft.com/office/powerpoint/2010/main" val="30474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42A11-AF16-D50C-0BC3-A8AF68BC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35A6BC91-6A74-4DFD-48B8-28B2DDA9F0A1}"/>
              </a:ext>
            </a:extLst>
          </p:cNvPr>
          <p:cNvSpPr txBox="1">
            <a:spLocks/>
          </p:cNvSpPr>
          <p:nvPr/>
        </p:nvSpPr>
        <p:spPr>
          <a:xfrm>
            <a:off x="605610" y="353935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Accessibilité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37CA3E3-820F-A636-BCB1-C9433527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5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6E06B-6787-09F0-D57A-A3BE3BC42498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9085C9D7-D69F-0A19-A04F-2D6450B02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96D7210-9B76-8891-7FB6-2CBBF1F92F74}"/>
              </a:ext>
            </a:extLst>
          </p:cNvPr>
          <p:cNvGrpSpPr/>
          <p:nvPr/>
        </p:nvGrpSpPr>
        <p:grpSpPr>
          <a:xfrm>
            <a:off x="857016" y="1521335"/>
            <a:ext cx="3965430" cy="4390476"/>
            <a:chOff x="1547896" y="1596895"/>
            <a:chExt cx="3965430" cy="43904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80145C-6212-B675-BF7A-D6FBD8B77F4A}"/>
                </a:ext>
              </a:extLst>
            </p:cNvPr>
            <p:cNvSpPr txBox="1"/>
            <p:nvPr/>
          </p:nvSpPr>
          <p:spPr>
            <a:xfrm>
              <a:off x="1547896" y="1647721"/>
              <a:ext cx="3965430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 Déficients Visuels</a:t>
              </a:r>
            </a:p>
            <a:p>
              <a:pPr algn="ctr">
                <a:buClr>
                  <a:srgbClr val="F1BD5F"/>
                </a:buClr>
              </a:pPr>
              <a:endParaRPr lang="fr-FR" sz="2000" b="1" u="sng" cap="small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Taille des polices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Contraste &amp;  couleurs des éléments graphiques</a:t>
              </a:r>
              <a:r>
                <a:rPr lang="fr-FR" b="1" baseline="3000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*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Texte alternatif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Éléments descriptifs 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noProof="0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Aides à l’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interpr</a:t>
              </a: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é</a:t>
              </a:r>
              <a:r>
                <a:rPr lang="fr-FR" noProof="0" dirty="0" err="1">
                  <a:solidFill>
                    <a:srgbClr val="242164"/>
                  </a:solidFill>
                  <a:latin typeface="Verdana Pro Light" panose="020B0304030504040204" pitchFamily="34" charset="0"/>
                </a:rPr>
                <a:t>tation</a:t>
              </a:r>
              <a:endParaRPr lang="fr-FR" noProof="0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9" name="Graphic 8" descr="Eye with solid fill">
              <a:extLst>
                <a:ext uri="{FF2B5EF4-FFF2-40B4-BE49-F238E27FC236}">
                  <a16:creationId xmlns:a16="http://schemas.microsoft.com/office/drawing/2014/main" id="{E9B3ED8E-A93C-E9C3-4CB0-6CD71B8A0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6246" y="1596895"/>
              <a:ext cx="674999" cy="67499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C6313E-1002-E225-44BF-204958E3D12F}"/>
              </a:ext>
            </a:extLst>
          </p:cNvPr>
          <p:cNvGrpSpPr/>
          <p:nvPr/>
        </p:nvGrpSpPr>
        <p:grpSpPr>
          <a:xfrm>
            <a:off x="6588134" y="1498108"/>
            <a:ext cx="3965430" cy="3754874"/>
            <a:chOff x="6783684" y="1572161"/>
            <a:chExt cx="3965430" cy="375487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BD535F-D934-08B2-FB4D-8F49441775C7}"/>
                </a:ext>
              </a:extLst>
            </p:cNvPr>
            <p:cNvSpPr txBox="1"/>
            <p:nvPr/>
          </p:nvSpPr>
          <p:spPr>
            <a:xfrm>
              <a:off x="6783684" y="1572161"/>
              <a:ext cx="3965430" cy="37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Utilisateurs </a:t>
              </a:r>
            </a:p>
            <a:p>
              <a:pPr algn="ctr">
                <a:buClr>
                  <a:srgbClr val="F1BD5F"/>
                </a:buClr>
              </a:pPr>
              <a:r>
                <a:rPr lang="fr-FR" sz="2000" b="1" u="sng" cap="small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Déficients Moteurs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>
                <a:buClr>
                  <a:srgbClr val="F1BD5F"/>
                </a:buClr>
              </a:pPr>
              <a:r>
                <a:rPr lang="fr-FR" b="1" u="sng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Points d’attention:</a:t>
              </a:r>
            </a:p>
            <a:p>
              <a:pPr>
                <a:buClr>
                  <a:srgbClr val="F1BD5F"/>
                </a:buClr>
              </a:pPr>
              <a:endPara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Alt-tab navigation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Bouton « Home »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r>
                <a:rPr lang="fr-FR" dirty="0">
                  <a:solidFill>
                    <a:srgbClr val="242164"/>
                  </a:solidFill>
                  <a:latin typeface="Verdana Pro Light" panose="020B0304030504040204" pitchFamily="34" charset="0"/>
                </a:rPr>
                <a:t>Graphiques interactifs</a:t>
              </a: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  <a:p>
              <a:pPr marL="285750" indent="-285750">
                <a:buClr>
                  <a:srgbClr val="F1BD5F"/>
                </a:buClr>
                <a:buFont typeface="Wingdings" panose="05000000000000000000" pitchFamily="2" charset="2"/>
                <a:buChar char="Ø"/>
              </a:pPr>
              <a:endParaRPr lang="fr-FR" dirty="0">
                <a:solidFill>
                  <a:srgbClr val="242164"/>
                </a:solidFill>
                <a:latin typeface="Verdana Pro Light" panose="020B0304030504040204" pitchFamily="34" charset="0"/>
              </a:endParaRPr>
            </a:p>
          </p:txBody>
        </p:sp>
        <p:pic>
          <p:nvPicPr>
            <p:cNvPr id="11" name="Graphic 10" descr="Pinch Zoom Out with solid fill">
              <a:extLst>
                <a:ext uri="{FF2B5EF4-FFF2-40B4-BE49-F238E27FC236}">
                  <a16:creationId xmlns:a16="http://schemas.microsoft.com/office/drawing/2014/main" id="{BB10FACC-4502-6724-D3C0-1B3498E0E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83684" y="1688361"/>
              <a:ext cx="555799" cy="55579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6B34F-C67A-AC3E-0EC0-7456583B1913}"/>
              </a:ext>
            </a:extLst>
          </p:cNvPr>
          <p:cNvGrpSpPr/>
          <p:nvPr/>
        </p:nvGrpSpPr>
        <p:grpSpPr>
          <a:xfrm>
            <a:off x="4882705" y="4661809"/>
            <a:ext cx="6272615" cy="1489111"/>
            <a:chOff x="5037810" y="4890761"/>
            <a:chExt cx="6272615" cy="1489111"/>
          </a:xfrm>
        </p:grpSpPr>
        <p:sp>
          <p:nvSpPr>
            <p:cNvPr id="15" name="Arrow: Notched Right 14">
              <a:extLst>
                <a:ext uri="{FF2B5EF4-FFF2-40B4-BE49-F238E27FC236}">
                  <a16:creationId xmlns:a16="http://schemas.microsoft.com/office/drawing/2014/main" id="{49FE7A95-FE13-DD5B-C0FA-D4E410AE4A9F}"/>
                </a:ext>
              </a:extLst>
            </p:cNvPr>
            <p:cNvSpPr/>
            <p:nvPr/>
          </p:nvSpPr>
          <p:spPr>
            <a:xfrm>
              <a:off x="5037810" y="4890761"/>
              <a:ext cx="1184563" cy="754075"/>
            </a:xfrm>
            <a:prstGeom prst="notchedRightArrow">
              <a:avLst/>
            </a:prstGeom>
            <a:solidFill>
              <a:srgbClr val="F1BD5F"/>
            </a:solidFill>
            <a:ln>
              <a:solidFill>
                <a:srgbClr val="F1BD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FF312-D439-3C28-1A51-814E6C5970B5}"/>
                </a:ext>
              </a:extLst>
            </p:cNvPr>
            <p:cNvSpPr txBox="1"/>
            <p:nvPr/>
          </p:nvSpPr>
          <p:spPr>
            <a:xfrm>
              <a:off x="5188207" y="4933322"/>
              <a:ext cx="61222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Web Content Accessibility</a:t>
              </a:r>
            </a:p>
            <a:p>
              <a:pPr algn="ctr"/>
              <a:r>
                <a:rPr lang="en-US" sz="2400" b="1" cap="small" dirty="0">
                  <a:solidFill>
                    <a:srgbClr val="242164"/>
                  </a:solidFill>
                </a:rPr>
                <a:t> Guidelines 2024</a:t>
              </a:r>
            </a:p>
            <a:p>
              <a:pPr algn="ctr"/>
              <a:r>
                <a:rPr lang="en-US" sz="2000" b="1" cap="small" dirty="0" err="1">
                  <a:solidFill>
                    <a:srgbClr val="242164"/>
                  </a:solidFill>
                </a:rPr>
                <a:t>Contenu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 Perceptible,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Utilisable</a:t>
              </a:r>
              <a:r>
                <a:rPr lang="en-US" sz="2000" b="1" cap="small" dirty="0">
                  <a:solidFill>
                    <a:srgbClr val="242164"/>
                  </a:solidFill>
                </a:rPr>
                <a:t>, Comprehensible &amp; </a:t>
              </a:r>
              <a:r>
                <a:rPr lang="en-US" sz="2000" b="1" cap="small" dirty="0" err="1">
                  <a:solidFill>
                    <a:srgbClr val="242164"/>
                  </a:solidFill>
                </a:rPr>
                <a:t>Robuste</a:t>
              </a:r>
              <a:r>
                <a:rPr lang="en-US" sz="2000" b="1" cap="small" baseline="30000" dirty="0">
                  <a:solidFill>
                    <a:srgbClr val="242164"/>
                  </a:solidFill>
                </a:rPr>
                <a:t>**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8C9C93A-F8E5-B1CA-6782-F2EFE7F502D7}"/>
              </a:ext>
            </a:extLst>
          </p:cNvPr>
          <p:cNvSpPr txBox="1"/>
          <p:nvPr/>
        </p:nvSpPr>
        <p:spPr>
          <a:xfrm>
            <a:off x="1415394" y="6219397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Test concluant sur utilisateur daltonien réalisé le 13/07/25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**Sources : https://www.wcag.com/</a:t>
            </a:r>
          </a:p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https://www.hauts-de-france.developpement-durable.gouv.fr/?La-definition-WAI-et-les-quatre-grands-principes-WCAG-2-0</a:t>
            </a:r>
          </a:p>
        </p:txBody>
      </p:sp>
    </p:spTree>
    <p:extLst>
      <p:ext uri="{BB962C8B-B14F-4D97-AF65-F5344CB8AC3E}">
        <p14:creationId xmlns:p14="http://schemas.microsoft.com/office/powerpoint/2010/main" val="62366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C4A-5277-7964-CFBD-C860CCEE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9">
            <a:extLst>
              <a:ext uri="{FF2B5EF4-FFF2-40B4-BE49-F238E27FC236}">
                <a16:creationId xmlns:a16="http://schemas.microsoft.com/office/drawing/2014/main" id="{70F401B3-458F-CED0-B193-981EAAB3D0AC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Conception du Dashboard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1BD5F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Démo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3348CFD-9D12-CB03-5E8B-AE5004A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6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D140D6-1F8A-249A-80B0-8A80BB57B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19CFA674-07C3-5822-9A44-BD245B61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83CE-453B-D3AB-9B9D-AEF6A6E999B8}"/>
              </a:ext>
            </a:extLst>
          </p:cNvPr>
          <p:cNvSpPr txBox="1"/>
          <p:nvPr/>
        </p:nvSpPr>
        <p:spPr>
          <a:xfrm>
            <a:off x="3107864" y="5024565"/>
            <a:ext cx="792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b="1" u="sng" dirty="0">
                <a:latin typeface="Verdana Pro Light" panose="020B0304030504040204" pitchFamily="34" charset="0"/>
              </a:rPr>
              <a:t>API: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b="1" dirty="0">
                <a:latin typeface="Verdana Pro Light" panose="020B03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https://credit-scoring-api-0p1u.onrender.com</a:t>
            </a:r>
            <a:endParaRPr lang="en-US" sz="1600" b="1" dirty="0">
              <a:latin typeface="Verdana Pro Light" panose="020B0304030504040204" pitchFamily="34" charset="0"/>
            </a:endParaRPr>
          </a:p>
          <a:p>
            <a:pPr>
              <a:buClr>
                <a:srgbClr val="F1BD5F"/>
              </a:buClr>
            </a:pPr>
            <a:endParaRPr lang="en-US" sz="160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285750" indent="-285750" algn="r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1600" b="1" u="sng" dirty="0">
                <a:solidFill>
                  <a:srgbClr val="C00000"/>
                </a:solidFill>
                <a:latin typeface="Verdana Pro Light" panose="020B0304030504040204" pitchFamily="34" charset="0"/>
              </a:rPr>
              <a:t>Dashboard:</a:t>
            </a:r>
            <a:r>
              <a:rPr lang="en-US" sz="16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Verdana Pro Light" panose="020B03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https://ocds-p8-dashboard.streamlit.app/</a:t>
            </a:r>
            <a:endParaRPr lang="en-US" sz="1600" b="1" dirty="0">
              <a:solidFill>
                <a:srgbClr val="C00000"/>
              </a:solidFill>
              <a:latin typeface="Verdana Pro Light" panose="020B0304030504040204" pitchFamily="34" charset="0"/>
            </a:endParaRPr>
          </a:p>
          <a:p>
            <a:pPr algn="ctr">
              <a:buClr>
                <a:srgbClr val="F1BD5F"/>
              </a:buClr>
            </a:pPr>
            <a:endParaRPr lang="en-US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2FA7E3-8EA3-C6A4-FD78-0795FD1162FE}"/>
              </a:ext>
            </a:extLst>
          </p:cNvPr>
          <p:cNvGrpSpPr/>
          <p:nvPr/>
        </p:nvGrpSpPr>
        <p:grpSpPr>
          <a:xfrm>
            <a:off x="744720" y="1256388"/>
            <a:ext cx="10064169" cy="3561821"/>
            <a:chOff x="848246" y="1829860"/>
            <a:chExt cx="10064169" cy="356182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4462203-A32E-EADE-97A3-06B50F27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74531" y="2321416"/>
              <a:ext cx="432594" cy="432594"/>
            </a:xfrm>
            <a:prstGeom prst="rect">
              <a:avLst/>
            </a:prstGeom>
          </p:spPr>
        </p:pic>
        <p:sp>
          <p:nvSpPr>
            <p:cNvPr id="8" name="TextBox 25">
              <a:extLst>
                <a:ext uri="{FF2B5EF4-FFF2-40B4-BE49-F238E27FC236}">
                  <a16:creationId xmlns:a16="http://schemas.microsoft.com/office/drawing/2014/main" id="{4B8C8CBC-CA4D-A341-703F-D62CEAFCD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082" y="2746494"/>
              <a:ext cx="6510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 err="1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endParaRPr lang="en-US" altLang="en-US" sz="1000" dirty="0">
                <a:latin typeface="Verdana Pro Light" panose="020B030403050404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en-US" sz="1000" dirty="0"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Actions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73054B-8F51-3F24-792E-5E8376BAA22D}"/>
                </a:ext>
              </a:extLst>
            </p:cNvPr>
            <p:cNvGrpSpPr/>
            <p:nvPr/>
          </p:nvGrpSpPr>
          <p:grpSpPr>
            <a:xfrm>
              <a:off x="8548226" y="4250573"/>
              <a:ext cx="682740" cy="742106"/>
              <a:chOff x="8794258" y="2252173"/>
              <a:chExt cx="835382" cy="835382"/>
            </a:xfrm>
          </p:grpSpPr>
          <p:pic>
            <p:nvPicPr>
              <p:cNvPr id="10" name="Picture 9" descr="A red paper boat with black text&#10;&#10;AI-generated content may be incorrect.">
                <a:extLst>
                  <a:ext uri="{FF2B5EF4-FFF2-40B4-BE49-F238E27FC236}">
                    <a16:creationId xmlns:a16="http://schemas.microsoft.com/office/drawing/2014/main" id="{71CD4902-7512-A613-8A72-7E566AB3F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9757" y="2434317"/>
                <a:ext cx="504384" cy="235547"/>
              </a:xfrm>
              <a:prstGeom prst="rect">
                <a:avLst/>
              </a:prstGeom>
            </p:spPr>
          </p:pic>
          <p:pic>
            <p:nvPicPr>
              <p:cNvPr id="11" name="Graphic 10" descr="Client resource icon for the General Icons category.">
                <a:extLst>
                  <a:ext uri="{FF2B5EF4-FFF2-40B4-BE49-F238E27FC236}">
                    <a16:creationId xmlns:a16="http://schemas.microsoft.com/office/drawing/2014/main" id="{A030A68D-5981-6E8F-9349-2E0AB22D8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94258" y="2252173"/>
                <a:ext cx="835382" cy="835382"/>
              </a:xfrm>
              <a:prstGeom prst="rect">
                <a:avLst/>
              </a:prstGeom>
            </p:spPr>
          </p:pic>
        </p:grpSp>
        <p:pic>
          <p:nvPicPr>
            <p:cNvPr id="12" name="Graphic 23" descr="Users resource icon for the General Icons category.">
              <a:extLst>
                <a:ext uri="{FF2B5EF4-FFF2-40B4-BE49-F238E27FC236}">
                  <a16:creationId xmlns:a16="http://schemas.microsoft.com/office/drawing/2014/main" id="{14F33DE2-D2C6-B781-32BC-3E4FDBA56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 flipH="1">
              <a:off x="10182337" y="43281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D19F76-D799-13B6-2E1C-D2774A69E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6678" y="4480102"/>
              <a:ext cx="907035" cy="276999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041E88C-E58C-3A43-2DE3-055803F79043}"/>
                </a:ext>
              </a:extLst>
            </p:cNvPr>
            <p:cNvGrpSpPr/>
            <p:nvPr/>
          </p:nvGrpSpPr>
          <p:grpSpPr>
            <a:xfrm>
              <a:off x="882368" y="3807861"/>
              <a:ext cx="2997725" cy="1523118"/>
              <a:chOff x="339364" y="904293"/>
              <a:chExt cx="2997725" cy="1523118"/>
            </a:xfrm>
          </p:grpSpPr>
          <p:pic>
            <p:nvPicPr>
              <p:cNvPr id="15" name="Graphic 14" descr="Train resource icon for the Amazon SageMaker service.">
                <a:extLst>
                  <a:ext uri="{FF2B5EF4-FFF2-40B4-BE49-F238E27FC236}">
                    <a16:creationId xmlns:a16="http://schemas.microsoft.com/office/drawing/2014/main" id="{571B24EB-232A-7BC9-8289-D6A836817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16737" y="1396333"/>
                <a:ext cx="509086" cy="509086"/>
              </a:xfrm>
              <a:prstGeom prst="rect">
                <a:avLst/>
              </a:prstGeom>
            </p:spPr>
          </p:pic>
          <p:pic>
            <p:nvPicPr>
              <p:cNvPr id="16" name="Graphic 15" descr="Shadow testing resource icon for the Amazon SageMaker service.">
                <a:extLst>
                  <a:ext uri="{FF2B5EF4-FFF2-40B4-BE49-F238E27FC236}">
                    <a16:creationId xmlns:a16="http://schemas.microsoft.com/office/drawing/2014/main" id="{4E5766A0-09C4-D97F-7F16-90F09EF24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 bwMode="auto">
              <a:xfrm>
                <a:off x="1691046" y="1448055"/>
                <a:ext cx="400111" cy="400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raphic 16" descr="Insights resource icon for the Amazon DevOps Guru service.">
                <a:extLst>
                  <a:ext uri="{FF2B5EF4-FFF2-40B4-BE49-F238E27FC236}">
                    <a16:creationId xmlns:a16="http://schemas.microsoft.com/office/drawing/2014/main" id="{48A414BE-505E-0A1F-D920-BFB7FA154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2553182" y="139633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2B6BB-EB7B-648F-22BC-6CDCE9FEBF5F}"/>
                  </a:ext>
                </a:extLst>
              </p:cNvPr>
              <p:cNvSpPr txBox="1"/>
              <p:nvPr/>
            </p:nvSpPr>
            <p:spPr>
              <a:xfrm>
                <a:off x="458729" y="1875717"/>
                <a:ext cx="9297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training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B8436B-2F62-6076-7417-94F715687153}"/>
                  </a:ext>
                </a:extLst>
              </p:cNvPr>
              <p:cNvSpPr txBox="1"/>
              <p:nvPr/>
            </p:nvSpPr>
            <p:spPr>
              <a:xfrm>
                <a:off x="1414966" y="1875717"/>
                <a:ext cx="8763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evaluation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40F268-E3E1-443E-8507-E737022C0274}"/>
                  </a:ext>
                </a:extLst>
              </p:cNvPr>
              <p:cNvSpPr txBox="1"/>
              <p:nvPr/>
            </p:nvSpPr>
            <p:spPr>
              <a:xfrm>
                <a:off x="2394289" y="1875717"/>
                <a:ext cx="7888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 validation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D62E010-93C5-843A-4950-67316AF2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7715" y="904293"/>
                <a:ext cx="1005927" cy="403895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76593B-8502-14FA-7278-7C41F44EDEE9}"/>
                  </a:ext>
                </a:extLst>
              </p:cNvPr>
              <p:cNvSpPr txBox="1"/>
              <p:nvPr/>
            </p:nvSpPr>
            <p:spPr>
              <a:xfrm>
                <a:off x="1425522" y="1034042"/>
                <a:ext cx="17628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latin typeface="Verdana Pro Light" panose="020B0304030504040204" pitchFamily="34" charset="0"/>
                  </a:rPr>
                  <a:t>Tracking Server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77057EA-6830-7471-5A8E-6F87F92F4FB0}"/>
                  </a:ext>
                </a:extLst>
              </p:cNvPr>
              <p:cNvSpPr/>
              <p:nvPr/>
            </p:nvSpPr>
            <p:spPr>
              <a:xfrm>
                <a:off x="339364" y="912482"/>
                <a:ext cx="2997725" cy="1514929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69E956-4881-F90B-C277-677139D5B399}"/>
                </a:ext>
              </a:extLst>
            </p:cNvPr>
            <p:cNvSpPr txBox="1"/>
            <p:nvPr/>
          </p:nvSpPr>
          <p:spPr>
            <a:xfrm>
              <a:off x="2772518" y="2198759"/>
              <a:ext cx="12475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Registry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B508680-82D4-9748-1B89-158CF05D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874611" y="1845123"/>
              <a:ext cx="1005927" cy="403895"/>
            </a:xfrm>
            <a:prstGeom prst="rect">
              <a:avLst/>
            </a:prstGeom>
          </p:spPr>
        </p:pic>
        <p:pic>
          <p:nvPicPr>
            <p:cNvPr id="26" name="Graphic 25" descr="Database resource icon for the General Icons category.">
              <a:extLst>
                <a:ext uri="{FF2B5EF4-FFF2-40B4-BE49-F238E27FC236}">
                  <a16:creationId xmlns:a16="http://schemas.microsoft.com/office/drawing/2014/main" id="{CFC26AC7-5C41-A99F-488D-D12F3A0E7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015403" y="2434972"/>
              <a:ext cx="600252" cy="60025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DB475B-5A28-F3DE-D703-6E629F0F12E8}"/>
                </a:ext>
              </a:extLst>
            </p:cNvPr>
            <p:cNvSpPr txBox="1"/>
            <p:nvPr/>
          </p:nvSpPr>
          <p:spPr>
            <a:xfrm>
              <a:off x="3015403" y="2553569"/>
              <a:ext cx="600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Best Model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07E723-05F1-5E79-F056-DF3C6CD94B38}"/>
                </a:ext>
              </a:extLst>
            </p:cNvPr>
            <p:cNvSpPr/>
            <p:nvPr/>
          </p:nvSpPr>
          <p:spPr>
            <a:xfrm>
              <a:off x="2769033" y="1829860"/>
              <a:ext cx="1111505" cy="125571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 Pro Light" panose="020B030403050404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E0B9487-1C15-1273-0BFD-8B5A00B83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560225" y="2422819"/>
              <a:ext cx="505468" cy="49102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E1C305-BC20-61C6-3501-6E586006E370}"/>
                </a:ext>
              </a:extLst>
            </p:cNvPr>
            <p:cNvSpPr txBox="1"/>
            <p:nvPr/>
          </p:nvSpPr>
          <p:spPr>
            <a:xfrm>
              <a:off x="8306640" y="2857999"/>
              <a:ext cx="100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Automated tests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EDB6BC-63E5-DFE3-996A-F9F9FDCA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7662" y="3145262"/>
              <a:ext cx="0" cy="558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30529E6-DBED-FA40-C1E7-C2C539E6E85F}"/>
                </a:ext>
              </a:extLst>
            </p:cNvPr>
            <p:cNvSpPr/>
            <p:nvPr/>
          </p:nvSpPr>
          <p:spPr>
            <a:xfrm>
              <a:off x="6772950" y="1843260"/>
              <a:ext cx="2614237" cy="1557302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endParaRPr lang="en-US" altLang="en-US" sz="1200" dirty="0">
                <a:solidFill>
                  <a:schemeClr val="tx1"/>
                </a:solidFill>
                <a:latin typeface="Verdana Pro Light" panose="020B03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05BB6CA-0344-F4FE-7686-547190EAFF0A}"/>
                </a:ext>
              </a:extLst>
            </p:cNvPr>
            <p:cNvSpPr/>
            <p:nvPr/>
          </p:nvSpPr>
          <p:spPr>
            <a:xfrm>
              <a:off x="6782648" y="3773677"/>
              <a:ext cx="2599207" cy="1557302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algn="ctr" eaLnBrk="1" hangingPunct="1"/>
              <a:r>
                <a:rPr lang="en-US" altLang="en-US" sz="1200" dirty="0">
                  <a:solidFill>
                    <a:schemeClr val="tx1"/>
                  </a:solidFill>
                  <a:latin typeface="Verdana Pro Light" panose="020B030403050404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3ABC9-C209-48FA-BA13-0C674474E2E1}"/>
                </a:ext>
              </a:extLst>
            </p:cNvPr>
            <p:cNvSpPr txBox="1"/>
            <p:nvPr/>
          </p:nvSpPr>
          <p:spPr>
            <a:xfrm>
              <a:off x="9905397" y="4739704"/>
              <a:ext cx="1007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Verdana Pro Light" panose="020B0304030504040204" pitchFamily="34" charset="0"/>
                </a:rPr>
                <a:t>End Users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6E7FB3-1F47-F65F-91D8-A697E0C7092C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FA01E9-9C95-0F78-A402-37DB765542A0}"/>
                </a:ext>
              </a:extLst>
            </p:cNvPr>
            <p:cNvSpPr txBox="1"/>
            <p:nvPr/>
          </p:nvSpPr>
          <p:spPr>
            <a:xfrm>
              <a:off x="6795864" y="1852649"/>
              <a:ext cx="14208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Code Testing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07C44C-784C-FC5F-9D21-200B532EAA29}"/>
                </a:ext>
              </a:extLst>
            </p:cNvPr>
            <p:cNvSpPr txBox="1"/>
            <p:nvPr/>
          </p:nvSpPr>
          <p:spPr>
            <a:xfrm>
              <a:off x="6774364" y="3773821"/>
              <a:ext cx="16081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Verdana Pro Light" panose="020B0304030504040204" pitchFamily="34" charset="0"/>
                </a:rPr>
                <a:t>Model Serving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484BF3-A018-BE1A-F478-88F251F43116}"/>
                </a:ext>
              </a:extLst>
            </p:cNvPr>
            <p:cNvCxnSpPr>
              <a:cxnSpLocks/>
            </p:cNvCxnSpPr>
            <p:nvPr/>
          </p:nvCxnSpPr>
          <p:spPr>
            <a:xfrm>
              <a:off x="8021890" y="4614915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13E47F-6D63-2BCB-AF13-097054F164B1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13" y="4616128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013B0E-33AA-41D6-4E45-0291AE15A8D3}"/>
                </a:ext>
              </a:extLst>
            </p:cNvPr>
            <p:cNvCxnSpPr>
              <a:cxnSpLocks/>
            </p:cNvCxnSpPr>
            <p:nvPr/>
          </p:nvCxnSpPr>
          <p:spPr>
            <a:xfrm>
              <a:off x="4072316" y="2562521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3727618-A93C-AF37-3EAF-399DC92D10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35" y="2585040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292D332-D596-BC40-50B5-2B878363B227}"/>
                </a:ext>
              </a:extLst>
            </p:cNvPr>
            <p:cNvGrpSpPr/>
            <p:nvPr/>
          </p:nvGrpSpPr>
          <p:grpSpPr>
            <a:xfrm>
              <a:off x="4585766" y="1829860"/>
              <a:ext cx="1617001" cy="3561821"/>
              <a:chOff x="4753192" y="1847469"/>
              <a:chExt cx="1438866" cy="3561821"/>
            </a:xfrm>
          </p:grpSpPr>
          <p:pic>
            <p:nvPicPr>
              <p:cNvPr id="43" name="Picture 42" descr="A black cat with a tail&#10;&#10;AI-generated content may be incorrect.">
                <a:extLst>
                  <a:ext uri="{FF2B5EF4-FFF2-40B4-BE49-F238E27FC236}">
                    <a16:creationId xmlns:a16="http://schemas.microsoft.com/office/drawing/2014/main" id="{288DD443-49E6-4E83-DB1F-63DBCF667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8449" y="1898333"/>
                <a:ext cx="377539" cy="368293"/>
              </a:xfrm>
              <a:prstGeom prst="rect">
                <a:avLst/>
              </a:prstGeom>
            </p:spPr>
          </p:pic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7855AAE-3D67-A88A-8028-2595DE8A5156}"/>
                  </a:ext>
                </a:extLst>
              </p:cNvPr>
              <p:cNvSpPr/>
              <p:nvPr/>
            </p:nvSpPr>
            <p:spPr>
              <a:xfrm>
                <a:off x="4753192" y="1847469"/>
                <a:ext cx="1438866" cy="350111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algn="ctr" eaLnBrk="1" hangingPunct="1"/>
                <a:r>
                  <a:rPr lang="en-US" altLang="en-US" sz="12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100" b="1" dirty="0" err="1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Github</a:t>
                </a:r>
                <a:r>
                  <a:rPr lang="en-US" altLang="en-US" sz="1100" b="1" dirty="0">
                    <a:solidFill>
                      <a:schemeClr val="tx1"/>
                    </a:solidFill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Repo</a:t>
                </a:r>
                <a:endParaRPr lang="en-US" altLang="en-US" sz="1200" b="1" dirty="0">
                  <a:solidFill>
                    <a:schemeClr val="tx1"/>
                  </a:solidFill>
                  <a:latin typeface="Verdana Pro Light" panose="020B030403050404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45" name="Picture 4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4193CFE5-2E35-11E9-EC7B-DDDF74771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7278" y="3238189"/>
                <a:ext cx="698860" cy="698860"/>
              </a:xfrm>
              <a:prstGeom prst="rect">
                <a:avLst/>
              </a:prstGeom>
            </p:spPr>
          </p:pic>
          <p:pic>
            <p:nvPicPr>
              <p:cNvPr id="46" name="Graphic 45" descr="Database resource icon for the General Icons category.">
                <a:extLst>
                  <a:ext uri="{FF2B5EF4-FFF2-40B4-BE49-F238E27FC236}">
                    <a16:creationId xmlns:a16="http://schemas.microsoft.com/office/drawing/2014/main" id="{9F670DE2-1EAB-7701-306B-F61919700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094343" y="2415405"/>
                <a:ext cx="600252" cy="60025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28F300-46CF-0FC4-F328-770EFA04DB00}"/>
                  </a:ext>
                </a:extLst>
              </p:cNvPr>
              <p:cNvSpPr txBox="1"/>
              <p:nvPr/>
            </p:nvSpPr>
            <p:spPr>
              <a:xfrm>
                <a:off x="5094343" y="2534002"/>
                <a:ext cx="6002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Best Model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03A2EFA-503E-838E-EFC7-EA3C61136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1361" y="4341204"/>
                <a:ext cx="434162" cy="547422"/>
              </a:xfrm>
              <a:prstGeom prst="rect">
                <a:avLst/>
              </a:prstGeom>
            </p:spPr>
          </p:pic>
          <p:sp>
            <p:nvSpPr>
              <p:cNvPr id="49" name="TextBox 25">
                <a:extLst>
                  <a:ext uri="{FF2B5EF4-FFF2-40B4-BE49-F238E27FC236}">
                    <a16:creationId xmlns:a16="http://schemas.microsoft.com/office/drawing/2014/main" id="{A2E821A5-6CDD-31F1-B086-023B1EBD5B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2896" y="3881243"/>
                <a:ext cx="6510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000" dirty="0">
                    <a:latin typeface="Verdana Pro Light" panose="020B030403050404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API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EB74-A658-7177-C0B8-2586BBC025CE}"/>
                  </a:ext>
                </a:extLst>
              </p:cNvPr>
              <p:cNvSpPr txBox="1"/>
              <p:nvPr/>
            </p:nvSpPr>
            <p:spPr>
              <a:xfrm>
                <a:off x="4961146" y="4855292"/>
                <a:ext cx="8711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Model</a:t>
                </a:r>
              </a:p>
              <a:p>
                <a:pPr algn="ctr"/>
                <a:r>
                  <a:rPr lang="en-US" sz="1000" dirty="0">
                    <a:latin typeface="Verdana Pro Light" panose="020B0304030504040204" pitchFamily="34" charset="0"/>
                  </a:rPr>
                  <a:t>Explanations</a:t>
                </a: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AB6A01C-94DC-7497-1E35-94B2F463932F}"/>
                </a:ext>
              </a:extLst>
            </p:cNvPr>
            <p:cNvCxnSpPr>
              <a:cxnSpLocks/>
            </p:cNvCxnSpPr>
            <p:nvPr/>
          </p:nvCxnSpPr>
          <p:spPr>
            <a:xfrm>
              <a:off x="7872312" y="260983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EB1CCA4-6184-F71C-47AB-93E99FEE448E}"/>
                </a:ext>
              </a:extLst>
            </p:cNvPr>
            <p:cNvCxnSpPr>
              <a:cxnSpLocks/>
            </p:cNvCxnSpPr>
            <p:nvPr/>
          </p:nvCxnSpPr>
          <p:spPr>
            <a:xfrm>
              <a:off x="1793941" y="4614847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AD71ABD-8C26-3716-5314-0E0C906E9550}"/>
                </a:ext>
              </a:extLst>
            </p:cNvPr>
            <p:cNvCxnSpPr>
              <a:cxnSpLocks/>
            </p:cNvCxnSpPr>
            <p:nvPr/>
          </p:nvCxnSpPr>
          <p:spPr>
            <a:xfrm>
              <a:off x="2666856" y="4621626"/>
              <a:ext cx="3854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9E279F5-7E07-557A-C7AD-5677E7D5FD94}"/>
                </a:ext>
              </a:extLst>
            </p:cNvPr>
            <p:cNvGrpSpPr/>
            <p:nvPr/>
          </p:nvGrpSpPr>
          <p:grpSpPr>
            <a:xfrm>
              <a:off x="848246" y="1839613"/>
              <a:ext cx="1599293" cy="1255713"/>
              <a:chOff x="848246" y="1839613"/>
              <a:chExt cx="1599293" cy="125571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7A84971-1970-50DF-EBE2-FEC686509A6A}"/>
                  </a:ext>
                </a:extLst>
              </p:cNvPr>
              <p:cNvSpPr/>
              <p:nvPr/>
            </p:nvSpPr>
            <p:spPr>
              <a:xfrm>
                <a:off x="877903" y="1839613"/>
                <a:ext cx="1528140" cy="125571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Verdana Pro Light" panose="020B0304030504040204" pitchFamily="34" charset="0"/>
                </a:endParaRPr>
              </a:p>
            </p:txBody>
          </p:sp>
          <p:pic>
            <p:nvPicPr>
              <p:cNvPr id="56" name="Picture 55" descr="A logo with black and orange circles&#10;&#10;AI-generated content may be incorrect.">
                <a:extLst>
                  <a:ext uri="{FF2B5EF4-FFF2-40B4-BE49-F238E27FC236}">
                    <a16:creationId xmlns:a16="http://schemas.microsoft.com/office/drawing/2014/main" id="{7E343B94-1229-1869-A7E2-09F20C036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553" y="1869338"/>
                <a:ext cx="540735" cy="567059"/>
              </a:xfrm>
              <a:prstGeom prst="rect">
                <a:avLst/>
              </a:prstGeom>
            </p:spPr>
          </p:pic>
          <p:pic>
            <p:nvPicPr>
              <p:cNvPr id="57" name="Picture 56" descr="A blue and yellow snake logo&#10;&#10;AI-generated content may be incorrect.">
                <a:extLst>
                  <a:ext uri="{FF2B5EF4-FFF2-40B4-BE49-F238E27FC236}">
                    <a16:creationId xmlns:a16="http://schemas.microsoft.com/office/drawing/2014/main" id="{3D5218F7-09FB-506E-0A57-2A8A67DAD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61342" y="1918113"/>
                <a:ext cx="471267" cy="471957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D8CDF8-DC7F-5C53-28C7-5CDACE24CD4B}"/>
                  </a:ext>
                </a:extLst>
              </p:cNvPr>
              <p:cNvSpPr txBox="1"/>
              <p:nvPr/>
            </p:nvSpPr>
            <p:spPr>
              <a:xfrm>
                <a:off x="848246" y="2430424"/>
                <a:ext cx="159929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Data Cleaning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&amp;</a:t>
                </a:r>
              </a:p>
              <a:p>
                <a:pPr algn="ctr"/>
                <a:r>
                  <a:rPr lang="en-US" sz="1100" b="1" dirty="0">
                    <a:latin typeface="Verdana Pro Light" panose="020B0304030504040204" pitchFamily="34" charset="0"/>
                  </a:rPr>
                  <a:t> Exploratory Analysis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71120DE-3739-C102-1009-190E7FA80608}"/>
                  </a:ext>
                </a:extLst>
              </p:cNvPr>
              <p:cNvSpPr txBox="1"/>
              <p:nvPr/>
            </p:nvSpPr>
            <p:spPr>
              <a:xfrm>
                <a:off x="1471260" y="1952084"/>
                <a:ext cx="297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Verdana Pro Light" panose="020B0304030504040204" pitchFamily="34" charset="0"/>
                  </a:rPr>
                  <a:t>x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3159A4-7379-7C9D-5306-88FFFD11F754}"/>
                </a:ext>
              </a:extLst>
            </p:cNvPr>
            <p:cNvCxnSpPr>
              <a:cxnSpLocks/>
            </p:cNvCxnSpPr>
            <p:nvPr/>
          </p:nvCxnSpPr>
          <p:spPr>
            <a:xfrm>
              <a:off x="1632547" y="3145262"/>
              <a:ext cx="0" cy="574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E7F1305-1985-A9F8-26DE-B335EDB28453}"/>
              </a:ext>
            </a:extLst>
          </p:cNvPr>
          <p:cNvSpPr/>
          <p:nvPr/>
        </p:nvSpPr>
        <p:spPr>
          <a:xfrm>
            <a:off x="522639" y="1138365"/>
            <a:ext cx="10505658" cy="3886200"/>
          </a:xfrm>
          <a:prstGeom prst="rect">
            <a:avLst/>
          </a:prstGeom>
          <a:noFill/>
          <a:ln w="6350"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4AFF6AD-EA59-AD04-906A-0F14C1CF1040}"/>
              </a:ext>
            </a:extLst>
          </p:cNvPr>
          <p:cNvCxnSpPr>
            <a:cxnSpLocks/>
          </p:cNvCxnSpPr>
          <p:nvPr/>
        </p:nvCxnSpPr>
        <p:spPr>
          <a:xfrm>
            <a:off x="7286669" y="4757506"/>
            <a:ext cx="0" cy="758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9834BE-85DC-43EF-1740-8F17C0283BC2}"/>
              </a:ext>
            </a:extLst>
          </p:cNvPr>
          <p:cNvCxnSpPr>
            <a:cxnSpLocks/>
          </p:cNvCxnSpPr>
          <p:nvPr/>
        </p:nvCxnSpPr>
        <p:spPr>
          <a:xfrm>
            <a:off x="8786070" y="4757506"/>
            <a:ext cx="0" cy="1330546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0C0DE3E-2C79-2A63-BCFC-8B97D910A62E}"/>
              </a:ext>
            </a:extLst>
          </p:cNvPr>
          <p:cNvSpPr txBox="1"/>
          <p:nvPr/>
        </p:nvSpPr>
        <p:spPr>
          <a:xfrm>
            <a:off x="3449860" y="5004588"/>
            <a:ext cx="3737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noProof="0" dirty="0">
                <a:latin typeface="Verdana Pro Light" panose="020B0304030504040204" pitchFamily="34" charset="0"/>
              </a:rPr>
              <a:t>Credit Scoring App – Rappel de l’architecture d’inférence</a:t>
            </a:r>
          </a:p>
        </p:txBody>
      </p:sp>
    </p:spTree>
    <p:extLst>
      <p:ext uri="{BB962C8B-B14F-4D97-AF65-F5344CB8AC3E}">
        <p14:creationId xmlns:p14="http://schemas.microsoft.com/office/powerpoint/2010/main" val="193534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49C6A-099D-5F18-1121-8FBEF4DB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875C21A-C3C9-D3E7-D61C-1F395640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7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itle 29">
            <a:extLst>
              <a:ext uri="{FF2B5EF4-FFF2-40B4-BE49-F238E27FC236}">
                <a16:creationId xmlns:a16="http://schemas.microsoft.com/office/drawing/2014/main" id="{E3F904F0-0C4F-48CE-9A33-11A2FC2BDF54}"/>
              </a:ext>
            </a:extLst>
          </p:cNvPr>
          <p:cNvSpPr txBox="1">
            <a:spLocks/>
          </p:cNvSpPr>
          <p:nvPr/>
        </p:nvSpPr>
        <p:spPr>
          <a:xfrm>
            <a:off x="611944" y="353786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Veille Technique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1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Problématique &amp; Jeu de Données</a:t>
            </a:r>
            <a:b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</a:br>
            <a:endParaRPr lang="fr-FR" sz="2400" b="1" kern="0" cap="small" dirty="0">
              <a:solidFill>
                <a:schemeClr val="bg2">
                  <a:lumMod val="50000"/>
                </a:schemeClr>
              </a:solidFill>
              <a:latin typeface="Verdana Pro Light" panose="020B03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A6A9A-8199-7F45-4AB0-2AABB02A96A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Picture 20" descr="A close-up of a logo&#10;&#10;AI-generated content may be incorrect.">
            <a:extLst>
              <a:ext uri="{FF2B5EF4-FFF2-40B4-BE49-F238E27FC236}">
                <a16:creationId xmlns:a16="http://schemas.microsoft.com/office/drawing/2014/main" id="{1AC7CC2A-93C1-B19B-EB5E-305FEEFD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346D6E-B1D9-B4CE-FD89-EF9810F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01" y="4130301"/>
            <a:ext cx="4597528" cy="19156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4E5479-7116-965D-1470-0B0D8712263D}"/>
              </a:ext>
            </a:extLst>
          </p:cNvPr>
          <p:cNvSpPr txBox="1"/>
          <p:nvPr/>
        </p:nvSpPr>
        <p:spPr>
          <a:xfrm>
            <a:off x="611944" y="4118908"/>
            <a:ext cx="4721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b="1" u="sng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Données images</a:t>
            </a:r>
          </a:p>
          <a:p>
            <a:pPr marL="742950" lvl="2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1,050 photos de biens de consommation</a:t>
            </a:r>
          </a:p>
          <a:p>
            <a:pPr marL="742950" lvl="2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7 classes</a:t>
            </a:r>
          </a:p>
          <a:p>
            <a:pPr marL="25400" lvl="2" indent="-25400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Performance de classification médiocre sur images seules</a:t>
            </a:r>
          </a:p>
          <a:p>
            <a:pPr marL="742950" lvl="3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242164"/>
                </a:solidFill>
                <a:latin typeface="Verdana Pro Light" panose="020B0304030504040204" pitchFamily="34" charset="0"/>
              </a:rPr>
              <a:t>Adjonction du texte</a:t>
            </a:r>
          </a:p>
        </p:txBody>
      </p:sp>
      <p:pic>
        <p:nvPicPr>
          <p:cNvPr id="24" name="Picture 23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C4B83B2A-899C-7367-B127-0CFD10B2D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744" y="1338225"/>
            <a:ext cx="4177657" cy="2385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893FBEC-45CD-3164-1D70-AB1FEE7E5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4" y="1338226"/>
            <a:ext cx="4230742" cy="23857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EB1BE4-B256-C316-BEC7-34A80960A841}"/>
              </a:ext>
            </a:extLst>
          </p:cNvPr>
          <p:cNvSpPr txBox="1"/>
          <p:nvPr/>
        </p:nvSpPr>
        <p:spPr>
          <a:xfrm>
            <a:off x="5960720" y="5951089"/>
            <a:ext cx="4597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noProof="0" dirty="0">
                <a:latin typeface="Verdana Pro Light" panose="020B0304030504040204" pitchFamily="34" charset="0"/>
              </a:rPr>
              <a:t>Exemples d’objets dans la catégorie « Home </a:t>
            </a:r>
            <a:r>
              <a:rPr lang="fr-FR" sz="1050" b="1" noProof="0" dirty="0" err="1">
                <a:latin typeface="Verdana Pro Light" panose="020B0304030504040204" pitchFamily="34" charset="0"/>
              </a:rPr>
              <a:t>Decor</a:t>
            </a:r>
            <a:r>
              <a:rPr lang="fr-FR" sz="1050" b="1" noProof="0" dirty="0">
                <a:latin typeface="Verdana Pro Light" panose="020B0304030504040204" pitchFamily="34" charset="0"/>
              </a:rPr>
              <a:t> &amp; Festive </a:t>
            </a:r>
            <a:r>
              <a:rPr lang="fr-FR" sz="1050" b="1" noProof="0" dirty="0" err="1">
                <a:latin typeface="Verdana Pro Light" panose="020B0304030504040204" pitchFamily="34" charset="0"/>
              </a:rPr>
              <a:t>Needs</a:t>
            </a:r>
            <a:r>
              <a:rPr lang="fr-FR" sz="1050" b="1" dirty="0">
                <a:latin typeface="Verdana Pro Light" panose="020B0304030504040204" pitchFamily="34" charset="0"/>
              </a:rPr>
              <a:t> »</a:t>
            </a:r>
            <a:endParaRPr lang="fr-FR" sz="1050" b="1" noProof="0" dirty="0"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4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43DC-DC44-B6E5-8A60-8AAC700E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4AFC4B3-28F8-0991-1124-D28F5BE6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8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B17FBECC-511C-F678-9004-4CEDED15AFE6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 – Concepts-Clés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85FFD-955E-37A9-33F6-00F81A5DD32E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D3FB0A3-EAC8-60EC-AC39-62174BA4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F57B8-E7A2-A23D-E181-40227D4A90AB}"/>
              </a:ext>
            </a:extLst>
          </p:cNvPr>
          <p:cNvSpPr txBox="1"/>
          <p:nvPr/>
        </p:nvSpPr>
        <p:spPr>
          <a:xfrm>
            <a:off x="838200" y="1555036"/>
            <a:ext cx="100756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Architecture hybride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combine CNN (convolutions locales / localisation fine) &amp; transformers (auto-attention globale / modélisation contextuelle)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Rapide et léger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optimisé pour inférence mobile &amp; appareils contraints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attention “séparable” =&gt; complexité linéaire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fr-FR" sz="200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Robuste</a:t>
            </a:r>
          </a:p>
          <a:p>
            <a:r>
              <a:rPr lang="fr-FR" sz="1600" dirty="0">
                <a:solidFill>
                  <a:srgbClr val="242164"/>
                </a:solidFill>
                <a:latin typeface="Verdana Pro Light" panose="020B0304030504040204" pitchFamily="34" charset="0"/>
              </a:rPr>
              <a:t>au bruit &amp; sur petits jeux de données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  <a:p>
            <a:pPr marL="342900" indent="-342900" algn="ctr">
              <a:buClr>
                <a:srgbClr val="F1BD5F"/>
              </a:buClr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242164"/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Idéal pour classification sur notre jeu de taille limitée</a:t>
            </a:r>
          </a:p>
          <a:p>
            <a:endParaRPr lang="fr-FR" sz="160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4B0B7-6DB9-3B6C-127D-F74E50700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21" y="2385678"/>
            <a:ext cx="6043184" cy="845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3CD2AD-DA32-C595-BD02-F199F15922C2}"/>
              </a:ext>
            </a:extLst>
          </p:cNvPr>
          <p:cNvSpPr txBox="1"/>
          <p:nvPr/>
        </p:nvSpPr>
        <p:spPr>
          <a:xfrm>
            <a:off x="5527582" y="3182779"/>
            <a:ext cx="5525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Verdana Pro Light" panose="020B0304030504040204" pitchFamily="34" charset="0"/>
              </a:rPr>
              <a:t>MobileViTv2 block</a:t>
            </a:r>
            <a:r>
              <a:rPr lang="en-US" sz="1100" b="1" baseline="30000" dirty="0">
                <a:latin typeface="Verdana Pro Light" panose="020B0304030504040204" pitchFamily="34" charset="0"/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7F90F-670C-7D9E-C139-C1939F48E4F0}"/>
              </a:ext>
            </a:extLst>
          </p:cNvPr>
          <p:cNvSpPr txBox="1"/>
          <p:nvPr/>
        </p:nvSpPr>
        <p:spPr>
          <a:xfrm>
            <a:off x="1278194" y="6166998"/>
            <a:ext cx="926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noProof="0" dirty="0">
                <a:solidFill>
                  <a:srgbClr val="242164"/>
                </a:solidFill>
                <a:latin typeface="Verdana Pro Light" panose="020B0304030504040204" pitchFamily="34" charset="0"/>
              </a:rPr>
              <a:t>* L</a:t>
            </a:r>
            <a:r>
              <a:rPr lang="fr-FR" sz="80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a convolution en profondeur utilise un noyau de taille 3×3 pour encoder les représentations locales. Les opérations de dépliage  et de repliage utilisent une hauteur et une largeur de patch de deux respectivement. Les couches d’auto-attention séparable et de feed-forward du transformer sont répétées B fois avant d’appliquer l’opération de repliage, où B est un hyperparamètre structurel qui vaut entre 2 et 4 selon la position du bloc transformer dans le modèle. Source : https://arxiv.org/pdf/2206.02680</a:t>
            </a:r>
            <a:endParaRPr lang="fr-FR" sz="800" b="1" noProof="0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2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918-769C-D07B-3DC8-D3078B85B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DDD093-C997-FDE5-8421-60CE2507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498DB-0938-43DF-9347-A04BDD91289F}" type="slidenum">
              <a:rPr lang="fr-FR" smtClean="0">
                <a:solidFill>
                  <a:schemeClr val="bg2">
                    <a:lumMod val="50000"/>
                  </a:schemeClr>
                </a:solidFill>
              </a:rPr>
              <a:t>9</a:t>
            </a:fld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itle 29">
            <a:extLst>
              <a:ext uri="{FF2B5EF4-FFF2-40B4-BE49-F238E27FC236}">
                <a16:creationId xmlns:a16="http://schemas.microsoft.com/office/drawing/2014/main" id="{2913216C-5FA2-7F5F-6954-17068B9C873F}"/>
              </a:ext>
            </a:extLst>
          </p:cNvPr>
          <p:cNvSpPr txBox="1">
            <a:spLocks/>
          </p:cNvSpPr>
          <p:nvPr/>
        </p:nvSpPr>
        <p:spPr>
          <a:xfrm>
            <a:off x="611944" y="-32448"/>
            <a:ext cx="10515600" cy="11441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GB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en-GB" sz="24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en-GB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4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Modélisation</a:t>
            </a:r>
          </a:p>
          <a:p>
            <a:pPr marL="0" lvl="1"/>
            <a:r>
              <a:rPr lang="fr-FR" sz="24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	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2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.</a:t>
            </a:r>
            <a:r>
              <a:rPr lang="fr-FR" sz="2000" b="1" kern="0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3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kern="0" cap="small" dirty="0">
                <a:solidFill>
                  <a:srgbClr val="FF8C14"/>
                </a:solidFill>
                <a:latin typeface="Verdana Pro Light" panose="020B0304030504040204" pitchFamily="34" charset="0"/>
              </a:rPr>
              <a:t>–</a:t>
            </a:r>
            <a:r>
              <a:rPr lang="fr-FR" sz="2000" b="1" kern="0" cap="small" dirty="0">
                <a:solidFill>
                  <a:schemeClr val="bg2">
                    <a:lumMod val="50000"/>
                  </a:schemeClr>
                </a:solidFill>
                <a:latin typeface="Verdana Pro Light" panose="020B0304030504040204" pitchFamily="34" charset="0"/>
              </a:rPr>
              <a:t> </a:t>
            </a:r>
            <a:r>
              <a:rPr lang="fr-FR" sz="2000" b="1" cap="small" dirty="0">
                <a:solidFill>
                  <a:srgbClr val="242164"/>
                </a:solidFill>
                <a:latin typeface="Verdana Pro Light" panose="020B0304030504040204" pitchFamily="34" charset="0"/>
              </a:rPr>
              <a:t>POC &amp; Comparaison des Résultats</a:t>
            </a:r>
            <a:endParaRPr lang="fr-FR" sz="2400" b="1" kern="0" cap="small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12C26B-0F89-0EF9-7C06-2F8ACE4E5B34}"/>
              </a:ext>
            </a:extLst>
          </p:cNvPr>
          <p:cNvSpPr/>
          <p:nvPr/>
        </p:nvSpPr>
        <p:spPr>
          <a:xfrm>
            <a:off x="11493305" y="0"/>
            <a:ext cx="698695" cy="6858000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D7144D1-C11E-8F43-E0E0-99CD326F2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4" y="6197310"/>
            <a:ext cx="887424" cy="365125"/>
          </a:xfrm>
          <a:prstGeom prst="rect">
            <a:avLst/>
          </a:prstGeom>
          <a:ln w="6350">
            <a:solidFill>
              <a:srgbClr val="F1BD5F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6D8DD4-3372-1FB7-0A69-AD9A63E6EA89}"/>
              </a:ext>
            </a:extLst>
          </p:cNvPr>
          <p:cNvSpPr txBox="1"/>
          <p:nvPr/>
        </p:nvSpPr>
        <p:spPr>
          <a:xfrm>
            <a:off x="491613" y="1474839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ResNet50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13A0-F6FC-307D-F8B6-39FD2BCB1AEB}"/>
              </a:ext>
            </a:extLst>
          </p:cNvPr>
          <p:cNvSpPr txBox="1"/>
          <p:nvPr/>
        </p:nvSpPr>
        <p:spPr>
          <a:xfrm>
            <a:off x="6620552" y="1558413"/>
            <a:ext cx="32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1BD5F"/>
              </a:buCl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MobileViTv2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94CDC6-AFB0-F5CB-3697-1E1A0F72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6" y="1778555"/>
            <a:ext cx="2197735" cy="2242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790ADF-9133-A82D-A27C-EF870F932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251" y="1754425"/>
            <a:ext cx="2242185" cy="226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A052A1-6825-E496-7BF7-8514ADDE6415}"/>
              </a:ext>
            </a:extLst>
          </p:cNvPr>
          <p:cNvSpPr txBox="1"/>
          <p:nvPr/>
        </p:nvSpPr>
        <p:spPr>
          <a:xfrm>
            <a:off x="1736101" y="3962838"/>
            <a:ext cx="19559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101.34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94828-D336-7E86-AED5-0D20579B89BC}"/>
              </a:ext>
            </a:extLst>
          </p:cNvPr>
          <p:cNvSpPr txBox="1"/>
          <p:nvPr/>
        </p:nvSpPr>
        <p:spPr>
          <a:xfrm>
            <a:off x="7805088" y="3962838"/>
            <a:ext cx="18085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u="sng" dirty="0">
                <a:solidFill>
                  <a:srgbClr val="242164"/>
                </a:solidFill>
                <a:latin typeface="Verdana Pro Light" panose="020B0304030504040204" pitchFamily="34" charset="0"/>
              </a:rPr>
              <a:t>Fit time :</a:t>
            </a:r>
            <a:r>
              <a:rPr lang="fr-FR" sz="1050" b="1" dirty="0">
                <a:solidFill>
                  <a:srgbClr val="242164"/>
                </a:solidFill>
                <a:latin typeface="Verdana Pro Light" panose="020B0304030504040204" pitchFamily="34" charset="0"/>
              </a:rPr>
              <a:t> 23.13 secondes</a:t>
            </a:r>
            <a:endParaRPr lang="en-US" sz="1050" b="1" dirty="0">
              <a:solidFill>
                <a:srgbClr val="242164"/>
              </a:solidFill>
              <a:latin typeface="Verdana Pro Light" panose="020B03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C9E4F5-7E82-5C51-8B6C-D7A470094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470" y="4364373"/>
            <a:ext cx="2862580" cy="2232660"/>
          </a:xfrm>
          <a:prstGeom prst="rect">
            <a:avLst/>
          </a:prstGeom>
        </p:spPr>
      </p:pic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36BE9CFD-2BA4-1A42-F680-59BC597A7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05" y="1916667"/>
            <a:ext cx="2458085" cy="1965960"/>
          </a:xfrm>
          <a:prstGeom prst="rect">
            <a:avLst/>
          </a:prstGeom>
        </p:spPr>
      </p:pic>
      <p:pic>
        <p:nvPicPr>
          <p:cNvPr id="15" name="Picture 1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A1BD6C99-6CC2-993C-BE93-EF3C2566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342" y="1884106"/>
            <a:ext cx="2545715" cy="2042160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8E4B71BA-167D-CE55-6C4C-5583956B1F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488" y="4389147"/>
            <a:ext cx="2743200" cy="211391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DBB1F5-01CF-410A-3074-7AFE6FAAC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535016"/>
              </p:ext>
            </p:extLst>
          </p:nvPr>
        </p:nvGraphicFramePr>
        <p:xfrm>
          <a:off x="4720050" y="4282350"/>
          <a:ext cx="207010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965">
                  <a:extLst>
                    <a:ext uri="{9D8B030D-6E8A-4147-A177-3AD203B41FA5}">
                      <a16:colId xmlns:a16="http://schemas.microsoft.com/office/drawing/2014/main" val="549346543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709988997"/>
                    </a:ext>
                  </a:extLst>
                </a:gridCol>
              </a:tblGrid>
              <a:tr h="2886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b="1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59896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Baby Care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10678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Beauty and Personale Care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061395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Computers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213972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Décor &amp; Festive </a:t>
                      </a:r>
                      <a:r>
                        <a:rPr lang="fr-FR" sz="900" kern="0" dirty="0" err="1">
                          <a:effectLst/>
                        </a:rPr>
                        <a:t>Needs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299381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 dirty="0">
                          <a:effectLst/>
                        </a:rPr>
                        <a:t>Home </a:t>
                      </a:r>
                      <a:r>
                        <a:rPr lang="fr-FR" sz="900" kern="0" dirty="0" err="1">
                          <a:effectLst/>
                        </a:rPr>
                        <a:t>Furnishing</a:t>
                      </a:r>
                      <a:r>
                        <a:rPr lang="fr-FR" sz="900" kern="0" dirty="0">
                          <a:effectLst/>
                        </a:rPr>
                        <a:t>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2886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Kitchen &amp; Dining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408143"/>
                  </a:ext>
                </a:extLst>
              </a:tr>
              <a:tr h="2396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900" kern="0">
                          <a:effectLst/>
                        </a:rPr>
                        <a:t>Watches 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400" kern="100" dirty="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5112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31AADE-96C9-CB5E-59CA-0476E8EA03DC}"/>
              </a:ext>
            </a:extLst>
          </p:cNvPr>
          <p:cNvSpPr/>
          <p:nvPr/>
        </p:nvSpPr>
        <p:spPr>
          <a:xfrm rot="5400000" flipV="1">
            <a:off x="4476208" y="2974806"/>
            <a:ext cx="2878505" cy="45719"/>
          </a:xfrm>
          <a:prstGeom prst="rect">
            <a:avLst/>
          </a:prstGeom>
          <a:solidFill>
            <a:srgbClr val="F1BD5F"/>
          </a:solidFill>
          <a:ln>
            <a:solidFill>
              <a:srgbClr val="F1BD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1BD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308254-C6ED-47E7-8F40-45D9045251A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Verdana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262</cp:revision>
  <cp:lastPrinted>2025-07-17T07:35:57Z</cp:lastPrinted>
  <dcterms:created xsi:type="dcterms:W3CDTF">2025-05-04T18:58:06Z</dcterms:created>
  <dcterms:modified xsi:type="dcterms:W3CDTF">2025-07-19T14:37:15Z</dcterms:modified>
</cp:coreProperties>
</file>