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4" r:id="rId1"/>
  </p:sldMasterIdLst>
  <p:notesMasterIdLst>
    <p:notesMasterId r:id="rId28"/>
  </p:notesMasterIdLst>
  <p:handoutMasterIdLst>
    <p:handoutMasterId r:id="rId29"/>
  </p:handoutMasterIdLst>
  <p:sldIdLst>
    <p:sldId id="256" r:id="rId2"/>
    <p:sldId id="257" r:id="rId3"/>
    <p:sldId id="271" r:id="rId4"/>
    <p:sldId id="272" r:id="rId5"/>
    <p:sldId id="273" r:id="rId6"/>
    <p:sldId id="274" r:id="rId7"/>
    <p:sldId id="275" r:id="rId8"/>
    <p:sldId id="276" r:id="rId9"/>
    <p:sldId id="277" r:id="rId10"/>
    <p:sldId id="278" r:id="rId11"/>
    <p:sldId id="279" r:id="rId12"/>
    <p:sldId id="282" r:id="rId13"/>
    <p:sldId id="283" r:id="rId14"/>
    <p:sldId id="280" r:id="rId15"/>
    <p:sldId id="258" r:id="rId16"/>
    <p:sldId id="259" r:id="rId17"/>
    <p:sldId id="260" r:id="rId18"/>
    <p:sldId id="261" r:id="rId19"/>
    <p:sldId id="266" r:id="rId20"/>
    <p:sldId id="268" r:id="rId21"/>
    <p:sldId id="262" r:id="rId22"/>
    <p:sldId id="267" r:id="rId23"/>
    <p:sldId id="269" r:id="rId24"/>
    <p:sldId id="263" r:id="rId25"/>
    <p:sldId id="270" r:id="rId26"/>
    <p:sldId id="265" r:id="rId27"/>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63" autoAdjust="0"/>
    <p:restoredTop sz="96296" autoAdjust="0"/>
  </p:normalViewPr>
  <p:slideViewPr>
    <p:cSldViewPr snapToGrid="0">
      <p:cViewPr varScale="1">
        <p:scale>
          <a:sx n="111" d="100"/>
          <a:sy n="111" d="100"/>
        </p:scale>
        <p:origin x="834" y="96"/>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450AB22-52FC-40E6-98AA-74BCCD5188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2B9199D-72B2-45AE-A712-E5736A22F0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426B1-7527-4E28-B97D-380F113BB44F}" type="datetime1">
              <a:rPr lang="fr-FR" smtClean="0"/>
              <a:t>25/08/2023</a:t>
            </a:fld>
            <a:endParaRPr lang="fr-FR"/>
          </a:p>
        </p:txBody>
      </p:sp>
      <p:sp>
        <p:nvSpPr>
          <p:cNvPr id="4" name="Espace réservé du pied de page 3">
            <a:extLst>
              <a:ext uri="{FF2B5EF4-FFF2-40B4-BE49-F238E27FC236}">
                <a16:creationId xmlns:a16="http://schemas.microsoft.com/office/drawing/2014/main" id="{B61359D5-DD6B-4137-AD75-B46D517142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55F9710-A4BE-4433-A7ED-20397B3D73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D19D5-D423-4C7D-BE37-350F3D82A961}" type="slidenum">
              <a:rPr lang="fr-FR" smtClean="0"/>
              <a:t>‹N°›</a:t>
            </a:fld>
            <a:endParaRPr lang="fr-FR"/>
          </a:p>
        </p:txBody>
      </p:sp>
    </p:spTree>
    <p:extLst>
      <p:ext uri="{BB962C8B-B14F-4D97-AF65-F5344CB8AC3E}">
        <p14:creationId xmlns:p14="http://schemas.microsoft.com/office/powerpoint/2010/main" val="1525237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DAC19-97A4-4601-8E6F-C9F59AF9B80C}" type="datetime1">
              <a:rPr lang="fr-FR" smtClean="0"/>
              <a:pPr/>
              <a:t>25/08/2023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D9EE5-14A8-4D2F-A0BD-1BB33ACFF757}" type="slidenum">
              <a:rPr lang="fr-FR" smtClean="0"/>
              <a:t>‹N°›</a:t>
            </a:fld>
            <a:endParaRPr lang="fr-FR" dirty="0"/>
          </a:p>
        </p:txBody>
      </p:sp>
    </p:spTree>
    <p:extLst>
      <p:ext uri="{BB962C8B-B14F-4D97-AF65-F5344CB8AC3E}">
        <p14:creationId xmlns:p14="http://schemas.microsoft.com/office/powerpoint/2010/main" val="38552047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1</a:t>
            </a:fld>
            <a:endParaRPr lang="fr-FR"/>
          </a:p>
        </p:txBody>
      </p:sp>
    </p:spTree>
    <p:extLst>
      <p:ext uri="{BB962C8B-B14F-4D97-AF65-F5344CB8AC3E}">
        <p14:creationId xmlns:p14="http://schemas.microsoft.com/office/powerpoint/2010/main" val="3108279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a:t>
            </a:fld>
            <a:endParaRPr lang="fr-FR" dirty="0"/>
          </a:p>
        </p:txBody>
      </p:sp>
    </p:spTree>
    <p:extLst>
      <p:ext uri="{BB962C8B-B14F-4D97-AF65-F5344CB8AC3E}">
        <p14:creationId xmlns:p14="http://schemas.microsoft.com/office/powerpoint/2010/main" val="3427575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3959888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2336645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3268572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96743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1444494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416357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2008802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109698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193469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149080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270256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229078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8/25/2023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2008691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8/25/2023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302872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355350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180636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111842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extLst>
      <p:ext uri="{BB962C8B-B14F-4D97-AF65-F5344CB8AC3E}">
        <p14:creationId xmlns:p14="http://schemas.microsoft.com/office/powerpoint/2010/main" val="73696604"/>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16C698-4CD8-C66C-D8DB-4D817EB6E584}"/>
              </a:ext>
            </a:extLst>
          </p:cNvPr>
          <p:cNvPicPr>
            <a:picLocks noChangeAspect="1"/>
          </p:cNvPicPr>
          <p:nvPr/>
        </p:nvPicPr>
        <p:blipFill rotWithShape="1">
          <a:blip r:embed="rId3"/>
          <a:srcRect l="8022" r="3466" b="-9"/>
          <a:stretch/>
        </p:blipFill>
        <p:spPr>
          <a:xfrm>
            <a:off x="3523488" y="10"/>
            <a:ext cx="8668512" cy="6857990"/>
          </a:xfrm>
          <a:prstGeom prst="rect">
            <a:avLst/>
          </a:prstGeom>
        </p:spPr>
      </p:pic>
      <p:sp>
        <p:nvSpPr>
          <p:cNvPr id="2" name="Titre 1"/>
          <p:cNvSpPr>
            <a:spLocks noGrp="1"/>
          </p:cNvSpPr>
          <p:nvPr>
            <p:ph type="ctrTitle"/>
          </p:nvPr>
        </p:nvSpPr>
        <p:spPr>
          <a:xfrm>
            <a:off x="477981" y="1122363"/>
            <a:ext cx="4560667" cy="3204134"/>
          </a:xfrm>
        </p:spPr>
        <p:txBody>
          <a:bodyPr rtlCol="0" anchor="b">
            <a:normAutofit/>
          </a:bodyPr>
          <a:lstStyle/>
          <a:p>
            <a:r>
              <a:rPr lang="fr-FR" sz="6000" dirty="0">
                <a:ea typeface="+mj-lt"/>
                <a:cs typeface="+mj-lt"/>
              </a:rPr>
              <a:t>Sortir.com</a:t>
            </a:r>
            <a:br>
              <a:rPr lang="fr-FR" sz="4800" dirty="0">
                <a:ea typeface="+mj-lt"/>
                <a:cs typeface="+mj-lt"/>
              </a:rPr>
            </a:br>
            <a:br>
              <a:rPr lang="fr-FR" sz="4800" dirty="0">
                <a:ea typeface="+mj-lt"/>
                <a:cs typeface="+mj-lt"/>
              </a:rPr>
            </a:br>
            <a:r>
              <a:rPr lang="fr-FR" sz="2000" i="1" dirty="0"/>
              <a:t>Projet Symfony  - ENI 2023 </a:t>
            </a:r>
            <a:endParaRPr lang="fr-FR" sz="4800" dirty="0"/>
          </a:p>
        </p:txBody>
      </p:sp>
      <p:sp>
        <p:nvSpPr>
          <p:cNvPr id="3" name="Sous-titre 2"/>
          <p:cNvSpPr>
            <a:spLocks noGrp="1"/>
          </p:cNvSpPr>
          <p:nvPr>
            <p:ph type="subTitle" idx="1"/>
          </p:nvPr>
        </p:nvSpPr>
        <p:spPr>
          <a:xfrm>
            <a:off x="477980" y="4872922"/>
            <a:ext cx="4023359" cy="1208141"/>
          </a:xfrm>
        </p:spPr>
        <p:txBody>
          <a:bodyPr vert="horz" lIns="91440" tIns="45720" rIns="91440" bIns="45720" rtlCol="0" anchor="t">
            <a:normAutofit fontScale="92500" lnSpcReduction="10000"/>
          </a:bodyPr>
          <a:lstStyle/>
          <a:p>
            <a:r>
              <a:rPr lang="fr-FR" sz="2000" dirty="0"/>
              <a:t>Yohan PRZYBYL</a:t>
            </a:r>
            <a:endParaRPr lang="en-US" sz="2000" dirty="0"/>
          </a:p>
          <a:p>
            <a:r>
              <a:rPr lang="fr-FR" sz="2000" dirty="0"/>
              <a:t>Cédric </a:t>
            </a:r>
            <a:r>
              <a:rPr lang="fr-FR" sz="2000" dirty="0">
                <a:ea typeface="+mn-lt"/>
                <a:cs typeface="+mn-lt"/>
              </a:rPr>
              <a:t>DEBAILLEUL</a:t>
            </a:r>
            <a:endParaRPr lang="fr-FR" sz="2000" dirty="0"/>
          </a:p>
          <a:p>
            <a:r>
              <a:rPr lang="fr-FR" sz="2000" dirty="0"/>
              <a:t>Céline CHAIGNE</a:t>
            </a:r>
          </a:p>
          <a:p>
            <a:endParaRPr lang="fr-FR" sz="2000" dirty="0"/>
          </a:p>
          <a:p>
            <a:endParaRPr lang="fr-FR" sz="2000" dirty="0"/>
          </a:p>
        </p:txBody>
      </p:sp>
      <p:pic>
        <p:nvPicPr>
          <p:cNvPr id="5" name="Espace réservé du contenu 3">
            <a:extLst>
              <a:ext uri="{FF2B5EF4-FFF2-40B4-BE49-F238E27FC236}">
                <a16:creationId xmlns:a16="http://schemas.microsoft.com/office/drawing/2014/main" id="{B40C1E62-4BFC-3EF0-74EE-EC0B388073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2245" y="222250"/>
            <a:ext cx="2771775" cy="1800225"/>
          </a:xfrm>
          <a:prstGeom prst="rect">
            <a:avLst/>
          </a:prstGeom>
        </p:spPr>
      </p:pic>
    </p:spTree>
    <p:extLst>
      <p:ext uri="{BB962C8B-B14F-4D97-AF65-F5344CB8AC3E}">
        <p14:creationId xmlns:p14="http://schemas.microsoft.com/office/powerpoint/2010/main" val="22997343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19BC6E-9A1F-669D-61E7-308EFDEAF78E}"/>
              </a:ext>
            </a:extLst>
          </p:cNvPr>
          <p:cNvSpPr>
            <a:spLocks noGrp="1"/>
          </p:cNvSpPr>
          <p:nvPr>
            <p:ph type="title"/>
          </p:nvPr>
        </p:nvSpPr>
        <p:spPr/>
        <p:txBody>
          <a:bodyPr/>
          <a:lstStyle/>
          <a:p>
            <a:r>
              <a:rPr lang="fr-FR" dirty="0"/>
              <a:t>Aperçu technique</a:t>
            </a:r>
          </a:p>
        </p:txBody>
      </p:sp>
      <p:sp>
        <p:nvSpPr>
          <p:cNvPr id="3" name="Espace réservé du contenu 2">
            <a:extLst>
              <a:ext uri="{FF2B5EF4-FFF2-40B4-BE49-F238E27FC236}">
                <a16:creationId xmlns:a16="http://schemas.microsoft.com/office/drawing/2014/main" id="{C1D1E8C3-57B0-1812-FFB7-350E935E7399}"/>
              </a:ext>
            </a:extLst>
          </p:cNvPr>
          <p:cNvSpPr>
            <a:spLocks noGrp="1"/>
          </p:cNvSpPr>
          <p:nvPr>
            <p:ph idx="1"/>
          </p:nvPr>
        </p:nvSpPr>
        <p:spPr/>
        <p:txBody>
          <a:bodyPr/>
          <a:lstStyle/>
          <a:p>
            <a:pPr marL="0" indent="0">
              <a:buNone/>
            </a:pPr>
            <a:r>
              <a:rPr lang="fr-FR" dirty="0"/>
              <a:t>"Technologies utilisées"</a:t>
            </a:r>
          </a:p>
          <a:p>
            <a:r>
              <a:rPr lang="fr-FR" dirty="0"/>
              <a:t>Backend : Symfony 6.3, PHP 8.2, MySQL 8, Symfony-cli</a:t>
            </a:r>
          </a:p>
          <a:p>
            <a:r>
              <a:rPr lang="fr-FR" dirty="0"/>
              <a:t>Frontend : </a:t>
            </a:r>
            <a:r>
              <a:rPr lang="fr-FR" dirty="0" err="1"/>
              <a:t>Webpack</a:t>
            </a:r>
            <a:r>
              <a:rPr lang="fr-FR" dirty="0"/>
              <a:t> Encore, </a:t>
            </a:r>
            <a:r>
              <a:rPr lang="fr-FR" dirty="0" err="1"/>
              <a:t>TailwindCSS</a:t>
            </a:r>
            <a:r>
              <a:rPr lang="fr-FR" dirty="0"/>
              <a:t>.</a:t>
            </a:r>
          </a:p>
          <a:p>
            <a:r>
              <a:rPr lang="fr-FR" dirty="0"/>
              <a:t>Ide : </a:t>
            </a:r>
            <a:r>
              <a:rPr lang="fr-FR" dirty="0" err="1"/>
              <a:t>Vscode</a:t>
            </a:r>
            <a:endParaRPr lang="fr-FR" dirty="0"/>
          </a:p>
          <a:p>
            <a:r>
              <a:rPr lang="fr-FR" dirty="0" err="1"/>
              <a:t>Github</a:t>
            </a:r>
            <a:r>
              <a:rPr lang="fr-FR" dirty="0"/>
              <a:t> pour la gestion des versions et le travail en commun</a:t>
            </a:r>
          </a:p>
        </p:txBody>
      </p:sp>
    </p:spTree>
    <p:extLst>
      <p:ext uri="{BB962C8B-B14F-4D97-AF65-F5344CB8AC3E}">
        <p14:creationId xmlns:p14="http://schemas.microsoft.com/office/powerpoint/2010/main" val="194346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77CF41-E010-BAE2-4DBF-7ACABC999DAB}"/>
              </a:ext>
            </a:extLst>
          </p:cNvPr>
          <p:cNvSpPr>
            <a:spLocks noGrp="1"/>
          </p:cNvSpPr>
          <p:nvPr>
            <p:ph type="title"/>
          </p:nvPr>
        </p:nvSpPr>
        <p:spPr/>
        <p:txBody>
          <a:bodyPr/>
          <a:lstStyle/>
          <a:p>
            <a:r>
              <a:rPr lang="fr-FR" dirty="0"/>
              <a:t>Code et explications</a:t>
            </a:r>
          </a:p>
        </p:txBody>
      </p:sp>
      <p:sp>
        <p:nvSpPr>
          <p:cNvPr id="3" name="Espace réservé du contenu 2">
            <a:extLst>
              <a:ext uri="{FF2B5EF4-FFF2-40B4-BE49-F238E27FC236}">
                <a16:creationId xmlns:a16="http://schemas.microsoft.com/office/drawing/2014/main" id="{5EB87354-F665-1174-0F71-EDD7F9B895A0}"/>
              </a:ext>
            </a:extLst>
          </p:cNvPr>
          <p:cNvSpPr>
            <a:spLocks noGrp="1"/>
          </p:cNvSpPr>
          <p:nvPr>
            <p:ph idx="1"/>
          </p:nvPr>
        </p:nvSpPr>
        <p:spPr>
          <a:xfrm>
            <a:off x="1220472" y="1701797"/>
            <a:ext cx="5307577" cy="4462272"/>
          </a:xfrm>
        </p:spPr>
        <p:txBody>
          <a:bodyPr/>
          <a:lstStyle/>
          <a:p>
            <a:r>
              <a:rPr lang="fr-FR" dirty="0"/>
              <a:t>"Gestion des états de sorties"</a:t>
            </a:r>
          </a:p>
          <a:p>
            <a:r>
              <a:rPr lang="fr-FR" dirty="0"/>
              <a:t>[Inclure le code]</a:t>
            </a:r>
          </a:p>
          <a:p>
            <a:r>
              <a:rPr lang="fr-FR" dirty="0"/>
              <a:t>Ce code illustre comment le système gère automatiquement les états des sorties. Par exemple, si une sortie est passée et qu'elle a plus de 30 jours, elle est automatiquement historisée, si passée uniquement elle est clôturée.</a:t>
            </a:r>
          </a:p>
        </p:txBody>
      </p:sp>
      <p:pic>
        <p:nvPicPr>
          <p:cNvPr id="5" name="Image 4">
            <a:extLst>
              <a:ext uri="{FF2B5EF4-FFF2-40B4-BE49-F238E27FC236}">
                <a16:creationId xmlns:a16="http://schemas.microsoft.com/office/drawing/2014/main" id="{B2DB039E-D56A-2C60-6540-8B8BD99FD04F}"/>
              </a:ext>
            </a:extLst>
          </p:cNvPr>
          <p:cNvPicPr>
            <a:picLocks noChangeAspect="1"/>
          </p:cNvPicPr>
          <p:nvPr/>
        </p:nvPicPr>
        <p:blipFill>
          <a:blip r:embed="rId2"/>
          <a:stretch>
            <a:fillRect/>
          </a:stretch>
        </p:blipFill>
        <p:spPr>
          <a:xfrm>
            <a:off x="4543747" y="5769891"/>
            <a:ext cx="7390557" cy="598048"/>
          </a:xfrm>
          <a:prstGeom prst="rect">
            <a:avLst/>
          </a:prstGeom>
        </p:spPr>
      </p:pic>
      <p:pic>
        <p:nvPicPr>
          <p:cNvPr id="7" name="Image 6">
            <a:extLst>
              <a:ext uri="{FF2B5EF4-FFF2-40B4-BE49-F238E27FC236}">
                <a16:creationId xmlns:a16="http://schemas.microsoft.com/office/drawing/2014/main" id="{A800CDE5-3D0C-98E2-FC0E-65349D07692F}"/>
              </a:ext>
            </a:extLst>
          </p:cNvPr>
          <p:cNvPicPr>
            <a:picLocks noChangeAspect="1"/>
          </p:cNvPicPr>
          <p:nvPr/>
        </p:nvPicPr>
        <p:blipFill>
          <a:blip r:embed="rId3"/>
          <a:stretch>
            <a:fillRect/>
          </a:stretch>
        </p:blipFill>
        <p:spPr>
          <a:xfrm>
            <a:off x="6528049" y="1124744"/>
            <a:ext cx="5406255" cy="4094064"/>
          </a:xfrm>
          <a:prstGeom prst="rect">
            <a:avLst/>
          </a:prstGeom>
        </p:spPr>
      </p:pic>
    </p:spTree>
    <p:extLst>
      <p:ext uri="{BB962C8B-B14F-4D97-AF65-F5344CB8AC3E}">
        <p14:creationId xmlns:p14="http://schemas.microsoft.com/office/powerpoint/2010/main" val="182264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75276CD-9EB3-9E9B-68E0-7B265783CA0D}"/>
              </a:ext>
            </a:extLst>
          </p:cNvPr>
          <p:cNvSpPr>
            <a:spLocks noGrp="1"/>
          </p:cNvSpPr>
          <p:nvPr>
            <p:ph idx="1"/>
          </p:nvPr>
        </p:nvSpPr>
        <p:spPr>
          <a:xfrm>
            <a:off x="1220472" y="332656"/>
            <a:ext cx="10360501" cy="6048672"/>
          </a:xfrm>
        </p:spPr>
        <p:txBody>
          <a:bodyPr>
            <a:noAutofit/>
          </a:bodyPr>
          <a:lstStyle/>
          <a:p>
            <a:r>
              <a:rPr lang="fr-FR" sz="1200" dirty="0"/>
              <a:t>1. Introduction :</a:t>
            </a:r>
          </a:p>
          <a:p>
            <a:pPr marL="0" indent="0">
              <a:buNone/>
            </a:pPr>
            <a:r>
              <a:rPr lang="fr-FR" sz="1200" dirty="0"/>
              <a:t>Ce code fait partie du service </a:t>
            </a:r>
            <a:r>
              <a:rPr lang="fr-FR" sz="1200" dirty="0" err="1"/>
              <a:t>MettreAJourEtat</a:t>
            </a:r>
            <a:r>
              <a:rPr lang="fr-FR" sz="1200" dirty="0"/>
              <a:t> dont le but principal est de mettre à jour automatiquement l'état des sorties en fonction de certaines conditions. Les sorties sont des événements organisés et peuvent avoir différents états tels que "Ouverte", "Clôturée", "Activité en cours", etc.</a:t>
            </a:r>
          </a:p>
          <a:p>
            <a:pPr marL="0" indent="0">
              <a:buNone/>
            </a:pPr>
            <a:r>
              <a:rPr lang="fr-FR" sz="1200" dirty="0"/>
              <a:t>La mise à jour se base sur les dates associées à chaque sortie et leur état actuel.</a:t>
            </a:r>
          </a:p>
          <a:p>
            <a:pPr marL="0" indent="0">
              <a:buNone/>
            </a:pPr>
            <a:endParaRPr lang="fr-FR" sz="1200" dirty="0"/>
          </a:p>
          <a:p>
            <a:r>
              <a:rPr lang="fr-FR" sz="1200" dirty="0"/>
              <a:t>2. Structure générale :</a:t>
            </a:r>
          </a:p>
          <a:p>
            <a:pPr marL="0" indent="0">
              <a:buNone/>
            </a:pPr>
            <a:r>
              <a:rPr lang="fr-FR" sz="1200" dirty="0"/>
              <a:t>Le service a une méthode principale, </a:t>
            </a:r>
            <a:r>
              <a:rPr lang="fr-FR" sz="1200" dirty="0" err="1"/>
              <a:t>gererEtats</a:t>
            </a:r>
            <a:r>
              <a:rPr lang="fr-FR" sz="1200" dirty="0"/>
              <a:t>, qui s'occupe de la mise à jour.</a:t>
            </a:r>
          </a:p>
          <a:p>
            <a:pPr marL="0" indent="0">
              <a:buNone/>
            </a:pPr>
            <a:r>
              <a:rPr lang="fr-FR" sz="1200" dirty="0"/>
              <a:t>Il utilise une série d'objets et de services injectés, tels que le </a:t>
            </a:r>
            <a:r>
              <a:rPr lang="fr-FR" sz="1200" dirty="0" err="1"/>
              <a:t>SortieRepository</a:t>
            </a:r>
            <a:r>
              <a:rPr lang="fr-FR" sz="1200" dirty="0"/>
              <a:t> pour accéder aux données des sorties, </a:t>
            </a:r>
            <a:r>
              <a:rPr lang="fr-FR" sz="1200" dirty="0" err="1"/>
              <a:t>EtatRepository</a:t>
            </a:r>
            <a:r>
              <a:rPr lang="fr-FR" sz="1200" dirty="0"/>
              <a:t> pour les états possibles, </a:t>
            </a:r>
            <a:r>
              <a:rPr lang="fr-FR" sz="1200" dirty="0" err="1"/>
              <a:t>EntityManagerInterface</a:t>
            </a:r>
            <a:r>
              <a:rPr lang="fr-FR" sz="1200" dirty="0"/>
              <a:t> pour gérer la persistance et les transactions, et </a:t>
            </a:r>
            <a:r>
              <a:rPr lang="fr-FR" sz="1200" dirty="0" err="1"/>
              <a:t>LoggerInterface</a:t>
            </a:r>
            <a:r>
              <a:rPr lang="fr-FR" sz="1200" dirty="0"/>
              <a:t> pour la journalisation.</a:t>
            </a:r>
          </a:p>
          <a:p>
            <a:pPr marL="0" indent="0">
              <a:buNone/>
            </a:pPr>
            <a:endParaRPr lang="fr-FR" sz="1200" dirty="0"/>
          </a:p>
          <a:p>
            <a:r>
              <a:rPr lang="fr-FR" sz="1200" dirty="0"/>
              <a:t>3. Initialisation et préparation :</a:t>
            </a:r>
          </a:p>
          <a:p>
            <a:pPr marL="0" indent="0">
              <a:buNone/>
            </a:pPr>
            <a:r>
              <a:rPr lang="fr-FR" sz="1200" dirty="0"/>
              <a:t>Avant de commencer les mises à jour, le service récupère tous les états possibles de la base de données. Cette étape garantit que nous avons tous les états nécessaires pour effectuer les transitions.</a:t>
            </a:r>
          </a:p>
          <a:p>
            <a:pPr marL="0" indent="0">
              <a:buNone/>
            </a:pPr>
            <a:r>
              <a:rPr lang="fr-FR" sz="1200" dirty="0"/>
              <a:t>Si l'un des états est manquant, une exception est levée pour signaler le problème.</a:t>
            </a:r>
          </a:p>
          <a:p>
            <a:pPr marL="0" indent="0">
              <a:buNone/>
            </a:pPr>
            <a:endParaRPr lang="fr-FR" sz="1200" dirty="0"/>
          </a:p>
          <a:p>
            <a:r>
              <a:rPr lang="fr-FR" sz="1200" dirty="0"/>
              <a:t>4. Logique de mise à jour :</a:t>
            </a:r>
          </a:p>
          <a:p>
            <a:pPr marL="0" indent="0">
              <a:buNone/>
            </a:pPr>
            <a:r>
              <a:rPr lang="fr-FR" sz="1200" dirty="0"/>
              <a:t>La mise à jour se fait en parcourant chaque sortie et en vérifiant son état actuel et ses dates associées pour déterminer le nouvel état.</a:t>
            </a:r>
          </a:p>
        </p:txBody>
      </p:sp>
    </p:spTree>
    <p:extLst>
      <p:ext uri="{BB962C8B-B14F-4D97-AF65-F5344CB8AC3E}">
        <p14:creationId xmlns:p14="http://schemas.microsoft.com/office/powerpoint/2010/main" val="141179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75276CD-9EB3-9E9B-68E0-7B265783CA0D}"/>
              </a:ext>
            </a:extLst>
          </p:cNvPr>
          <p:cNvSpPr>
            <a:spLocks noGrp="1"/>
          </p:cNvSpPr>
          <p:nvPr>
            <p:ph idx="1"/>
          </p:nvPr>
        </p:nvSpPr>
        <p:spPr>
          <a:xfrm>
            <a:off x="1220472" y="332657"/>
            <a:ext cx="10360501" cy="5831413"/>
          </a:xfrm>
        </p:spPr>
        <p:txBody>
          <a:bodyPr>
            <a:noAutofit/>
          </a:bodyPr>
          <a:lstStyle/>
          <a:p>
            <a:pPr marL="0" indent="0">
              <a:buNone/>
            </a:pPr>
            <a:endParaRPr lang="fr-FR" sz="1200" dirty="0"/>
          </a:p>
          <a:p>
            <a:pPr marL="0" indent="0">
              <a:buNone/>
            </a:pPr>
            <a:r>
              <a:rPr lang="fr-FR" sz="1200" dirty="0"/>
              <a:t>a. Si une sortie est "Ouverte" et que la date actuelle dépasse sa date limite d'inscription, elle passe à l'état "Clôturée".</a:t>
            </a:r>
          </a:p>
          <a:p>
            <a:pPr marL="0" indent="0">
              <a:buNone/>
            </a:pPr>
            <a:r>
              <a:rPr lang="fr-FR" sz="1200" dirty="0"/>
              <a:t>b. Si une sortie est "Clôturée" et que sa date de début est dépassée, elle passe à "Activité en cours".</a:t>
            </a:r>
          </a:p>
          <a:p>
            <a:pPr marL="0" indent="0">
              <a:buNone/>
            </a:pPr>
            <a:r>
              <a:rPr lang="fr-FR" sz="1200" dirty="0"/>
              <a:t>c. Si une sortie est "Activité en cours" et que sa date de fin est dépassée, elle passe à "Passée".</a:t>
            </a:r>
          </a:p>
          <a:p>
            <a:pPr marL="0" indent="0">
              <a:buNone/>
            </a:pPr>
            <a:r>
              <a:rPr lang="fr-FR" sz="1200" dirty="0"/>
              <a:t>d. Si la date de fin de la sortie est antérieure à "aujourd'hui - 1 mois" et qu'elle n'est pas déjà "Archivée", elle passe à "Archivée".</a:t>
            </a:r>
          </a:p>
          <a:p>
            <a:pPr marL="0" indent="0">
              <a:buNone/>
            </a:pPr>
            <a:r>
              <a:rPr lang="fr-FR" sz="1200" dirty="0"/>
              <a:t>Ces transitions garantissent que chaque sortie est toujours dans l'état approprié en fonction de la date actuelle et de ses propres dates.</a:t>
            </a:r>
          </a:p>
          <a:p>
            <a:pPr marL="0" indent="0">
              <a:buNone/>
            </a:pPr>
            <a:endParaRPr lang="fr-FR" sz="1200" dirty="0"/>
          </a:p>
          <a:p>
            <a:r>
              <a:rPr lang="fr-FR" sz="1200" dirty="0"/>
              <a:t>5. Gestion des erreurs :</a:t>
            </a:r>
          </a:p>
          <a:p>
            <a:pPr marL="0" indent="0">
              <a:buNone/>
            </a:pPr>
            <a:r>
              <a:rPr lang="fr-FR" sz="1200" dirty="0"/>
              <a:t>La mise à jour est effectuée dans une transaction. Si une erreur se produit pendant la mise à jour de l'une des sorties, toutes les modifications sont annulées pour garantir l'intégrité des données.</a:t>
            </a:r>
          </a:p>
          <a:p>
            <a:pPr marL="0" indent="0">
              <a:buNone/>
            </a:pPr>
            <a:r>
              <a:rPr lang="fr-FR" sz="1200" dirty="0"/>
              <a:t>Si une erreur se produit, elle est journalisée à l'aide du service de journalisation, permettant aux développeurs de diagnostiquer et de résoudre le problème.</a:t>
            </a:r>
          </a:p>
          <a:p>
            <a:pPr marL="0" indent="0">
              <a:buNone/>
            </a:pPr>
            <a:endParaRPr lang="fr-FR" sz="1200" dirty="0"/>
          </a:p>
          <a:p>
            <a:r>
              <a:rPr lang="fr-FR" sz="1200" dirty="0"/>
              <a:t>6. Conclusion :</a:t>
            </a:r>
          </a:p>
          <a:p>
            <a:pPr marL="0" indent="0">
              <a:buNone/>
            </a:pPr>
            <a:r>
              <a:rPr lang="fr-FR" sz="1200" dirty="0"/>
              <a:t>Après avoir mis à jour tous les états, le service renvoie le nombre total de sorties mises à jour. Cela donne une idée du nombre de sorties affectées lors de chaque exécution.</a:t>
            </a:r>
          </a:p>
        </p:txBody>
      </p:sp>
    </p:spTree>
    <p:extLst>
      <p:ext uri="{BB962C8B-B14F-4D97-AF65-F5344CB8AC3E}">
        <p14:creationId xmlns:p14="http://schemas.microsoft.com/office/powerpoint/2010/main" val="110680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7C7A21-744D-B91D-1032-EEDE4CDF75B9}"/>
              </a:ext>
            </a:extLst>
          </p:cNvPr>
          <p:cNvSpPr>
            <a:spLocks noGrp="1"/>
          </p:cNvSpPr>
          <p:nvPr>
            <p:ph type="title"/>
          </p:nvPr>
        </p:nvSpPr>
        <p:spPr/>
        <p:txBody>
          <a:bodyPr/>
          <a:lstStyle/>
          <a:p>
            <a:r>
              <a:rPr lang="fr-FR" dirty="0"/>
              <a:t>Conclusion et perspectives</a:t>
            </a:r>
          </a:p>
        </p:txBody>
      </p:sp>
      <p:sp>
        <p:nvSpPr>
          <p:cNvPr id="3" name="Espace réservé du contenu 2">
            <a:extLst>
              <a:ext uri="{FF2B5EF4-FFF2-40B4-BE49-F238E27FC236}">
                <a16:creationId xmlns:a16="http://schemas.microsoft.com/office/drawing/2014/main" id="{5A3D465C-86D2-092E-CBE0-0576E1AFE2AD}"/>
              </a:ext>
            </a:extLst>
          </p:cNvPr>
          <p:cNvSpPr>
            <a:spLocks noGrp="1"/>
          </p:cNvSpPr>
          <p:nvPr>
            <p:ph idx="1"/>
          </p:nvPr>
        </p:nvSpPr>
        <p:spPr/>
        <p:txBody>
          <a:bodyPr/>
          <a:lstStyle/>
          <a:p>
            <a:pPr marL="0" indent="0">
              <a:buNone/>
            </a:pPr>
            <a:r>
              <a:rPr lang="fr-FR" dirty="0"/>
              <a:t>En conclusion, nous avons développé une solution robuste et flexible pour la gestion des sorties d'une association. Avec Symfony 6.3 comme base, nous avons assuré une architecture solide tout en offrant une interface utilisateur moderne avec </a:t>
            </a:r>
            <a:r>
              <a:rPr lang="fr-FR" dirty="0" err="1"/>
              <a:t>TailwindCSS</a:t>
            </a:r>
            <a:r>
              <a:rPr lang="fr-FR" dirty="0"/>
              <a:t>.</a:t>
            </a:r>
          </a:p>
        </p:txBody>
      </p:sp>
    </p:spTree>
    <p:extLst>
      <p:ext uri="{BB962C8B-B14F-4D97-AF65-F5344CB8AC3E}">
        <p14:creationId xmlns:p14="http://schemas.microsoft.com/office/powerpoint/2010/main" val="35737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8" name="Freeform: Shape 17">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le 1">
            <a:extLst>
              <a:ext uri="{FF2B5EF4-FFF2-40B4-BE49-F238E27FC236}">
                <a16:creationId xmlns:a16="http://schemas.microsoft.com/office/drawing/2014/main" id="{0B5E3911-5AE6-E853-EEAA-3F655A04BE22}"/>
              </a:ext>
            </a:extLst>
          </p:cNvPr>
          <p:cNvSpPr>
            <a:spLocks noGrp="1"/>
          </p:cNvSpPr>
          <p:nvPr>
            <p:ph type="title"/>
          </p:nvPr>
        </p:nvSpPr>
        <p:spPr>
          <a:xfrm>
            <a:off x="464885" y="1645920"/>
            <a:ext cx="3980077" cy="4470821"/>
          </a:xfrm>
        </p:spPr>
        <p:txBody>
          <a:bodyPr>
            <a:normAutofit/>
          </a:bodyPr>
          <a:lstStyle/>
          <a:p>
            <a:pPr algn="ctr"/>
            <a:r>
              <a:rPr lang="fr-FR" sz="4000" dirty="0">
                <a:solidFill>
                  <a:schemeClr val="bg2"/>
                </a:solidFill>
              </a:rPr>
              <a:t>Fonctionnalités</a:t>
            </a:r>
            <a:br>
              <a:rPr lang="fr-FR" sz="4000" dirty="0">
                <a:solidFill>
                  <a:schemeClr val="bg2"/>
                </a:solidFill>
              </a:rPr>
            </a:br>
            <a:r>
              <a:rPr lang="fr-FR" sz="4000" dirty="0">
                <a:solidFill>
                  <a:schemeClr val="bg2"/>
                </a:solidFill>
              </a:rPr>
              <a:t>essentielles du produit réalisées</a:t>
            </a:r>
            <a:endParaRPr lang="fr-FR" sz="4000">
              <a:solidFill>
                <a:schemeClr val="bg2"/>
              </a:solidFill>
            </a:endParaRPr>
          </a:p>
        </p:txBody>
      </p:sp>
      <p:pic>
        <p:nvPicPr>
          <p:cNvPr id="6" name="Content Placeholder 5" descr="A diagram of different types of text&#10;&#10;Description automatically generated">
            <a:extLst>
              <a:ext uri="{FF2B5EF4-FFF2-40B4-BE49-F238E27FC236}">
                <a16:creationId xmlns:a16="http://schemas.microsoft.com/office/drawing/2014/main" id="{1463EAA6-B940-E2D8-583A-57A9DA35BABC}"/>
              </a:ext>
            </a:extLst>
          </p:cNvPr>
          <p:cNvPicPr>
            <a:picLocks noGrp="1" noChangeAspect="1"/>
          </p:cNvPicPr>
          <p:nvPr>
            <p:ph idx="1"/>
          </p:nvPr>
        </p:nvPicPr>
        <p:blipFill>
          <a:blip r:embed="rId3"/>
          <a:stretch>
            <a:fillRect/>
          </a:stretch>
        </p:blipFill>
        <p:spPr>
          <a:xfrm>
            <a:off x="5291758" y="1093694"/>
            <a:ext cx="6002259" cy="4814045"/>
          </a:xfrm>
        </p:spPr>
      </p:pic>
      <p:sp>
        <p:nvSpPr>
          <p:cNvPr id="7" name="Oval 6">
            <a:extLst>
              <a:ext uri="{FF2B5EF4-FFF2-40B4-BE49-F238E27FC236}">
                <a16:creationId xmlns:a16="http://schemas.microsoft.com/office/drawing/2014/main" id="{56B4D61F-76C7-185A-851B-3E47FE4F93A2}"/>
              </a:ext>
            </a:extLst>
          </p:cNvPr>
          <p:cNvSpPr/>
          <p:nvPr/>
        </p:nvSpPr>
        <p:spPr>
          <a:xfrm>
            <a:off x="9367164" y="4335982"/>
            <a:ext cx="1281952" cy="40341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A096535-77EB-58AE-C403-17393852E6EC}"/>
              </a:ext>
            </a:extLst>
          </p:cNvPr>
          <p:cNvSpPr/>
          <p:nvPr/>
        </p:nvSpPr>
        <p:spPr>
          <a:xfrm rot="-960000">
            <a:off x="8382000" y="4437528"/>
            <a:ext cx="1147482" cy="37651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2D4F85C-2A5A-99AE-7A6F-18BED0C74129}"/>
              </a:ext>
            </a:extLst>
          </p:cNvPr>
          <p:cNvSpPr/>
          <p:nvPr/>
        </p:nvSpPr>
        <p:spPr>
          <a:xfrm>
            <a:off x="10910047" y="2680445"/>
            <a:ext cx="161364" cy="3048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6">
            <a:extLst>
              <a:ext uri="{FF2B5EF4-FFF2-40B4-BE49-F238E27FC236}">
                <a16:creationId xmlns:a16="http://schemas.microsoft.com/office/drawing/2014/main" id="{2C798E8C-2A99-8744-6A83-B74A7F0CB005}"/>
              </a:ext>
            </a:extLst>
          </p:cNvPr>
          <p:cNvSpPr/>
          <p:nvPr/>
        </p:nvSpPr>
        <p:spPr>
          <a:xfrm>
            <a:off x="9226266" y="5381672"/>
            <a:ext cx="1281952" cy="40341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6">
            <a:extLst>
              <a:ext uri="{FF2B5EF4-FFF2-40B4-BE49-F238E27FC236}">
                <a16:creationId xmlns:a16="http://schemas.microsoft.com/office/drawing/2014/main" id="{A2D33211-7E8A-4B6A-A075-9C177B300904}"/>
              </a:ext>
            </a:extLst>
          </p:cNvPr>
          <p:cNvSpPr/>
          <p:nvPr/>
        </p:nvSpPr>
        <p:spPr>
          <a:xfrm>
            <a:off x="8479498" y="5443000"/>
            <a:ext cx="1281952" cy="40341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1349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D780F-285B-B784-CC5F-52FD29DAA5A4}"/>
              </a:ext>
            </a:extLst>
          </p:cNvPr>
          <p:cNvSpPr>
            <a:spLocks noGrp="1"/>
          </p:cNvSpPr>
          <p:nvPr>
            <p:ph type="title"/>
          </p:nvPr>
        </p:nvSpPr>
        <p:spPr>
          <a:xfrm>
            <a:off x="646111" y="452718"/>
            <a:ext cx="10193617" cy="764036"/>
          </a:xfrm>
        </p:spPr>
        <p:txBody>
          <a:bodyPr/>
          <a:lstStyle/>
          <a:p>
            <a:r>
              <a:rPr lang="fr-FR" dirty="0"/>
              <a:t>Etapes réalisées de l'itération 1</a:t>
            </a:r>
          </a:p>
        </p:txBody>
      </p:sp>
      <p:graphicFrame>
        <p:nvGraphicFramePr>
          <p:cNvPr id="4" name="Content Placeholder 3">
            <a:extLst>
              <a:ext uri="{FF2B5EF4-FFF2-40B4-BE49-F238E27FC236}">
                <a16:creationId xmlns:a16="http://schemas.microsoft.com/office/drawing/2014/main" id="{A8E36115-AA1C-D36B-9E60-5AD1AF654E02}"/>
              </a:ext>
            </a:extLst>
          </p:cNvPr>
          <p:cNvGraphicFramePr>
            <a:graphicFrameLocks noGrp="1"/>
          </p:cNvGraphicFramePr>
          <p:nvPr>
            <p:ph idx="1"/>
            <p:extLst>
              <p:ext uri="{D42A27DB-BD31-4B8C-83A1-F6EECF244321}">
                <p14:modId xmlns:p14="http://schemas.microsoft.com/office/powerpoint/2010/main" val="3580387952"/>
              </p:ext>
            </p:extLst>
          </p:nvPr>
        </p:nvGraphicFramePr>
        <p:xfrm>
          <a:off x="595923" y="1367692"/>
          <a:ext cx="10830004" cy="4424321"/>
        </p:xfrm>
        <a:graphic>
          <a:graphicData uri="http://schemas.openxmlformats.org/drawingml/2006/table">
            <a:tbl>
              <a:tblPr firstRow="1" bandRow="1">
                <a:tableStyleId>{EB9631B5-78F2-41C9-869B-9F39066F8104}</a:tableStyleId>
              </a:tblPr>
              <a:tblGrid>
                <a:gridCol w="1909952">
                  <a:extLst>
                    <a:ext uri="{9D8B030D-6E8A-4147-A177-3AD203B41FA5}">
                      <a16:colId xmlns:a16="http://schemas.microsoft.com/office/drawing/2014/main" val="2169682489"/>
                    </a:ext>
                  </a:extLst>
                </a:gridCol>
                <a:gridCol w="1362634">
                  <a:extLst>
                    <a:ext uri="{9D8B030D-6E8A-4147-A177-3AD203B41FA5}">
                      <a16:colId xmlns:a16="http://schemas.microsoft.com/office/drawing/2014/main" val="1410448065"/>
                    </a:ext>
                  </a:extLst>
                </a:gridCol>
                <a:gridCol w="5325035">
                  <a:extLst>
                    <a:ext uri="{9D8B030D-6E8A-4147-A177-3AD203B41FA5}">
                      <a16:colId xmlns:a16="http://schemas.microsoft.com/office/drawing/2014/main" val="547902351"/>
                    </a:ext>
                  </a:extLst>
                </a:gridCol>
                <a:gridCol w="2232383">
                  <a:extLst>
                    <a:ext uri="{9D8B030D-6E8A-4147-A177-3AD203B41FA5}">
                      <a16:colId xmlns:a16="http://schemas.microsoft.com/office/drawing/2014/main" val="1775133701"/>
                    </a:ext>
                  </a:extLst>
                </a:gridCol>
              </a:tblGrid>
              <a:tr h="400961">
                <a:tc>
                  <a:txBody>
                    <a:bodyPr/>
                    <a:lstStyle/>
                    <a:p>
                      <a:pPr lvl="0" algn="ctr">
                        <a:buNone/>
                      </a:pPr>
                      <a:r>
                        <a:rPr lang="fr-FR" sz="1800" b="0" i="0" u="none" strike="noStrike" noProof="1">
                          <a:latin typeface="Century Gothic"/>
                        </a:rPr>
                        <a:t>Catégorie</a:t>
                      </a:r>
                      <a:endParaRPr lang="fr-FR" noProof="1"/>
                    </a:p>
                  </a:txBody>
                  <a:tcPr anchor="ctr"/>
                </a:tc>
                <a:tc>
                  <a:txBody>
                    <a:bodyPr/>
                    <a:lstStyle/>
                    <a:p>
                      <a:pPr lvl="0" algn="ctr">
                        <a:buNone/>
                      </a:pPr>
                      <a:r>
                        <a:rPr lang="fr-FR" sz="1800" b="0" i="0" u="none" strike="noStrike" noProof="1">
                          <a:latin typeface="Century Gothic"/>
                        </a:rPr>
                        <a:t>Nom</a:t>
                      </a:r>
                      <a:endParaRPr lang="fr-FR" noProof="1"/>
                    </a:p>
                  </a:txBody>
                  <a:tcPr anchor="ctr"/>
                </a:tc>
                <a:tc>
                  <a:txBody>
                    <a:bodyPr/>
                    <a:lstStyle/>
                    <a:p>
                      <a:pPr lvl="0" algn="ctr">
                        <a:buNone/>
                      </a:pPr>
                      <a:r>
                        <a:rPr lang="fr-FR" sz="1800" b="0" i="0" u="none" strike="noStrike" noProof="1">
                          <a:latin typeface="Century Gothic"/>
                        </a:rPr>
                        <a:t>Description</a:t>
                      </a:r>
                      <a:endParaRPr lang="fr-FR" noProof="1"/>
                    </a:p>
                  </a:txBody>
                  <a:tcPr anchor="ctr"/>
                </a:tc>
                <a:tc>
                  <a:txBody>
                    <a:bodyPr/>
                    <a:lstStyle/>
                    <a:p>
                      <a:pPr lvl="0" algn="ctr">
                        <a:buNone/>
                      </a:pPr>
                      <a:r>
                        <a:rPr lang="fr-FR" sz="1800" b="0" i="0" u="none" strike="noStrike" kern="1200" noProof="1">
                          <a:solidFill>
                            <a:schemeClr val="lt1"/>
                          </a:solidFill>
                          <a:latin typeface="Century Gothic"/>
                          <a:ea typeface="+mn-ea"/>
                          <a:cs typeface="+mn-cs"/>
                        </a:rPr>
                        <a:t>Reste à faire</a:t>
                      </a:r>
                    </a:p>
                  </a:txBody>
                  <a:tcPr anchor="ctr"/>
                </a:tc>
                <a:extLst>
                  <a:ext uri="{0D108BD9-81ED-4DB2-BD59-A6C34878D82A}">
                    <a16:rowId xmlns:a16="http://schemas.microsoft.com/office/drawing/2014/main" val="1179590405"/>
                  </a:ext>
                </a:extLst>
              </a:tr>
              <a:tr h="331694">
                <a:tc>
                  <a:txBody>
                    <a:bodyPr/>
                    <a:lstStyle/>
                    <a:p>
                      <a:pPr lvl="0">
                        <a:buNone/>
                      </a:pPr>
                      <a:r>
                        <a:rPr lang="fr-FR" sz="1200" b="0" i="0" u="none" strike="noStrike" noProof="1">
                          <a:latin typeface="Century Gothic"/>
                        </a:rPr>
                        <a:t>Gestion des utilisateurs</a:t>
                      </a:r>
                      <a:endParaRPr lang="fr-FR" sz="1200" noProof="1"/>
                    </a:p>
                  </a:txBody>
                  <a:tcPr/>
                </a:tc>
                <a:tc>
                  <a:txBody>
                    <a:bodyPr/>
                    <a:lstStyle/>
                    <a:p>
                      <a:pPr lvl="0">
                        <a:buNone/>
                      </a:pPr>
                      <a:r>
                        <a:rPr lang="fr-FR" sz="1200" b="0" i="0" u="none" strike="noStrike" noProof="1">
                          <a:latin typeface="Century Gothic"/>
                        </a:rPr>
                        <a:t>Se connecter</a:t>
                      </a:r>
                      <a:endParaRPr lang="fr-FR" noProof="1"/>
                    </a:p>
                  </a:txBody>
                  <a:tcPr/>
                </a:tc>
                <a:tc>
                  <a:txBody>
                    <a:bodyPr/>
                    <a:lstStyle/>
                    <a:p>
                      <a:pPr lvl="0">
                        <a:buNone/>
                      </a:pPr>
                      <a:r>
                        <a:rPr lang="fr-FR" sz="1200" b="0" i="0" u="none" strike="noStrike" noProof="1">
                          <a:latin typeface="Century Gothic"/>
                        </a:rPr>
                        <a:t>En tant qu'utilisateur, je peux me connecter sur la plateforme sortir.com avec un login (adresse mail ou pseudo) et un mot de passe</a:t>
                      </a:r>
                      <a:endParaRPr lang="en-US" dirty="0"/>
                    </a:p>
                  </a:txBody>
                  <a:tcPr/>
                </a:tc>
                <a:tc>
                  <a:txBody>
                    <a:bodyPr/>
                    <a:lstStyle/>
                    <a:p>
                      <a:endParaRPr lang="fr-FR" sz="1200" noProof="1"/>
                    </a:p>
                  </a:txBody>
                  <a:tcPr/>
                </a:tc>
                <a:extLst>
                  <a:ext uri="{0D108BD9-81ED-4DB2-BD59-A6C34878D82A}">
                    <a16:rowId xmlns:a16="http://schemas.microsoft.com/office/drawing/2014/main" val="27457706"/>
                  </a:ext>
                </a:extLst>
              </a:tr>
              <a:tr h="313764">
                <a:tc>
                  <a:txBody>
                    <a:bodyPr/>
                    <a:lstStyle/>
                    <a:p>
                      <a:pPr lvl="0">
                        <a:buNone/>
                      </a:pPr>
                      <a:r>
                        <a:rPr lang="fr-FR" sz="1200" b="0" i="0" u="none" strike="noStrike" noProof="1">
                          <a:latin typeface="Century Gothic"/>
                        </a:rPr>
                        <a:t>Gestion des utilisateurs</a:t>
                      </a:r>
                      <a:endParaRPr lang="fr-FR" sz="1200" noProof="1"/>
                    </a:p>
                  </a:txBody>
                  <a:tcPr/>
                </a:tc>
                <a:tc>
                  <a:txBody>
                    <a:bodyPr/>
                    <a:lstStyle/>
                    <a:p>
                      <a:pPr lvl="0">
                        <a:buNone/>
                      </a:pPr>
                      <a:r>
                        <a:rPr lang="fr-FR" sz="1200" b="0" i="0" u="none" strike="noStrike" noProof="1">
                          <a:latin typeface="Century Gothic"/>
                        </a:rPr>
                        <a:t>Se souvenir de moi</a:t>
                      </a:r>
                      <a:endParaRPr lang="fr-FR" noProof="1"/>
                    </a:p>
                  </a:txBody>
                  <a:tcPr/>
                </a:tc>
                <a:tc>
                  <a:txBody>
                    <a:bodyPr/>
                    <a:lstStyle/>
                    <a:p>
                      <a:pPr lvl="0">
                        <a:buNone/>
                      </a:pPr>
                      <a:r>
                        <a:rPr lang="fr-FR" sz="1200" b="0" i="0" u="none" strike="noStrike" noProof="1">
                          <a:latin typeface="Century Gothic"/>
                        </a:rPr>
                        <a:t>En tant qu'utilisateur, je peux choisir d'enregistrer mon login sur mon ordinateur pour ne pas avoir à le resaisir.</a:t>
                      </a:r>
                      <a:endParaRPr lang="en-US" dirty="0"/>
                    </a:p>
                  </a:txBody>
                  <a:tcPr/>
                </a:tc>
                <a:tc>
                  <a:txBody>
                    <a:bodyPr/>
                    <a:lstStyle/>
                    <a:p>
                      <a:endParaRPr lang="fr-FR" sz="1200" noProof="1"/>
                    </a:p>
                  </a:txBody>
                  <a:tcPr/>
                </a:tc>
                <a:extLst>
                  <a:ext uri="{0D108BD9-81ED-4DB2-BD59-A6C34878D82A}">
                    <a16:rowId xmlns:a16="http://schemas.microsoft.com/office/drawing/2014/main" val="2645419809"/>
                  </a:ext>
                </a:extLst>
              </a:tr>
              <a:tr h="331694">
                <a:tc>
                  <a:txBody>
                    <a:bodyPr/>
                    <a:lstStyle/>
                    <a:p>
                      <a:pPr lvl="0">
                        <a:buNone/>
                      </a:pPr>
                      <a:r>
                        <a:rPr lang="fr-FR" sz="1200" b="0" i="0" u="none" strike="noStrike" noProof="1">
                          <a:latin typeface="Century Gothic"/>
                        </a:rPr>
                        <a:t>Gestion des utilisateurs</a:t>
                      </a:r>
                      <a:endParaRPr lang="fr-FR" sz="1200" noProof="1"/>
                    </a:p>
                  </a:txBody>
                  <a:tcPr/>
                </a:tc>
                <a:tc>
                  <a:txBody>
                    <a:bodyPr/>
                    <a:lstStyle/>
                    <a:p>
                      <a:pPr lvl="0">
                        <a:buNone/>
                      </a:pPr>
                      <a:r>
                        <a:rPr lang="fr-FR" sz="1200" b="0" i="0" u="none" strike="noStrike" noProof="1">
                          <a:latin typeface="Century Gothic"/>
                        </a:rPr>
                        <a:t>Gérer son profil</a:t>
                      </a:r>
                      <a:endParaRPr lang="fr-FR" noProof="1"/>
                    </a:p>
                  </a:txBody>
                  <a:tcPr/>
                </a:tc>
                <a:tc>
                  <a:txBody>
                    <a:bodyPr/>
                    <a:lstStyle/>
                    <a:p>
                      <a:pPr lvl="0">
                        <a:buNone/>
                      </a:pPr>
                      <a:r>
                        <a:rPr lang="fr-FR" sz="1200" b="0" i="0" u="none" strike="noStrike" noProof="1">
                          <a:latin typeface="Century Gothic"/>
                        </a:rPr>
                        <a:t>En tant qu’utilisateur, je peux gérer mes informations de profil, notamment mon nom, prénom, pseudo, email, mot de passe, et téléphone. Le pseudo doit être unique entre tous les participants.</a:t>
                      </a:r>
                      <a:endParaRPr lang="en-US" dirty="0"/>
                    </a:p>
                  </a:txBody>
                  <a:tcPr/>
                </a:tc>
                <a:tc>
                  <a:txBody>
                    <a:bodyPr/>
                    <a:lstStyle/>
                    <a:p>
                      <a:endParaRPr lang="fr-FR" sz="1200" noProof="1"/>
                    </a:p>
                  </a:txBody>
                  <a:tcPr/>
                </a:tc>
                <a:extLst>
                  <a:ext uri="{0D108BD9-81ED-4DB2-BD59-A6C34878D82A}">
                    <a16:rowId xmlns:a16="http://schemas.microsoft.com/office/drawing/2014/main" val="3936688019"/>
                  </a:ext>
                </a:extLst>
              </a:tr>
              <a:tr h="400961">
                <a:tc>
                  <a:txBody>
                    <a:bodyPr/>
                    <a:lstStyle/>
                    <a:p>
                      <a:pPr lvl="0">
                        <a:buNone/>
                      </a:pPr>
                      <a:r>
                        <a:rPr lang="fr-FR" sz="1200" b="0" i="0" u="none" strike="noStrike" noProof="1">
                          <a:latin typeface="Century Gothic"/>
                        </a:rPr>
                        <a:t>Gestion des sorties</a:t>
                      </a:r>
                      <a:endParaRPr lang="fr-FR" noProof="1"/>
                    </a:p>
                  </a:txBody>
                  <a:tcPr/>
                </a:tc>
                <a:tc>
                  <a:txBody>
                    <a:bodyPr/>
                    <a:lstStyle/>
                    <a:p>
                      <a:pPr lvl="0">
                        <a:buNone/>
                      </a:pPr>
                      <a:r>
                        <a:rPr lang="fr-FR" sz="1200" b="0" i="0" u="none" strike="noStrike" noProof="1">
                          <a:latin typeface="Century Gothic"/>
                        </a:rPr>
                        <a:t>Afficher les  sorties par campus</a:t>
                      </a:r>
                      <a:endParaRPr lang="fr-FR" noProof="1"/>
                    </a:p>
                  </a:txBody>
                  <a:tcPr/>
                </a:tc>
                <a:tc>
                  <a:txBody>
                    <a:bodyPr/>
                    <a:lstStyle/>
                    <a:p>
                      <a:pPr lvl="0">
                        <a:buNone/>
                      </a:pPr>
                      <a:r>
                        <a:rPr lang="fr-FR" sz="1200" b="0" i="0" u="none" strike="noStrike" noProof="1">
                          <a:latin typeface="Century Gothic"/>
                        </a:rPr>
                        <a:t>En tant que participant, je peux lister les sorties publiées sur chaque campus, celles auxquelles je suis inscrit et celles dont je suis l’organisateur. Je peux filtrer cette liste suivant différents critères (voir maquette écran)</a:t>
                      </a:r>
                      <a:endParaRPr lang="en-US" dirty="0"/>
                    </a:p>
                  </a:txBody>
                  <a:tcPr/>
                </a:tc>
                <a:tc>
                  <a:txBody>
                    <a:bodyPr/>
                    <a:lstStyle/>
                    <a:p>
                      <a:endParaRPr lang="fr-FR" sz="1200" noProof="1"/>
                    </a:p>
                  </a:txBody>
                  <a:tcPr/>
                </a:tc>
                <a:extLst>
                  <a:ext uri="{0D108BD9-81ED-4DB2-BD59-A6C34878D82A}">
                    <a16:rowId xmlns:a16="http://schemas.microsoft.com/office/drawing/2014/main" val="3569775566"/>
                  </a:ext>
                </a:extLst>
              </a:tr>
              <a:tr h="400961">
                <a:tc>
                  <a:txBody>
                    <a:bodyPr/>
                    <a:lstStyle/>
                    <a:p>
                      <a:pPr lvl="0">
                        <a:buNone/>
                      </a:pPr>
                      <a:r>
                        <a:rPr lang="fr-FR" sz="1200" b="0" i="0" u="none" strike="noStrike" noProof="1">
                          <a:latin typeface="Century Gothic"/>
                        </a:rPr>
                        <a:t>Gestion des sorties</a:t>
                      </a:r>
                      <a:endParaRPr lang="fr-FR" noProof="1"/>
                    </a:p>
                  </a:txBody>
                  <a:tcPr/>
                </a:tc>
                <a:tc>
                  <a:txBody>
                    <a:bodyPr/>
                    <a:lstStyle/>
                    <a:p>
                      <a:pPr lvl="0">
                        <a:buNone/>
                      </a:pPr>
                      <a:r>
                        <a:rPr lang="fr-FR" sz="1200" b="0" i="0" u="none" strike="noStrike" noProof="1">
                          <a:latin typeface="Century Gothic"/>
                        </a:rPr>
                        <a:t>Créer une sortie</a:t>
                      </a:r>
                      <a:endParaRPr lang="fr-FR" noProof="1"/>
                    </a:p>
                  </a:txBody>
                  <a:tcPr/>
                </a:tc>
                <a:tc>
                  <a:txBody>
                    <a:bodyPr/>
                    <a:lstStyle/>
                    <a:p>
                      <a:pPr lvl="0">
                        <a:buNone/>
                      </a:pPr>
                      <a:r>
                        <a:rPr lang="fr-FR" sz="1200" b="0" i="0" u="none" strike="noStrike" noProof="1">
                          <a:latin typeface="Century Gothic"/>
                        </a:rPr>
                        <a:t>En tant qu'organisateur d'une sortie, je peux créer une nouvelle sortie ( définir un nom pour la sortie, une date et heure, une durée, un lieu (nom, adresse, gps), un nombre limite de participants, une note textuelle, et une date limite d'inscription )</a:t>
                      </a:r>
                      <a:endParaRPr lang="en-US" dirty="0"/>
                    </a:p>
                  </a:txBody>
                  <a:tcPr/>
                </a:tc>
                <a:tc>
                  <a:txBody>
                    <a:bodyPr/>
                    <a:lstStyle/>
                    <a:p>
                      <a:r>
                        <a:rPr lang="fr-FR" sz="1200" noProof="1"/>
                        <a:t>Lier la ville et le lieu</a:t>
                      </a:r>
                    </a:p>
                  </a:txBody>
                  <a:tcPr/>
                </a:tc>
                <a:extLst>
                  <a:ext uri="{0D108BD9-81ED-4DB2-BD59-A6C34878D82A}">
                    <a16:rowId xmlns:a16="http://schemas.microsoft.com/office/drawing/2014/main" val="2213732008"/>
                  </a:ext>
                </a:extLst>
              </a:tr>
              <a:tr h="400961">
                <a:tc>
                  <a:txBody>
                    <a:bodyPr/>
                    <a:lstStyle/>
                    <a:p>
                      <a:pPr lvl="0">
                        <a:buNone/>
                      </a:pPr>
                      <a:r>
                        <a:rPr lang="fr-FR" sz="1200" b="0" i="0" u="none" strike="noStrike" noProof="1">
                          <a:latin typeface="Century Gothic"/>
                        </a:rPr>
                        <a:t>Gestion des sorties</a:t>
                      </a:r>
                      <a:endParaRPr lang="fr-FR" noProof="1"/>
                    </a:p>
                  </a:txBody>
                  <a:tcPr/>
                </a:tc>
                <a:tc>
                  <a:txBody>
                    <a:bodyPr/>
                    <a:lstStyle/>
                    <a:p>
                      <a:pPr lvl="0">
                        <a:buNone/>
                      </a:pPr>
                      <a:r>
                        <a:rPr lang="fr-FR" sz="1200" b="0" i="0" u="none" strike="noStrike" noProof="1">
                          <a:latin typeface="Century Gothic"/>
                        </a:rPr>
                        <a:t>S’inscrire</a:t>
                      </a:r>
                      <a:endParaRPr lang="fr-FR" noProof="1"/>
                    </a:p>
                  </a:txBody>
                  <a:tcPr/>
                </a:tc>
                <a:tc>
                  <a:txBody>
                    <a:bodyPr/>
                    <a:lstStyle/>
                    <a:p>
                      <a:pPr lvl="0">
                        <a:buNone/>
                      </a:pPr>
                      <a:r>
                        <a:rPr lang="fr-FR" sz="1200" b="0" i="0" u="none" strike="noStrike" noProof="1">
                          <a:latin typeface="Century Gothic"/>
                        </a:rPr>
                        <a:t>En tant que participant, je peux m’inscrire à une sortie. Il faut que la sortie ai été publiée (ouverte), et que la date limite d’inscription ne soit pas dépassée.</a:t>
                      </a:r>
                      <a:endParaRPr lang="en-US" dirty="0"/>
                    </a:p>
                  </a:txBody>
                  <a:tcPr/>
                </a:tc>
                <a:tc>
                  <a:txBody>
                    <a:bodyPr/>
                    <a:lstStyle/>
                    <a:p>
                      <a:endParaRPr lang="fr-FR" sz="1200" noProof="1"/>
                    </a:p>
                  </a:txBody>
                  <a:tcPr/>
                </a:tc>
                <a:extLst>
                  <a:ext uri="{0D108BD9-81ED-4DB2-BD59-A6C34878D82A}">
                    <a16:rowId xmlns:a16="http://schemas.microsoft.com/office/drawing/2014/main" val="1165744100"/>
                  </a:ext>
                </a:extLst>
              </a:tr>
            </a:tbl>
          </a:graphicData>
        </a:graphic>
      </p:graphicFrame>
    </p:spTree>
    <p:extLst>
      <p:ext uri="{BB962C8B-B14F-4D97-AF65-F5344CB8AC3E}">
        <p14:creationId xmlns:p14="http://schemas.microsoft.com/office/powerpoint/2010/main" val="303955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D780F-285B-B784-CC5F-52FD29DAA5A4}"/>
              </a:ext>
            </a:extLst>
          </p:cNvPr>
          <p:cNvSpPr>
            <a:spLocks noGrp="1"/>
          </p:cNvSpPr>
          <p:nvPr>
            <p:ph type="title"/>
          </p:nvPr>
        </p:nvSpPr>
        <p:spPr>
          <a:xfrm>
            <a:off x="646111" y="452718"/>
            <a:ext cx="10193617" cy="1400530"/>
          </a:xfrm>
        </p:spPr>
        <p:txBody>
          <a:bodyPr/>
          <a:lstStyle/>
          <a:p>
            <a:r>
              <a:rPr lang="fr-FR" dirty="0"/>
              <a:t>Etapes réalisées de l'itération 1</a:t>
            </a:r>
          </a:p>
        </p:txBody>
      </p:sp>
      <p:graphicFrame>
        <p:nvGraphicFramePr>
          <p:cNvPr id="4" name="Content Placeholder 3">
            <a:extLst>
              <a:ext uri="{FF2B5EF4-FFF2-40B4-BE49-F238E27FC236}">
                <a16:creationId xmlns:a16="http://schemas.microsoft.com/office/drawing/2014/main" id="{A8E36115-AA1C-D36B-9E60-5AD1AF654E02}"/>
              </a:ext>
            </a:extLst>
          </p:cNvPr>
          <p:cNvGraphicFramePr>
            <a:graphicFrameLocks noGrp="1"/>
          </p:cNvGraphicFramePr>
          <p:nvPr>
            <p:ph idx="1"/>
            <p:extLst>
              <p:ext uri="{D42A27DB-BD31-4B8C-83A1-F6EECF244321}">
                <p14:modId xmlns:p14="http://schemas.microsoft.com/office/powerpoint/2010/main" val="1076759765"/>
              </p:ext>
            </p:extLst>
          </p:nvPr>
        </p:nvGraphicFramePr>
        <p:xfrm>
          <a:off x="645458" y="1380564"/>
          <a:ext cx="10830000" cy="3784241"/>
        </p:xfrm>
        <a:graphic>
          <a:graphicData uri="http://schemas.openxmlformats.org/drawingml/2006/table">
            <a:tbl>
              <a:tblPr firstRow="1" bandRow="1">
                <a:tableStyleId>{EB9631B5-78F2-41C9-869B-9F39066F8104}</a:tableStyleId>
              </a:tblPr>
              <a:tblGrid>
                <a:gridCol w="1963614">
                  <a:extLst>
                    <a:ext uri="{9D8B030D-6E8A-4147-A177-3AD203B41FA5}">
                      <a16:colId xmlns:a16="http://schemas.microsoft.com/office/drawing/2014/main" val="2169682489"/>
                    </a:ext>
                  </a:extLst>
                </a:gridCol>
                <a:gridCol w="1397000">
                  <a:extLst>
                    <a:ext uri="{9D8B030D-6E8A-4147-A177-3AD203B41FA5}">
                      <a16:colId xmlns:a16="http://schemas.microsoft.com/office/drawing/2014/main" val="1410448065"/>
                    </a:ext>
                  </a:extLst>
                </a:gridCol>
                <a:gridCol w="5237003">
                  <a:extLst>
                    <a:ext uri="{9D8B030D-6E8A-4147-A177-3AD203B41FA5}">
                      <a16:colId xmlns:a16="http://schemas.microsoft.com/office/drawing/2014/main" val="547902351"/>
                    </a:ext>
                  </a:extLst>
                </a:gridCol>
                <a:gridCol w="2232383">
                  <a:extLst>
                    <a:ext uri="{9D8B030D-6E8A-4147-A177-3AD203B41FA5}">
                      <a16:colId xmlns:a16="http://schemas.microsoft.com/office/drawing/2014/main" val="1775133701"/>
                    </a:ext>
                  </a:extLst>
                </a:gridCol>
              </a:tblGrid>
              <a:tr h="400961">
                <a:tc>
                  <a:txBody>
                    <a:bodyPr/>
                    <a:lstStyle/>
                    <a:p>
                      <a:pPr lvl="0" algn="ctr">
                        <a:buNone/>
                      </a:pPr>
                      <a:r>
                        <a:rPr lang="fr-FR" sz="1800" b="0" i="0" u="none" strike="noStrike" noProof="1">
                          <a:latin typeface="Century Gothic"/>
                        </a:rPr>
                        <a:t>Catégorie</a:t>
                      </a:r>
                      <a:endParaRPr lang="fr-FR" noProof="1"/>
                    </a:p>
                  </a:txBody>
                  <a:tcPr anchor="ctr"/>
                </a:tc>
                <a:tc>
                  <a:txBody>
                    <a:bodyPr/>
                    <a:lstStyle/>
                    <a:p>
                      <a:pPr lvl="0" algn="ctr">
                        <a:buNone/>
                      </a:pPr>
                      <a:r>
                        <a:rPr lang="fr-FR" sz="1800" b="0" i="0" u="none" strike="noStrike" noProof="1">
                          <a:latin typeface="Century Gothic"/>
                        </a:rPr>
                        <a:t>Nom</a:t>
                      </a:r>
                      <a:endParaRPr lang="fr-FR" noProof="1"/>
                    </a:p>
                  </a:txBody>
                  <a:tcPr anchor="ctr"/>
                </a:tc>
                <a:tc>
                  <a:txBody>
                    <a:bodyPr/>
                    <a:lstStyle/>
                    <a:p>
                      <a:pPr lvl="0" algn="ctr">
                        <a:buNone/>
                      </a:pPr>
                      <a:r>
                        <a:rPr lang="fr-FR" sz="1800" b="0" i="0" u="none" strike="noStrike" noProof="1">
                          <a:latin typeface="Century Gothic"/>
                        </a:rPr>
                        <a:t>Description</a:t>
                      </a:r>
                      <a:endParaRPr lang="fr-FR" noProof="1"/>
                    </a:p>
                  </a:txBody>
                  <a:tcPr anchor="ctr"/>
                </a:tc>
                <a:tc>
                  <a:txBody>
                    <a:bodyPr/>
                    <a:lstStyle/>
                    <a:p>
                      <a:pPr lvl="0" algn="ctr">
                        <a:buNone/>
                      </a:pPr>
                      <a:r>
                        <a:rPr lang="fr-FR" sz="1800" b="0" i="0" u="none" strike="noStrike" kern="1200" noProof="1">
                          <a:solidFill>
                            <a:schemeClr val="lt1"/>
                          </a:solidFill>
                          <a:latin typeface="Century Gothic"/>
                          <a:ea typeface="+mn-ea"/>
                          <a:cs typeface="+mn-cs"/>
                        </a:rPr>
                        <a:t>Reste à faire</a:t>
                      </a:r>
                    </a:p>
                  </a:txBody>
                  <a:tcPr anchor="ctr"/>
                </a:tc>
                <a:extLst>
                  <a:ext uri="{0D108BD9-81ED-4DB2-BD59-A6C34878D82A}">
                    <a16:rowId xmlns:a16="http://schemas.microsoft.com/office/drawing/2014/main" val="1179590405"/>
                  </a:ext>
                </a:extLst>
              </a:tr>
              <a:tr h="400960">
                <a:tc>
                  <a:txBody>
                    <a:bodyPr/>
                    <a:lstStyle/>
                    <a:p>
                      <a:pPr lvl="0">
                        <a:buNone/>
                      </a:pPr>
                      <a:r>
                        <a:rPr lang="fr-FR" sz="1200" b="0" i="0" u="none" strike="noStrike" noProof="1">
                          <a:latin typeface="Century Gothic"/>
                        </a:rPr>
                        <a:t>Gestion des sorties</a:t>
                      </a:r>
                      <a:endParaRPr lang="fr-FR" noProof="1"/>
                    </a:p>
                  </a:txBody>
                  <a:tcPr/>
                </a:tc>
                <a:tc>
                  <a:txBody>
                    <a:bodyPr/>
                    <a:lstStyle/>
                    <a:p>
                      <a:pPr lvl="0">
                        <a:buNone/>
                      </a:pPr>
                      <a:r>
                        <a:rPr lang="fr-FR" sz="1200" noProof="1"/>
                        <a:t>Se désister</a:t>
                      </a:r>
                      <a:endParaRPr lang="en-US" dirty="0"/>
                    </a:p>
                  </a:txBody>
                  <a:tcPr/>
                </a:tc>
                <a:tc>
                  <a:txBody>
                    <a:bodyPr/>
                    <a:lstStyle/>
                    <a:p>
                      <a:pPr lvl="0">
                        <a:buNone/>
                      </a:pPr>
                      <a:r>
                        <a:rPr lang="fr-FR" sz="1200" b="0" i="0" u="none" strike="noStrike" noProof="1">
                          <a:latin typeface="Century Gothic"/>
                        </a:rPr>
                        <a:t>En tant que participant inscrit à une sortie, je peux me désister tant que la sortie n'a pas débuté. En cas de désistement, la place devient libre pour un autre participant si la date limite d'inscription n'est pas dépassée.</a:t>
                      </a:r>
                      <a:endParaRPr lang="en-US" dirty="0"/>
                    </a:p>
                  </a:txBody>
                  <a:tcPr/>
                </a:tc>
                <a:tc>
                  <a:txBody>
                    <a:bodyPr/>
                    <a:lstStyle/>
                    <a:p>
                      <a:pPr lvl="0">
                        <a:buNone/>
                      </a:pPr>
                      <a:endParaRPr lang="fr-FR" sz="1200" noProof="1"/>
                    </a:p>
                  </a:txBody>
                  <a:tcPr/>
                </a:tc>
                <a:extLst>
                  <a:ext uri="{0D108BD9-81ED-4DB2-BD59-A6C34878D82A}">
                    <a16:rowId xmlns:a16="http://schemas.microsoft.com/office/drawing/2014/main" val="1041742431"/>
                  </a:ext>
                </a:extLst>
              </a:tr>
              <a:tr h="400961">
                <a:tc>
                  <a:txBody>
                    <a:bodyPr/>
                    <a:lstStyle/>
                    <a:p>
                      <a:pPr lvl="0">
                        <a:buNone/>
                      </a:pPr>
                      <a:r>
                        <a:rPr lang="fr-FR" sz="1200" b="0" i="0" u="none" strike="noStrike" noProof="1">
                          <a:latin typeface="Century Gothic"/>
                        </a:rPr>
                        <a:t>Gestion des sorties</a:t>
                      </a:r>
                      <a:endParaRPr lang="fr-FR" noProof="1"/>
                    </a:p>
                  </a:txBody>
                  <a:tcPr/>
                </a:tc>
                <a:tc>
                  <a:txBody>
                    <a:bodyPr/>
                    <a:lstStyle/>
                    <a:p>
                      <a:r>
                        <a:rPr lang="fr-FR" sz="1200" noProof="1"/>
                        <a:t>Clôture des inscriptions</a:t>
                      </a:r>
                      <a:endParaRPr lang="en-US" dirty="0"/>
                    </a:p>
                  </a:txBody>
                  <a:tcPr/>
                </a:tc>
                <a:tc>
                  <a:txBody>
                    <a:bodyPr/>
                    <a:lstStyle/>
                    <a:p>
                      <a:pPr lvl="0" algn="l">
                        <a:lnSpc>
                          <a:spcPct val="100000"/>
                        </a:lnSpc>
                        <a:spcBef>
                          <a:spcPts val="0"/>
                        </a:spcBef>
                        <a:spcAft>
                          <a:spcPts val="0"/>
                        </a:spcAft>
                        <a:buNone/>
                      </a:pPr>
                      <a:r>
                        <a:rPr lang="fr-FR" sz="1200" b="0" i="0" u="none" strike="noStrike" noProof="1">
                          <a:latin typeface="Century Gothic"/>
                        </a:rPr>
                        <a:t>Les participants ne peuvent pas s’inscrire à une sortie après la date de clôture des inscriptions.</a:t>
                      </a:r>
                      <a:endParaRPr lang="en-US" dirty="0"/>
                    </a:p>
                    <a:p>
                      <a:pPr lvl="0">
                        <a:buNone/>
                      </a:pPr>
                      <a:endParaRPr lang="fr-FR" sz="1200" noProof="1"/>
                    </a:p>
                  </a:txBody>
                  <a:tcPr/>
                </a:tc>
                <a:tc>
                  <a:txBody>
                    <a:bodyPr/>
                    <a:lstStyle/>
                    <a:p>
                      <a:endParaRPr lang="fr-FR" sz="1200" noProof="1"/>
                    </a:p>
                  </a:txBody>
                  <a:tcPr/>
                </a:tc>
                <a:extLst>
                  <a:ext uri="{0D108BD9-81ED-4DB2-BD59-A6C34878D82A}">
                    <a16:rowId xmlns:a16="http://schemas.microsoft.com/office/drawing/2014/main" val="3188341669"/>
                  </a:ext>
                </a:extLst>
              </a:tr>
              <a:tr h="400960">
                <a:tc>
                  <a:txBody>
                    <a:bodyPr/>
                    <a:lstStyle/>
                    <a:p>
                      <a:pPr lvl="0">
                        <a:buNone/>
                      </a:pPr>
                      <a:r>
                        <a:rPr lang="fr-FR" sz="1200" b="0" i="0" u="none" strike="noStrike" noProof="1">
                          <a:latin typeface="Century Gothic"/>
                        </a:rPr>
                        <a:t>Gestion des sorties</a:t>
                      </a:r>
                      <a:endParaRPr lang="fr-FR" noProof="1"/>
                    </a:p>
                  </a:txBody>
                  <a:tcPr/>
                </a:tc>
                <a:tc>
                  <a:txBody>
                    <a:bodyPr/>
                    <a:lstStyle/>
                    <a:p>
                      <a:pPr lvl="0">
                        <a:buNone/>
                      </a:pPr>
                      <a:r>
                        <a:rPr lang="fr-FR" sz="1200" noProof="1"/>
                        <a:t>Annuler une sortie</a:t>
                      </a:r>
                      <a:endParaRPr lang="en-US" dirty="0"/>
                    </a:p>
                  </a:txBody>
                  <a:tcPr/>
                </a:tc>
                <a:tc>
                  <a:txBody>
                    <a:bodyPr/>
                    <a:lstStyle/>
                    <a:p>
                      <a:pPr lvl="0">
                        <a:buNone/>
                      </a:pPr>
                      <a:r>
                        <a:rPr lang="fr-FR" sz="1200" b="0" i="0" u="none" strike="noStrike" noProof="1">
                          <a:latin typeface="Century Gothic"/>
                        </a:rPr>
                        <a:t>En tant qu'organisateur d'une sortie, je peux annuler une sortie si celle-ci n'est pas encore commencée. La sortie sera alors marquée comme annulée et sera accompagnée d'un motif d'annulation.</a:t>
                      </a:r>
                      <a:endParaRPr lang="en-US" dirty="0"/>
                    </a:p>
                  </a:txBody>
                  <a:tcPr/>
                </a:tc>
                <a:tc>
                  <a:txBody>
                    <a:bodyPr/>
                    <a:lstStyle/>
                    <a:p>
                      <a:pPr lvl="0">
                        <a:buNone/>
                      </a:pPr>
                      <a:endParaRPr lang="fr-FR" sz="1200" noProof="1"/>
                    </a:p>
                  </a:txBody>
                  <a:tcPr/>
                </a:tc>
                <a:extLst>
                  <a:ext uri="{0D108BD9-81ED-4DB2-BD59-A6C34878D82A}">
                    <a16:rowId xmlns:a16="http://schemas.microsoft.com/office/drawing/2014/main" val="2359302648"/>
                  </a:ext>
                </a:extLst>
              </a:tr>
              <a:tr h="400961">
                <a:tc>
                  <a:txBody>
                    <a:bodyPr/>
                    <a:lstStyle/>
                    <a:p>
                      <a:pPr lvl="0">
                        <a:buNone/>
                      </a:pPr>
                      <a:r>
                        <a:rPr lang="fr-FR" sz="1200" b="0" i="0" u="none" strike="noStrike" noProof="1">
                          <a:latin typeface="Century Gothic"/>
                        </a:rPr>
                        <a:t>Gestion des sorties</a:t>
                      </a:r>
                      <a:endParaRPr lang="fr-FR" noProof="1"/>
                    </a:p>
                  </a:txBody>
                  <a:tcPr/>
                </a:tc>
                <a:tc>
                  <a:txBody>
                    <a:bodyPr/>
                    <a:lstStyle/>
                    <a:p>
                      <a:pPr lvl="0">
                        <a:buNone/>
                      </a:pPr>
                      <a:r>
                        <a:rPr lang="fr-FR" sz="1200" noProof="1"/>
                        <a:t>Archiver les sorties</a:t>
                      </a:r>
                      <a:endParaRPr lang="en-US" dirty="0"/>
                    </a:p>
                  </a:txBody>
                  <a:tcPr/>
                </a:tc>
                <a:tc>
                  <a:txBody>
                    <a:bodyPr/>
                    <a:lstStyle/>
                    <a:p>
                      <a:pPr lvl="0">
                        <a:buNone/>
                      </a:pPr>
                      <a:r>
                        <a:rPr lang="fr-FR" sz="1200" b="0" i="0" u="none" strike="noStrike" noProof="1">
                          <a:latin typeface="Century Gothic"/>
                        </a:rPr>
                        <a:t>Les sorties réalisées depuis plus d’un mois ne sont pas consultables.</a:t>
                      </a:r>
                      <a:endParaRPr lang="en-US" dirty="0"/>
                    </a:p>
                  </a:txBody>
                  <a:tcPr/>
                </a:tc>
                <a:tc>
                  <a:txBody>
                    <a:bodyPr/>
                    <a:lstStyle/>
                    <a:p>
                      <a:endParaRPr lang="fr-FR" sz="1200" noProof="1"/>
                    </a:p>
                  </a:txBody>
                  <a:tcPr/>
                </a:tc>
                <a:extLst>
                  <a:ext uri="{0D108BD9-81ED-4DB2-BD59-A6C34878D82A}">
                    <a16:rowId xmlns:a16="http://schemas.microsoft.com/office/drawing/2014/main" val="2554747257"/>
                  </a:ext>
                </a:extLst>
              </a:tr>
              <a:tr h="400960">
                <a:tc>
                  <a:txBody>
                    <a:bodyPr/>
                    <a:lstStyle/>
                    <a:p>
                      <a:pPr lvl="0">
                        <a:buNone/>
                      </a:pPr>
                      <a:r>
                        <a:rPr lang="fr-FR" sz="1200" b="0" i="0" u="none" strike="noStrike" noProof="1"/>
                        <a:t>Gestion des sorties</a:t>
                      </a:r>
                      <a:endParaRPr lang="fr-FR" noProof="1"/>
                    </a:p>
                  </a:txBody>
                  <a:tcPr/>
                </a:tc>
                <a:tc>
                  <a:txBody>
                    <a:bodyPr/>
                    <a:lstStyle/>
                    <a:p>
                      <a:pPr lvl="0">
                        <a:buNone/>
                      </a:pPr>
                      <a:r>
                        <a:rPr lang="fr-FR" sz="1200" noProof="1"/>
                        <a:t>Afficher le profil des autres participants</a:t>
                      </a:r>
                      <a:endParaRPr lang="en-US" dirty="0"/>
                    </a:p>
                  </a:txBody>
                  <a:tcPr/>
                </a:tc>
                <a:tc>
                  <a:txBody>
                    <a:bodyPr/>
                    <a:lstStyle/>
                    <a:p>
                      <a:pPr lvl="0">
                        <a:buNone/>
                      </a:pPr>
                      <a:r>
                        <a:rPr lang="fr-FR" sz="1200" b="0" i="0" u="none" strike="noStrike" noProof="1">
                          <a:latin typeface="Century Gothic"/>
                        </a:rPr>
                        <a:t>En tant que participant je peux afficher le profil des autres participants. Cette fonctionnalité est notamment disponible sur la page d’affichage des sorties et sur la page qui affiche les détails de la sortie.</a:t>
                      </a:r>
                      <a:endParaRPr lang="en-US" dirty="0"/>
                    </a:p>
                  </a:txBody>
                  <a:tcPr/>
                </a:tc>
                <a:tc>
                  <a:txBody>
                    <a:bodyPr/>
                    <a:lstStyle/>
                    <a:p>
                      <a:pPr lvl="0">
                        <a:buNone/>
                      </a:pPr>
                      <a:endParaRPr lang="fr-FR" sz="1200" noProof="1"/>
                    </a:p>
                  </a:txBody>
                  <a:tcPr/>
                </a:tc>
                <a:extLst>
                  <a:ext uri="{0D108BD9-81ED-4DB2-BD59-A6C34878D82A}">
                    <a16:rowId xmlns:a16="http://schemas.microsoft.com/office/drawing/2014/main" val="1874682834"/>
                  </a:ext>
                </a:extLst>
              </a:tr>
            </a:tbl>
          </a:graphicData>
        </a:graphic>
      </p:graphicFrame>
    </p:spTree>
    <p:extLst>
      <p:ext uri="{BB962C8B-B14F-4D97-AF65-F5344CB8AC3E}">
        <p14:creationId xmlns:p14="http://schemas.microsoft.com/office/powerpoint/2010/main" val="2901062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4" name="Picture 3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36" name="Picture 3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7" name="Picture 3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8" name="Rectangle 3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39" name="Picture 38" descr="Papier coloré dans une pile">
            <a:extLst>
              <a:ext uri="{FF2B5EF4-FFF2-40B4-BE49-F238E27FC236}">
                <a16:creationId xmlns:a16="http://schemas.microsoft.com/office/drawing/2014/main" id="{3B1257B4-5B4C-1BEF-6E03-601376324834}"/>
              </a:ext>
            </a:extLst>
          </p:cNvPr>
          <p:cNvPicPr>
            <a:picLocks noChangeAspect="1"/>
          </p:cNvPicPr>
          <p:nvPr/>
        </p:nvPicPr>
        <p:blipFill rotWithShape="1">
          <a:blip r:embed="rId7">
            <a:duotone>
              <a:prstClr val="black"/>
              <a:schemeClr val="accent5">
                <a:tint val="45000"/>
                <a:satMod val="400000"/>
              </a:schemeClr>
            </a:duotone>
            <a:alphaModFix amt="25000"/>
          </a:blip>
          <a:srcRect l="9092" t="23278" r="-7" b="-7"/>
          <a:stretch/>
        </p:blipFill>
        <p:spPr>
          <a:xfrm>
            <a:off x="20" y="10"/>
            <a:ext cx="12191980" cy="6857990"/>
          </a:xfrm>
          <a:prstGeom prst="rect">
            <a:avLst/>
          </a:prstGeom>
        </p:spPr>
      </p:pic>
      <p:sp>
        <p:nvSpPr>
          <p:cNvPr id="2" name="Title 1">
            <a:extLst>
              <a:ext uri="{FF2B5EF4-FFF2-40B4-BE49-F238E27FC236}">
                <a16:creationId xmlns:a16="http://schemas.microsoft.com/office/drawing/2014/main" id="{7E8C6F6D-F941-75F6-B0D9-AB80128271DF}"/>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a:t>Page d'accueil</a:t>
            </a:r>
          </a:p>
        </p:txBody>
      </p:sp>
      <p:sp>
        <p:nvSpPr>
          <p:cNvPr id="40" name="Rectangle 3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Tree>
    <p:extLst>
      <p:ext uri="{BB962C8B-B14F-4D97-AF65-F5344CB8AC3E}">
        <p14:creationId xmlns:p14="http://schemas.microsoft.com/office/powerpoint/2010/main" val="3193069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F67E3458-4528-D218-D8CF-BF028AF98338}"/>
              </a:ext>
            </a:extLst>
          </p:cNvPr>
          <p:cNvPicPr>
            <a:picLocks noChangeAspect="1"/>
          </p:cNvPicPr>
          <p:nvPr/>
        </p:nvPicPr>
        <p:blipFill>
          <a:blip r:embed="rId2"/>
          <a:stretch>
            <a:fillRect/>
          </a:stretch>
        </p:blipFill>
        <p:spPr>
          <a:xfrm>
            <a:off x="2676688" y="549000"/>
            <a:ext cx="6838624" cy="5760000"/>
          </a:xfrm>
          <a:prstGeom prst="rect">
            <a:avLst/>
          </a:prstGeom>
        </p:spPr>
      </p:pic>
    </p:spTree>
    <p:extLst>
      <p:ext uri="{BB962C8B-B14F-4D97-AF65-F5344CB8AC3E}">
        <p14:creationId xmlns:p14="http://schemas.microsoft.com/office/powerpoint/2010/main" val="65665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8" name="Freeform: Shape 17">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le 1">
            <a:extLst>
              <a:ext uri="{FF2B5EF4-FFF2-40B4-BE49-F238E27FC236}">
                <a16:creationId xmlns:a16="http://schemas.microsoft.com/office/drawing/2014/main" id="{0B5E3911-5AE6-E853-EEAA-3F655A04BE22}"/>
              </a:ext>
            </a:extLst>
          </p:cNvPr>
          <p:cNvSpPr>
            <a:spLocks noGrp="1"/>
          </p:cNvSpPr>
          <p:nvPr>
            <p:ph type="title"/>
          </p:nvPr>
        </p:nvSpPr>
        <p:spPr>
          <a:xfrm>
            <a:off x="653143" y="1645920"/>
            <a:ext cx="3522879" cy="4470821"/>
          </a:xfrm>
        </p:spPr>
        <p:txBody>
          <a:bodyPr>
            <a:normAutofit/>
          </a:bodyPr>
          <a:lstStyle/>
          <a:p>
            <a:pPr algn="r"/>
            <a:r>
              <a:rPr lang="fr-FR" dirty="0">
                <a:solidFill>
                  <a:schemeClr val="bg2"/>
                </a:solidFill>
              </a:rPr>
              <a:t>Présentation du projet</a:t>
            </a:r>
          </a:p>
        </p:txBody>
      </p:sp>
      <p:sp>
        <p:nvSpPr>
          <p:cNvPr id="3" name="Content Placeholder 2">
            <a:extLst>
              <a:ext uri="{FF2B5EF4-FFF2-40B4-BE49-F238E27FC236}">
                <a16:creationId xmlns:a16="http://schemas.microsoft.com/office/drawing/2014/main" id="{EB4AE357-8914-B2EB-73CB-6D8955ACB765}"/>
              </a:ext>
            </a:extLst>
          </p:cNvPr>
          <p:cNvSpPr>
            <a:spLocks noGrp="1"/>
          </p:cNvSpPr>
          <p:nvPr>
            <p:ph idx="1"/>
          </p:nvPr>
        </p:nvSpPr>
        <p:spPr>
          <a:xfrm>
            <a:off x="5213878" y="1645920"/>
            <a:ext cx="6328050" cy="4470821"/>
          </a:xfrm>
        </p:spPr>
        <p:txBody>
          <a:bodyPr vert="horz" lIns="91440" tIns="45720" rIns="91440" bIns="45720" rtlCol="0" anchor="t">
            <a:normAutofit/>
          </a:bodyPr>
          <a:lstStyle/>
          <a:p>
            <a:pPr algn="just">
              <a:buClr>
                <a:srgbClr val="8AD0D6"/>
              </a:buClr>
            </a:pPr>
            <a:r>
              <a:rPr lang="fr-FR" noProof="1"/>
              <a:t>La société ENI souhaite développer pour ses stagiaires actifs, ainsi que ses anciens stagiares, une plateforme web leur permettant d'organiser des sorties.</a:t>
            </a:r>
            <a:endParaRPr lang="en-US" dirty="0"/>
          </a:p>
          <a:p>
            <a:pPr algn="just">
              <a:buClr>
                <a:srgbClr val="8AD0D6"/>
              </a:buClr>
            </a:pPr>
            <a:r>
              <a:rPr lang="fr-FR" noProof="1"/>
              <a:t>La plateforme est une plateforme privée dont l'inscription sera gérée par le ou les administrateurs.</a:t>
            </a:r>
          </a:p>
          <a:p>
            <a:pPr algn="just">
              <a:buClr>
                <a:srgbClr val="8AD0D6"/>
              </a:buClr>
            </a:pPr>
            <a:r>
              <a:rPr lang="fr-FR" noProof="1"/>
              <a:t>Les sorties, ainsi que les participants sont rattachés à un campus pour permettre une organisation géographique des sorties.</a:t>
            </a:r>
          </a:p>
        </p:txBody>
      </p:sp>
    </p:spTree>
    <p:extLst>
      <p:ext uri="{BB962C8B-B14F-4D97-AF65-F5344CB8AC3E}">
        <p14:creationId xmlns:p14="http://schemas.microsoft.com/office/powerpoint/2010/main" val="2957289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985F10A-6FDE-EE67-40B0-0286D842A415}"/>
              </a:ext>
            </a:extLst>
          </p:cNvPr>
          <p:cNvPicPr>
            <a:picLocks noChangeAspect="1"/>
          </p:cNvPicPr>
          <p:nvPr/>
        </p:nvPicPr>
        <p:blipFill rotWithShape="1">
          <a:blip r:embed="rId2"/>
          <a:srcRect l="297" r="6946"/>
          <a:stretch/>
        </p:blipFill>
        <p:spPr>
          <a:xfrm>
            <a:off x="2161867" y="549000"/>
            <a:ext cx="7868265" cy="5760000"/>
          </a:xfrm>
          <a:prstGeom prst="rect">
            <a:avLst/>
          </a:prstGeom>
        </p:spPr>
      </p:pic>
    </p:spTree>
    <p:extLst>
      <p:ext uri="{BB962C8B-B14F-4D97-AF65-F5344CB8AC3E}">
        <p14:creationId xmlns:p14="http://schemas.microsoft.com/office/powerpoint/2010/main" val="3775833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5" name="Picture 4" descr="Lion majestueux sur herbe dorée">
            <a:extLst>
              <a:ext uri="{FF2B5EF4-FFF2-40B4-BE49-F238E27FC236}">
                <a16:creationId xmlns:a16="http://schemas.microsoft.com/office/drawing/2014/main" id="{AFDA6A0B-DEC6-7C67-8FD7-9373819B275F}"/>
              </a:ext>
            </a:extLst>
          </p:cNvPr>
          <p:cNvPicPr>
            <a:picLocks noChangeAspect="1"/>
          </p:cNvPicPr>
          <p:nvPr/>
        </p:nvPicPr>
        <p:blipFill rotWithShape="1">
          <a:blip r:embed="rId7">
            <a:duotone>
              <a:prstClr val="black"/>
              <a:schemeClr val="accent5">
                <a:tint val="45000"/>
                <a:satMod val="400000"/>
              </a:schemeClr>
            </a:duotone>
            <a:alphaModFix amt="25000"/>
          </a:blip>
          <a:srcRect l="1247" t="20552" r="4618"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E7F0D9B9-C4C1-67B6-0DD4-7180064F2DC8}"/>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dirty="0"/>
              <a:t>Mon </a:t>
            </a:r>
            <a:r>
              <a:rPr lang="en-US" sz="7200" dirty="0" err="1"/>
              <a:t>profil</a:t>
            </a:r>
          </a:p>
        </p:txBody>
      </p:sp>
      <p:sp>
        <p:nvSpPr>
          <p:cNvPr id="21" name="Rectangle 20">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Tree>
    <p:extLst>
      <p:ext uri="{BB962C8B-B14F-4D97-AF65-F5344CB8AC3E}">
        <p14:creationId xmlns:p14="http://schemas.microsoft.com/office/powerpoint/2010/main" val="32203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6C98C510-3874-ED90-F4EB-F13DCF7AF5AD}"/>
              </a:ext>
            </a:extLst>
          </p:cNvPr>
          <p:cNvPicPr>
            <a:picLocks noChangeAspect="1"/>
          </p:cNvPicPr>
          <p:nvPr/>
        </p:nvPicPr>
        <p:blipFill>
          <a:blip r:embed="rId2"/>
          <a:stretch>
            <a:fillRect/>
          </a:stretch>
        </p:blipFill>
        <p:spPr>
          <a:xfrm>
            <a:off x="2148048" y="549000"/>
            <a:ext cx="7895903" cy="5760000"/>
          </a:xfrm>
          <a:prstGeom prst="rect">
            <a:avLst/>
          </a:prstGeom>
        </p:spPr>
      </p:pic>
    </p:spTree>
    <p:extLst>
      <p:ext uri="{BB962C8B-B14F-4D97-AF65-F5344CB8AC3E}">
        <p14:creationId xmlns:p14="http://schemas.microsoft.com/office/powerpoint/2010/main" val="3592323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46A0CA4-87AA-F8D5-7926-658DCBFA9482}"/>
              </a:ext>
            </a:extLst>
          </p:cNvPr>
          <p:cNvPicPr>
            <a:picLocks noChangeAspect="1"/>
          </p:cNvPicPr>
          <p:nvPr/>
        </p:nvPicPr>
        <p:blipFill>
          <a:blip r:embed="rId2"/>
          <a:stretch>
            <a:fillRect/>
          </a:stretch>
        </p:blipFill>
        <p:spPr>
          <a:xfrm>
            <a:off x="2528091" y="549000"/>
            <a:ext cx="7135817" cy="5760000"/>
          </a:xfrm>
          <a:prstGeom prst="rect">
            <a:avLst/>
          </a:prstGeom>
        </p:spPr>
      </p:pic>
    </p:spTree>
    <p:extLst>
      <p:ext uri="{BB962C8B-B14F-4D97-AF65-F5344CB8AC3E}">
        <p14:creationId xmlns:p14="http://schemas.microsoft.com/office/powerpoint/2010/main" val="4154322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36" name="Picture 3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3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3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5" name="Picture 4" descr="Lumière venant de la porte ouverte">
            <a:extLst>
              <a:ext uri="{FF2B5EF4-FFF2-40B4-BE49-F238E27FC236}">
                <a16:creationId xmlns:a16="http://schemas.microsoft.com/office/drawing/2014/main" id="{B3DDA270-4153-6D06-EEE7-B3164577EF7A}"/>
              </a:ext>
            </a:extLst>
          </p:cNvPr>
          <p:cNvPicPr>
            <a:picLocks noChangeAspect="1"/>
          </p:cNvPicPr>
          <p:nvPr/>
        </p:nvPicPr>
        <p:blipFill rotWithShape="1">
          <a:blip r:embed="rId7">
            <a:duotone>
              <a:prstClr val="black"/>
              <a:schemeClr val="accent5">
                <a:tint val="45000"/>
                <a:satMod val="400000"/>
              </a:schemeClr>
            </a:duotone>
            <a:alphaModFix amt="25000"/>
          </a:blip>
          <a:srcRect l="9091" t="13328"/>
          <a:stretch/>
        </p:blipFill>
        <p:spPr>
          <a:xfrm>
            <a:off x="20" y="10"/>
            <a:ext cx="12191980" cy="6857990"/>
          </a:xfrm>
          <a:prstGeom prst="rect">
            <a:avLst/>
          </a:prstGeom>
        </p:spPr>
      </p:pic>
      <p:sp>
        <p:nvSpPr>
          <p:cNvPr id="2" name="Title 1">
            <a:extLst>
              <a:ext uri="{FF2B5EF4-FFF2-40B4-BE49-F238E27FC236}">
                <a16:creationId xmlns:a16="http://schemas.microsoft.com/office/drawing/2014/main" id="{E7F0D9B9-C4C1-67B6-0DD4-7180064F2DC8}"/>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dirty="0" err="1"/>
              <a:t>Créer</a:t>
            </a:r>
            <a:r>
              <a:rPr lang="en-US" sz="7200" dirty="0"/>
              <a:t> </a:t>
            </a:r>
            <a:r>
              <a:rPr lang="en-US" sz="7200" dirty="0" err="1"/>
              <a:t>une</a:t>
            </a:r>
            <a:r>
              <a:rPr lang="en-US" sz="7200" dirty="0"/>
              <a:t> sortie</a:t>
            </a:r>
          </a:p>
        </p:txBody>
      </p:sp>
      <p:sp>
        <p:nvSpPr>
          <p:cNvPr id="42" name="Rectangle 41">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Tree>
    <p:extLst>
      <p:ext uri="{BB962C8B-B14F-4D97-AF65-F5344CB8AC3E}">
        <p14:creationId xmlns:p14="http://schemas.microsoft.com/office/powerpoint/2010/main" val="2265424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2A23E0EB-3743-9131-760B-AFF9E2325AF6}"/>
              </a:ext>
            </a:extLst>
          </p:cNvPr>
          <p:cNvPicPr>
            <a:picLocks noChangeAspect="1"/>
          </p:cNvPicPr>
          <p:nvPr/>
        </p:nvPicPr>
        <p:blipFill>
          <a:blip r:embed="rId2"/>
          <a:stretch>
            <a:fillRect/>
          </a:stretch>
        </p:blipFill>
        <p:spPr>
          <a:xfrm>
            <a:off x="2715924" y="549000"/>
            <a:ext cx="6760152" cy="5760000"/>
          </a:xfrm>
          <a:prstGeom prst="rect">
            <a:avLst/>
          </a:prstGeom>
        </p:spPr>
      </p:pic>
    </p:spTree>
    <p:extLst>
      <p:ext uri="{BB962C8B-B14F-4D97-AF65-F5344CB8AC3E}">
        <p14:creationId xmlns:p14="http://schemas.microsoft.com/office/powerpoint/2010/main" val="1896260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3C09EFC-1E12-FFC1-2677-F3794C45B171}"/>
              </a:ext>
            </a:extLst>
          </p:cNvPr>
          <p:cNvPicPr>
            <a:picLocks noChangeAspect="1"/>
          </p:cNvPicPr>
          <p:nvPr/>
        </p:nvPicPr>
        <p:blipFill rotWithShape="1">
          <a:blip r:embed="rId2"/>
          <a:srcRect b="5107"/>
          <a:stretch/>
        </p:blipFill>
        <p:spPr>
          <a:xfrm>
            <a:off x="2454708" y="549000"/>
            <a:ext cx="7282583" cy="5760000"/>
          </a:xfrm>
          <a:prstGeom prst="rect">
            <a:avLst/>
          </a:prstGeom>
        </p:spPr>
      </p:pic>
    </p:spTree>
    <p:extLst>
      <p:ext uri="{BB962C8B-B14F-4D97-AF65-F5344CB8AC3E}">
        <p14:creationId xmlns:p14="http://schemas.microsoft.com/office/powerpoint/2010/main" val="3033375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Sommaire</a:t>
            </a:r>
          </a:p>
        </p:txBody>
      </p:sp>
      <p:sp>
        <p:nvSpPr>
          <p:cNvPr id="14" name="Espace réservé du contenu 13"/>
          <p:cNvSpPr>
            <a:spLocks noGrp="1"/>
          </p:cNvSpPr>
          <p:nvPr>
            <p:ph idx="1"/>
          </p:nvPr>
        </p:nvSpPr>
        <p:spPr/>
        <p:txBody>
          <a:bodyPr rtlCol="0">
            <a:normAutofit/>
          </a:bodyPr>
          <a:lstStyle/>
          <a:p>
            <a:pPr rtl="0"/>
            <a:r>
              <a:rPr lang="fr-FR" dirty="0"/>
              <a:t>Description du problème</a:t>
            </a:r>
          </a:p>
          <a:p>
            <a:pPr rtl="0"/>
            <a:r>
              <a:rPr lang="fr-FR" dirty="0"/>
              <a:t>Parties prenantes et utilisateurs</a:t>
            </a:r>
          </a:p>
          <a:p>
            <a:pPr rtl="0"/>
            <a:r>
              <a:rPr lang="fr-FR" dirty="0"/>
              <a:t>Caractéristiques principales</a:t>
            </a:r>
          </a:p>
          <a:p>
            <a:pPr rtl="0"/>
            <a:r>
              <a:rPr lang="fr-FR" dirty="0"/>
              <a:t>Tâches et fonctionnalités</a:t>
            </a:r>
          </a:p>
          <a:p>
            <a:pPr rtl="0"/>
            <a:r>
              <a:rPr lang="fr-FR" dirty="0"/>
              <a:t>Contraintes</a:t>
            </a:r>
          </a:p>
          <a:p>
            <a:pPr rtl="0"/>
            <a:r>
              <a:rPr lang="fr-FR" dirty="0"/>
              <a:t>Aperçu technique</a:t>
            </a:r>
          </a:p>
          <a:p>
            <a:pPr rtl="0"/>
            <a:r>
              <a:rPr lang="fr-FR" dirty="0"/>
              <a:t>Code et explications</a:t>
            </a:r>
          </a:p>
          <a:p>
            <a:pPr rtl="0"/>
            <a:r>
              <a:rPr lang="fr-FR" dirty="0"/>
              <a:t>Conclusion</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FA81E1-E4D2-E1FF-6A4F-314384633EE1}"/>
              </a:ext>
            </a:extLst>
          </p:cNvPr>
          <p:cNvSpPr>
            <a:spLocks noGrp="1"/>
          </p:cNvSpPr>
          <p:nvPr>
            <p:ph type="title"/>
          </p:nvPr>
        </p:nvSpPr>
        <p:spPr/>
        <p:txBody>
          <a:bodyPr/>
          <a:lstStyle/>
          <a:p>
            <a:r>
              <a:rPr lang="fr-FR" dirty="0"/>
              <a:t>Description du problème</a:t>
            </a:r>
          </a:p>
        </p:txBody>
      </p:sp>
      <p:sp>
        <p:nvSpPr>
          <p:cNvPr id="3" name="Espace réservé du contenu 2">
            <a:extLst>
              <a:ext uri="{FF2B5EF4-FFF2-40B4-BE49-F238E27FC236}">
                <a16:creationId xmlns:a16="http://schemas.microsoft.com/office/drawing/2014/main" id="{E516EBF5-3D61-7B73-BA3E-C822667EA27E}"/>
              </a:ext>
            </a:extLst>
          </p:cNvPr>
          <p:cNvSpPr>
            <a:spLocks noGrp="1"/>
          </p:cNvSpPr>
          <p:nvPr>
            <p:ph idx="1"/>
          </p:nvPr>
        </p:nvSpPr>
        <p:spPr/>
        <p:txBody>
          <a:bodyPr/>
          <a:lstStyle/>
          <a:p>
            <a:pPr marL="0" indent="0">
              <a:buNone/>
            </a:pPr>
            <a:r>
              <a:rPr lang="fr-FR" dirty="0"/>
              <a:t>"Le besoin essentiel"</a:t>
            </a:r>
          </a:p>
          <a:p>
            <a:pPr marL="0" indent="0">
              <a:buNone/>
            </a:pPr>
            <a:r>
              <a:rPr lang="fr-FR" dirty="0"/>
              <a:t>Les membres de l'association n'avaient pas d'outil dédié pour gérer et s'inscrire aux sorties. Nous avons donc développé une solution web adaptée avec le Framework Symfony en version 6.3.</a:t>
            </a:r>
          </a:p>
        </p:txBody>
      </p:sp>
    </p:spTree>
    <p:extLst>
      <p:ext uri="{BB962C8B-B14F-4D97-AF65-F5344CB8AC3E}">
        <p14:creationId xmlns:p14="http://schemas.microsoft.com/office/powerpoint/2010/main" val="277534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58FA5-E743-4EDE-F9DE-CE0D353A8D3D}"/>
              </a:ext>
            </a:extLst>
          </p:cNvPr>
          <p:cNvSpPr>
            <a:spLocks noGrp="1"/>
          </p:cNvSpPr>
          <p:nvPr>
            <p:ph type="title"/>
          </p:nvPr>
        </p:nvSpPr>
        <p:spPr/>
        <p:txBody>
          <a:bodyPr/>
          <a:lstStyle/>
          <a:p>
            <a:r>
              <a:rPr lang="fr-FR" dirty="0"/>
              <a:t>Parties prenantes et utilisateurs</a:t>
            </a:r>
          </a:p>
        </p:txBody>
      </p:sp>
      <p:sp>
        <p:nvSpPr>
          <p:cNvPr id="3" name="Espace réservé du contenu 2">
            <a:extLst>
              <a:ext uri="{FF2B5EF4-FFF2-40B4-BE49-F238E27FC236}">
                <a16:creationId xmlns:a16="http://schemas.microsoft.com/office/drawing/2014/main" id="{5F8EB346-895D-5E82-EE19-58FDF4F94422}"/>
              </a:ext>
            </a:extLst>
          </p:cNvPr>
          <p:cNvSpPr>
            <a:spLocks noGrp="1"/>
          </p:cNvSpPr>
          <p:nvPr>
            <p:ph idx="1"/>
          </p:nvPr>
        </p:nvSpPr>
        <p:spPr/>
        <p:txBody>
          <a:bodyPr/>
          <a:lstStyle/>
          <a:p>
            <a:r>
              <a:rPr lang="fr-FR" dirty="0"/>
              <a:t>Membres : peuvent consulter, s'inscrire et se désinscrire des sorties.</a:t>
            </a:r>
          </a:p>
          <a:p>
            <a:r>
              <a:rPr lang="fr-FR" dirty="0"/>
              <a:t>Organisateurs : responsables de la création, modification et suppression des sorties.</a:t>
            </a:r>
          </a:p>
          <a:p>
            <a:r>
              <a:rPr lang="fr-FR" dirty="0"/>
              <a:t>Administrateur : gère les membres, les campus et les droits d'accès.</a:t>
            </a:r>
          </a:p>
        </p:txBody>
      </p:sp>
    </p:spTree>
    <p:extLst>
      <p:ext uri="{BB962C8B-B14F-4D97-AF65-F5344CB8AC3E}">
        <p14:creationId xmlns:p14="http://schemas.microsoft.com/office/powerpoint/2010/main" val="369564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497FA5-A35A-710B-0805-BFB58414DF88}"/>
              </a:ext>
            </a:extLst>
          </p:cNvPr>
          <p:cNvSpPr>
            <a:spLocks noGrp="1"/>
          </p:cNvSpPr>
          <p:nvPr>
            <p:ph type="title"/>
          </p:nvPr>
        </p:nvSpPr>
        <p:spPr/>
        <p:txBody>
          <a:bodyPr/>
          <a:lstStyle/>
          <a:p>
            <a:r>
              <a:rPr lang="fr-FR" dirty="0"/>
              <a:t>Caractéristiques principales</a:t>
            </a:r>
          </a:p>
        </p:txBody>
      </p:sp>
      <p:sp>
        <p:nvSpPr>
          <p:cNvPr id="3" name="Espace réservé du contenu 2">
            <a:extLst>
              <a:ext uri="{FF2B5EF4-FFF2-40B4-BE49-F238E27FC236}">
                <a16:creationId xmlns:a16="http://schemas.microsoft.com/office/drawing/2014/main" id="{9D4329CA-AD03-86A9-0A91-72E175E62E13}"/>
              </a:ext>
            </a:extLst>
          </p:cNvPr>
          <p:cNvSpPr>
            <a:spLocks noGrp="1"/>
          </p:cNvSpPr>
          <p:nvPr>
            <p:ph idx="1"/>
          </p:nvPr>
        </p:nvSpPr>
        <p:spPr/>
        <p:txBody>
          <a:bodyPr/>
          <a:lstStyle/>
          <a:p>
            <a:pPr marL="0" indent="0">
              <a:buNone/>
            </a:pPr>
            <a:r>
              <a:rPr lang="fr-FR" dirty="0"/>
              <a:t>Le site permet la création de sorties, l'inscription/désinscription des membres, la modification/annulation par les organisateurs et la gestion des membres et des campus par l'administrateur.</a:t>
            </a:r>
          </a:p>
        </p:txBody>
      </p:sp>
    </p:spTree>
    <p:extLst>
      <p:ext uri="{BB962C8B-B14F-4D97-AF65-F5344CB8AC3E}">
        <p14:creationId xmlns:p14="http://schemas.microsoft.com/office/powerpoint/2010/main" val="223392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1F4039-1204-DA7E-FA1A-09B334B1AA6D}"/>
              </a:ext>
            </a:extLst>
          </p:cNvPr>
          <p:cNvSpPr>
            <a:spLocks noGrp="1"/>
          </p:cNvSpPr>
          <p:nvPr>
            <p:ph type="title"/>
          </p:nvPr>
        </p:nvSpPr>
        <p:spPr/>
        <p:txBody>
          <a:bodyPr/>
          <a:lstStyle/>
          <a:p>
            <a:r>
              <a:rPr lang="fr-FR" dirty="0"/>
              <a:t>Tâches et fonctionnalités (1/2)</a:t>
            </a:r>
          </a:p>
        </p:txBody>
      </p:sp>
      <p:sp>
        <p:nvSpPr>
          <p:cNvPr id="3" name="Espace réservé du contenu 2">
            <a:extLst>
              <a:ext uri="{FF2B5EF4-FFF2-40B4-BE49-F238E27FC236}">
                <a16:creationId xmlns:a16="http://schemas.microsoft.com/office/drawing/2014/main" id="{AF8B61C0-D4D7-4F44-4054-1888D45142D2}"/>
              </a:ext>
            </a:extLst>
          </p:cNvPr>
          <p:cNvSpPr>
            <a:spLocks noGrp="1"/>
          </p:cNvSpPr>
          <p:nvPr>
            <p:ph idx="1"/>
          </p:nvPr>
        </p:nvSpPr>
        <p:spPr/>
        <p:txBody>
          <a:bodyPr/>
          <a:lstStyle/>
          <a:p>
            <a:pPr marL="0" indent="0">
              <a:buNone/>
            </a:pPr>
            <a:r>
              <a:rPr lang="fr-FR" dirty="0"/>
              <a:t>Les membres peuvent s'inscrire, se connecter/déconnecter, afficher les sorties et s'inscrire à une sortie.</a:t>
            </a:r>
          </a:p>
        </p:txBody>
      </p:sp>
    </p:spTree>
    <p:extLst>
      <p:ext uri="{BB962C8B-B14F-4D97-AF65-F5344CB8AC3E}">
        <p14:creationId xmlns:p14="http://schemas.microsoft.com/office/powerpoint/2010/main" val="165376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4CCCB3-A8D1-566F-6D0E-C88A235B48D6}"/>
              </a:ext>
            </a:extLst>
          </p:cNvPr>
          <p:cNvSpPr>
            <a:spLocks noGrp="1"/>
          </p:cNvSpPr>
          <p:nvPr>
            <p:ph type="title"/>
          </p:nvPr>
        </p:nvSpPr>
        <p:spPr/>
        <p:txBody>
          <a:bodyPr/>
          <a:lstStyle/>
          <a:p>
            <a:r>
              <a:rPr lang="fr-FR" dirty="0"/>
              <a:t>Tâches et fonctionnalités (2/2)</a:t>
            </a:r>
          </a:p>
        </p:txBody>
      </p:sp>
      <p:sp>
        <p:nvSpPr>
          <p:cNvPr id="3" name="Espace réservé du contenu 2">
            <a:extLst>
              <a:ext uri="{FF2B5EF4-FFF2-40B4-BE49-F238E27FC236}">
                <a16:creationId xmlns:a16="http://schemas.microsoft.com/office/drawing/2014/main" id="{0BB3234B-F94F-232A-7404-0310BEA6401D}"/>
              </a:ext>
            </a:extLst>
          </p:cNvPr>
          <p:cNvSpPr>
            <a:spLocks noGrp="1"/>
          </p:cNvSpPr>
          <p:nvPr>
            <p:ph idx="1"/>
          </p:nvPr>
        </p:nvSpPr>
        <p:spPr/>
        <p:txBody>
          <a:bodyPr/>
          <a:lstStyle/>
          <a:p>
            <a:pPr marL="0" indent="0">
              <a:buNone/>
            </a:pPr>
            <a:r>
              <a:rPr lang="fr-FR" dirty="0"/>
              <a:t>Les utilisateurs peuvent annuler une inscription, et les organisateurs peuvent créer, modifier ou supprimer des sorties. Les états des sorties sont gérés automatiquement selon les règles définies.</a:t>
            </a:r>
          </a:p>
        </p:txBody>
      </p:sp>
    </p:spTree>
    <p:extLst>
      <p:ext uri="{BB962C8B-B14F-4D97-AF65-F5344CB8AC3E}">
        <p14:creationId xmlns:p14="http://schemas.microsoft.com/office/powerpoint/2010/main" val="396559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6C00DF-6783-8AFE-7551-85BAB4939E85}"/>
              </a:ext>
            </a:extLst>
          </p:cNvPr>
          <p:cNvSpPr>
            <a:spLocks noGrp="1"/>
          </p:cNvSpPr>
          <p:nvPr>
            <p:ph type="title"/>
          </p:nvPr>
        </p:nvSpPr>
        <p:spPr/>
        <p:txBody>
          <a:bodyPr/>
          <a:lstStyle/>
          <a:p>
            <a:r>
              <a:rPr lang="fr-FR" dirty="0"/>
              <a:t>Contraintes</a:t>
            </a:r>
          </a:p>
        </p:txBody>
      </p:sp>
      <p:sp>
        <p:nvSpPr>
          <p:cNvPr id="3" name="Espace réservé du contenu 2">
            <a:extLst>
              <a:ext uri="{FF2B5EF4-FFF2-40B4-BE49-F238E27FC236}">
                <a16:creationId xmlns:a16="http://schemas.microsoft.com/office/drawing/2014/main" id="{08A4451F-8ECA-3750-36B7-A1F7EFF40F43}"/>
              </a:ext>
            </a:extLst>
          </p:cNvPr>
          <p:cNvSpPr>
            <a:spLocks noGrp="1"/>
          </p:cNvSpPr>
          <p:nvPr>
            <p:ph idx="1"/>
          </p:nvPr>
        </p:nvSpPr>
        <p:spPr/>
        <p:txBody>
          <a:bodyPr/>
          <a:lstStyle/>
          <a:p>
            <a:r>
              <a:rPr lang="fr-FR" dirty="0"/>
              <a:t>Le projet respecte les normes RGPD, garantit une gestion sécurisée des droits d'accès et offre une interface utilisateur responsive grâce à </a:t>
            </a:r>
            <a:r>
              <a:rPr lang="fr-FR" dirty="0" err="1"/>
              <a:t>TailwindCSS</a:t>
            </a:r>
            <a:r>
              <a:rPr lang="fr-FR" dirty="0"/>
              <a:t>.</a:t>
            </a:r>
          </a:p>
          <a:p>
            <a:r>
              <a:rPr lang="fr-FR" dirty="0"/>
              <a:t>Le site ne permet pas de s’inscrire directement et demande à l’administrateur de créer les participants ce qui permet d’envoyer les invitations par mail avec les identifiants de connections.</a:t>
            </a:r>
          </a:p>
          <a:p>
            <a:r>
              <a:rPr lang="fr-FR" dirty="0"/>
              <a:t>En arrivant sur le site le visiteur est redirectionné vers la page login pour se connecter. S’il n’a pas de compte, il ne pourra pas se connecter.</a:t>
            </a:r>
          </a:p>
        </p:txBody>
      </p:sp>
    </p:spTree>
    <p:extLst>
      <p:ext uri="{BB962C8B-B14F-4D97-AF65-F5344CB8AC3E}">
        <p14:creationId xmlns:p14="http://schemas.microsoft.com/office/powerpoint/2010/main" val="37707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58</TotalTime>
  <Words>1440</Words>
  <Application>Microsoft Office PowerPoint</Application>
  <PresentationFormat>Grand écran</PresentationFormat>
  <Paragraphs>123</Paragraphs>
  <Slides>26</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26</vt:i4>
      </vt:variant>
    </vt:vector>
  </HeadingPairs>
  <TitlesOfParts>
    <vt:vector size="31" baseType="lpstr">
      <vt:lpstr>Arial</vt:lpstr>
      <vt:lpstr>Calibri</vt:lpstr>
      <vt:lpstr>Century Gothic</vt:lpstr>
      <vt:lpstr>Wingdings 3</vt:lpstr>
      <vt:lpstr>Ion</vt:lpstr>
      <vt:lpstr>Sortir.com  Projet Symfony  - ENI 2023 </vt:lpstr>
      <vt:lpstr>Présentation du projet</vt:lpstr>
      <vt:lpstr>Sommaire</vt:lpstr>
      <vt:lpstr>Description du problème</vt:lpstr>
      <vt:lpstr>Parties prenantes et utilisateurs</vt:lpstr>
      <vt:lpstr>Caractéristiques principales</vt:lpstr>
      <vt:lpstr>Tâches et fonctionnalités (1/2)</vt:lpstr>
      <vt:lpstr>Tâches et fonctionnalités (2/2)</vt:lpstr>
      <vt:lpstr>Contraintes</vt:lpstr>
      <vt:lpstr>Aperçu technique</vt:lpstr>
      <vt:lpstr>Code et explications</vt:lpstr>
      <vt:lpstr>Présentation PowerPoint</vt:lpstr>
      <vt:lpstr>Présentation PowerPoint</vt:lpstr>
      <vt:lpstr>Conclusion et perspectives</vt:lpstr>
      <vt:lpstr>Fonctionnalités essentielles du produit réalisées</vt:lpstr>
      <vt:lpstr>Etapes réalisées de l'itération 1</vt:lpstr>
      <vt:lpstr>Etapes réalisées de l'itération 1</vt:lpstr>
      <vt:lpstr>Page d'accueil</vt:lpstr>
      <vt:lpstr>Présentation PowerPoint</vt:lpstr>
      <vt:lpstr>Présentation PowerPoint</vt:lpstr>
      <vt:lpstr>Mon profil</vt:lpstr>
      <vt:lpstr>Présentation PowerPoint</vt:lpstr>
      <vt:lpstr>Présentation PowerPoint</vt:lpstr>
      <vt:lpstr>Créer une sortie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CELINE CHAIGNE</dc:creator>
  <cp:lastModifiedBy>Celine CHAIGNE</cp:lastModifiedBy>
  <cp:revision>316</cp:revision>
  <dcterms:created xsi:type="dcterms:W3CDTF">2023-08-24T17:49:01Z</dcterms:created>
  <dcterms:modified xsi:type="dcterms:W3CDTF">2023-08-25T08:13:36Z</dcterms:modified>
</cp:coreProperties>
</file>