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1" r:id="rId13"/>
    <p:sldId id="273" r:id="rId14"/>
    <p:sldId id="274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/>
    <p:restoredTop sz="92818"/>
  </p:normalViewPr>
  <p:slideViewPr>
    <p:cSldViewPr snapToGrid="0" snapToObjects="1">
      <p:cViewPr varScale="1">
        <p:scale>
          <a:sx n="83" d="100"/>
          <a:sy n="83" d="100"/>
        </p:scale>
        <p:origin x="14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04032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9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2161859" y="4191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r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2286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4572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6858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91440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400" cap="all" spc="12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2800"/>
            </a:lvl1pPr>
            <a:lvl2pPr>
              <a:buClr>
                <a:schemeClr val="accent1"/>
              </a:buClr>
              <a:buChar char="▸"/>
              <a:defRPr sz="2800"/>
            </a:lvl2pPr>
            <a:lvl3pPr>
              <a:buClr>
                <a:schemeClr val="accent1"/>
              </a:buClr>
              <a:buChar char="▸"/>
              <a:defRPr sz="2800"/>
            </a:lvl3pPr>
            <a:lvl4pPr>
              <a:buClr>
                <a:schemeClr val="accent1"/>
              </a:buClr>
              <a:buChar char="▸"/>
              <a:defRPr sz="2800"/>
            </a:lvl4pPr>
            <a:lvl5pPr>
              <a:buClr>
                <a:schemeClr val="accent1"/>
              </a:buClr>
              <a:buChar char="▸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228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457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685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9144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11430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13716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16002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182880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sz="60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34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t>Job market</a:t>
            </a:r>
          </a:p>
        </p:txBody>
      </p:sp>
      <p:sp>
        <p:nvSpPr>
          <p:cNvPr id="167" name="Shape 167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BB4"/>
                </a:solidFill>
              </a:defRPr>
            </a:lvl1pPr>
          </a:lstStyle>
          <a:p>
            <a:r>
              <a:t>da xue &amp; jiewei chen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Data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Acquisition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88" y="2601101"/>
            <a:ext cx="9895239" cy="4373133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339585" y="4661590"/>
            <a:ext cx="1697660" cy="2521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96819"/>
            <a:ext cx="13250871" cy="43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01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Skill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Set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24314" r="9821" b="26863"/>
          <a:stretch/>
        </p:blipFill>
        <p:spPr>
          <a:xfrm>
            <a:off x="6608871" y="6078862"/>
            <a:ext cx="6167132" cy="3096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9" t="24314" r="9821" b="26667"/>
          <a:stretch/>
        </p:blipFill>
        <p:spPr>
          <a:xfrm>
            <a:off x="260030" y="6078862"/>
            <a:ext cx="6154848" cy="3096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4" t="24302" r="9822" b="26864"/>
          <a:stretch/>
        </p:blipFill>
        <p:spPr>
          <a:xfrm>
            <a:off x="3337454" y="2478636"/>
            <a:ext cx="6524296" cy="32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373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Skill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Set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677" r="2778" b="12745"/>
          <a:stretch/>
        </p:blipFill>
        <p:spPr>
          <a:xfrm>
            <a:off x="7784359" y="3157726"/>
            <a:ext cx="3886200" cy="3732913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28650" y="2756457"/>
            <a:ext cx="6857594" cy="5876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55000" lnSpcReduction="20000"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smtClean="0"/>
              <a:t>The common words shared by all three majors are </a:t>
            </a:r>
            <a:r>
              <a:rPr lang="en-US" b="1" smtClean="0"/>
              <a:t>comput(e), strategi, process, analyz, model, document, verbal, independ(ent), softwar(e), physic, challeng(e), team, supervis(e), collabor(ation), offic(e), optim(al), coordin(ation), assist, task, motiv(ative), excel, r, test, operi(ation), interact(ion), protect, innov(ation), talent, control, program, interperson</a:t>
            </a:r>
            <a:r>
              <a:rPr lang="en-US" smtClean="0"/>
              <a:t>.</a:t>
            </a:r>
          </a:p>
          <a:p>
            <a:pPr hangingPunct="1"/>
            <a:r>
              <a:rPr lang="en-US" smtClean="0"/>
              <a:t>Words share by </a:t>
            </a:r>
            <a:r>
              <a:rPr lang="en-US" b="1" smtClean="0"/>
              <a:t>Stat</a:t>
            </a:r>
            <a:r>
              <a:rPr lang="en-US" smtClean="0"/>
              <a:t> and </a:t>
            </a:r>
            <a:r>
              <a:rPr lang="en-US" b="1" smtClean="0"/>
              <a:t>CHE</a:t>
            </a:r>
            <a:r>
              <a:rPr lang="en-US" smtClean="0"/>
              <a:t> are </a:t>
            </a:r>
            <a:r>
              <a:rPr lang="en-US" b="1" smtClean="0"/>
              <a:t>health, autom, monitor, util, assess, larg, approach, vision, type, summari, leader</a:t>
            </a:r>
            <a:r>
              <a:rPr lang="en-US" smtClean="0"/>
              <a:t>.</a:t>
            </a:r>
          </a:p>
          <a:p>
            <a:pPr hangingPunct="1"/>
            <a:r>
              <a:rPr lang="en-US" smtClean="0"/>
              <a:t>Words share by </a:t>
            </a:r>
            <a:r>
              <a:rPr lang="en-US" b="1" smtClean="0"/>
              <a:t>Stat</a:t>
            </a:r>
            <a:r>
              <a:rPr lang="en-US" smtClean="0"/>
              <a:t> and </a:t>
            </a:r>
            <a:r>
              <a:rPr lang="en-US" b="1" smtClean="0"/>
              <a:t>MSE</a:t>
            </a:r>
            <a:r>
              <a:rPr lang="en-US" smtClean="0"/>
              <a:t> are </a:t>
            </a:r>
            <a:r>
              <a:rPr lang="en-US" b="1" smtClean="0"/>
              <a:t>expert, access, strateg, power, collect, creativ, passion, dynam, consum</a:t>
            </a:r>
            <a:endParaRPr lang="en-US" smtClean="0"/>
          </a:p>
          <a:p>
            <a:pPr hangingPunct="1"/>
            <a:r>
              <a:rPr lang="en-US" smtClean="0"/>
              <a:t>Words share by </a:t>
            </a:r>
            <a:r>
              <a:rPr lang="en-US" b="1" smtClean="0"/>
              <a:t>CHE</a:t>
            </a:r>
            <a:r>
              <a:rPr lang="en-US" smtClean="0"/>
              <a:t> and </a:t>
            </a:r>
            <a:r>
              <a:rPr lang="en-US" b="1" smtClean="0"/>
              <a:t>MSE</a:t>
            </a:r>
            <a:r>
              <a:rPr lang="en-US" smtClean="0"/>
              <a:t> are </a:t>
            </a:r>
            <a:r>
              <a:rPr lang="en-US" b="1" smtClean="0"/>
              <a:t>chemic(al), scientif(ic), personnel, transfer, chemistri, lab, cross-funct, mechan(ical), complianc(e), devic(e), travel, commerci(al), laboratori, facil(itate), hands-on, equip(ment), novel(ty), character, electr(ic), safeti, manufactur(e)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00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Degree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Requirement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11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9" y="2756457"/>
            <a:ext cx="12169291" cy="5508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105982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lang="en-US" altLang="zh-CN" dirty="0" smtClean="0"/>
              <a:t>Next</a:t>
            </a:r>
            <a:r>
              <a:rPr lang="zh-CN" altLang="en-US" dirty="0" smtClean="0"/>
              <a:t> </a:t>
            </a:r>
            <a:r>
              <a:rPr lang="en-US" altLang="zh-CN" dirty="0" smtClean="0"/>
              <a:t>Steps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406399" y="2756457"/>
            <a:ext cx="1166678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hangingPunct="1"/>
            <a:r>
              <a:rPr lang="en-US" altLang="zh-CN" dirty="0" smtClean="0"/>
              <a:t>Job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Market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---</a:t>
            </a:r>
            <a:r>
              <a:rPr lang="zh-CN" altLang="en-US" dirty="0" smtClean="0"/>
              <a:t> </a:t>
            </a:r>
            <a:r>
              <a:rPr lang="en-US" dirty="0" smtClean="0"/>
              <a:t>Geographical 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Visualization</a:t>
            </a:r>
          </a:p>
          <a:p>
            <a:pPr hangingPunct="1"/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Continued</a:t>
            </a:r>
          </a:p>
          <a:p>
            <a:pPr hangingPunct="1"/>
            <a:endParaRPr lang="en-US" altLang="zh-CN" dirty="0"/>
          </a:p>
          <a:p>
            <a:pPr hangingPunct="1"/>
            <a:endParaRPr lang="en-US" altLang="zh-CN" dirty="0" smtClean="0"/>
          </a:p>
          <a:p>
            <a:pPr hangingPunct="1"/>
            <a:endParaRPr lang="en-US" dirty="0"/>
          </a:p>
        </p:txBody>
      </p:sp>
      <p:sp>
        <p:nvSpPr>
          <p:cNvPr id="12" name="Shape 246"/>
          <p:cNvSpPr txBox="1">
            <a:spLocks/>
          </p:cNvSpPr>
          <p:nvPr/>
        </p:nvSpPr>
        <p:spPr>
          <a:xfrm>
            <a:off x="2029613" y="6261100"/>
            <a:ext cx="12192000" cy="1219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hangingPunct="1"/>
            <a:r>
              <a:rPr lang="en-US" altLang="zh-CN" cap="none" dirty="0" smtClean="0"/>
              <a:t>What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Do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You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Want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To</a:t>
            </a:r>
            <a:r>
              <a:rPr lang="zh-CN" altLang="en-US" cap="none" dirty="0" smtClean="0"/>
              <a:t> </a:t>
            </a:r>
            <a:r>
              <a:rPr lang="en-US" altLang="zh-CN" cap="none" dirty="0" smtClean="0"/>
              <a:t>Know?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805190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OUTLINE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xfrm>
            <a:off x="406400" y="2749550"/>
            <a:ext cx="12192000" cy="6108701"/>
          </a:xfrm>
          <a:prstGeom prst="rect">
            <a:avLst/>
          </a:prstGeom>
        </p:spPr>
        <p:txBody>
          <a:bodyPr anchor="ctr"/>
          <a:lstStyle/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Motivation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Project Introduction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Data Description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Methodology</a:t>
            </a:r>
          </a:p>
          <a:p>
            <a: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Preliminary Results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MOTIVATION</a:t>
            </a:r>
          </a:p>
        </p:txBody>
      </p:sp>
      <p:sp>
        <p:nvSpPr>
          <p:cNvPr id="173" name="Shape 17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174" name="Shape 174"/>
          <p:cNvSpPr/>
          <p:nvPr/>
        </p:nvSpPr>
        <p:spPr>
          <a:xfrm>
            <a:off x="5149163" y="501649"/>
            <a:ext cx="233708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175" name="Shape 17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176" name="Shape 17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177" name="Shape 177"/>
          <p:cNvSpPr/>
          <p:nvPr/>
        </p:nvSpPr>
        <p:spPr>
          <a:xfrm>
            <a:off x="1347253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2598785" y="3299504"/>
            <a:ext cx="218490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r>
              <a:t>CHE</a:t>
            </a:r>
          </a:p>
        </p:txBody>
      </p:sp>
      <p:sp>
        <p:nvSpPr>
          <p:cNvPr id="179" name="Shape 179"/>
          <p:cNvSpPr/>
          <p:nvPr/>
        </p:nvSpPr>
        <p:spPr>
          <a:xfrm>
            <a:off x="7973351" y="3299504"/>
            <a:ext cx="2220469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r>
              <a:t>MSE</a:t>
            </a:r>
          </a:p>
        </p:txBody>
      </p:sp>
      <p:sp>
        <p:nvSpPr>
          <p:cNvPr id="180" name="Shape 180"/>
          <p:cNvSpPr/>
          <p:nvPr/>
        </p:nvSpPr>
        <p:spPr>
          <a:xfrm>
            <a:off x="1341360" y="6975772"/>
            <a:ext cx="10186704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5285994" y="6963072"/>
            <a:ext cx="2432813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6AAA9"/>
                </a:solidFill>
              </a:defRPr>
            </a:lvl1pPr>
          </a:lstStyle>
          <a:p>
            <a:r>
              <a:t>STAT</a:t>
            </a:r>
          </a:p>
        </p:txBody>
      </p:sp>
      <p:sp>
        <p:nvSpPr>
          <p:cNvPr id="182" name="Shape 182"/>
          <p:cNvSpPr/>
          <p:nvPr/>
        </p:nvSpPr>
        <p:spPr>
          <a:xfrm flipH="1">
            <a:off x="2997866" y="4960407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3098019" y="5563088"/>
            <a:ext cx="95021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r>
              <a:t>skills</a:t>
            </a:r>
          </a:p>
        </p:txBody>
      </p:sp>
      <p:sp>
        <p:nvSpPr>
          <p:cNvPr id="184" name="Shape 184"/>
          <p:cNvSpPr/>
          <p:nvPr/>
        </p:nvSpPr>
        <p:spPr>
          <a:xfrm>
            <a:off x="6739599" y="3312204"/>
            <a:ext cx="4687972" cy="1460501"/>
          </a:xfrm>
          <a:prstGeom prst="roundRect">
            <a:avLst>
              <a:gd name="adj" fmla="val 1019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5035917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7100788" y="5563089"/>
            <a:ext cx="138303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r>
              <a:t>degree</a:t>
            </a:r>
          </a:p>
        </p:txBody>
      </p:sp>
      <p:sp>
        <p:nvSpPr>
          <p:cNvPr id="187" name="Shape 187"/>
          <p:cNvSpPr/>
          <p:nvPr/>
        </p:nvSpPr>
        <p:spPr>
          <a:xfrm>
            <a:off x="6988939" y="496113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5192559" y="5562358"/>
            <a:ext cx="11254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r>
              <a:t>salary</a:t>
            </a:r>
          </a:p>
        </p:txBody>
      </p:sp>
      <p:sp>
        <p:nvSpPr>
          <p:cNvPr id="189" name="Shape 189"/>
          <p:cNvSpPr/>
          <p:nvPr/>
        </p:nvSpPr>
        <p:spPr>
          <a:xfrm>
            <a:off x="8941960" y="4961868"/>
            <a:ext cx="1" cy="1826202"/>
          </a:xfrm>
          <a:prstGeom prst="line">
            <a:avLst/>
          </a:prstGeom>
          <a:ln w="38100">
            <a:solidFill>
              <a:srgbClr val="838787"/>
            </a:solidFill>
            <a:custDash>
              <a:ds d="200000" sp="200000"/>
            </a:custDash>
            <a:miter lim="400000"/>
            <a:headEnd type="oval"/>
            <a:tailEnd type="oval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90" name="Shape 190"/>
          <p:cNvSpPr/>
          <p:nvPr/>
        </p:nvSpPr>
        <p:spPr>
          <a:xfrm>
            <a:off x="9042113" y="5564549"/>
            <a:ext cx="15826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rgbClr val="A6AAA9"/>
                </a:solidFill>
              </a:defRPr>
            </a:lvl1pPr>
          </a:lstStyle>
          <a:p>
            <a:r>
              <a:t>demand</a:t>
            </a:r>
          </a:p>
        </p:txBody>
      </p:sp>
      <p:sp>
        <p:nvSpPr>
          <p:cNvPr id="191" name="Shape 19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PROJECT INTRODUCTION</a:t>
            </a:r>
          </a:p>
        </p:txBody>
      </p:sp>
      <p:sp>
        <p:nvSpPr>
          <p:cNvPr id="194" name="Shape 194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195" name="Shape 195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196" name="Shape 196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197" name="Shape 197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198" name="Shape 198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199" name="Shape 199"/>
          <p:cNvSpPr/>
          <p:nvPr/>
        </p:nvSpPr>
        <p:spPr>
          <a:xfrm>
            <a:off x="1433599" y="2710631"/>
            <a:ext cx="10137603" cy="1020014"/>
          </a:xfrm>
          <a:prstGeom prst="roundRect">
            <a:avLst>
              <a:gd name="adj" fmla="val 18676"/>
            </a:avLst>
          </a:prstGeom>
          <a:ln w="508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0" name="Shape 200"/>
          <p:cNvSpPr>
            <a:spLocks noGrp="1"/>
          </p:cNvSpPr>
          <p:nvPr>
            <p:ph type="body" sz="quarter" idx="1"/>
          </p:nvPr>
        </p:nvSpPr>
        <p:spPr>
          <a:xfrm>
            <a:off x="1757590" y="8384613"/>
            <a:ext cx="5815506" cy="685801"/>
          </a:xfrm>
          <a:prstGeom prst="rect">
            <a:avLst/>
          </a:prstGeom>
        </p:spPr>
        <p:txBody>
          <a:bodyPr/>
          <a:lstStyle>
            <a:lvl1pPr>
              <a:buChar char="‣"/>
              <a:defRPr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Job market demand</a:t>
            </a:r>
          </a:p>
        </p:txBody>
      </p:sp>
      <p:sp>
        <p:nvSpPr>
          <p:cNvPr id="201" name="Shape 201"/>
          <p:cNvSpPr/>
          <p:nvPr/>
        </p:nvSpPr>
        <p:spPr>
          <a:xfrm>
            <a:off x="1773784" y="3992321"/>
            <a:ext cx="385469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dirty="0"/>
              <a:t>Skill set   </a:t>
            </a:r>
            <a:r>
              <a:rPr sz="2800" dirty="0">
                <a:latin typeface="Avenir Next Medium"/>
                <a:ea typeface="Avenir Next Medium"/>
                <a:cs typeface="Avenir Next Medium"/>
                <a:sym typeface="Avenir Next Medium"/>
              </a:rPr>
              <a:t>(common / specific)</a:t>
            </a:r>
          </a:p>
        </p:txBody>
      </p:sp>
      <p:sp>
        <p:nvSpPr>
          <p:cNvPr id="202" name="Shape 202"/>
          <p:cNvSpPr/>
          <p:nvPr/>
        </p:nvSpPr>
        <p:spPr>
          <a:xfrm>
            <a:off x="1433598" y="5409699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773746" y="5576806"/>
            <a:ext cx="2832659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Salary level</a:t>
            </a:r>
          </a:p>
        </p:txBody>
      </p:sp>
      <p:sp>
        <p:nvSpPr>
          <p:cNvPr id="204" name="Shape 204"/>
          <p:cNvSpPr/>
          <p:nvPr/>
        </p:nvSpPr>
        <p:spPr>
          <a:xfrm>
            <a:off x="1433598" y="6691390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1714077" y="6749474"/>
            <a:ext cx="526183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Degree requirement </a:t>
            </a:r>
            <a:r>
              <a:rPr sz="2800">
                <a:latin typeface="Avenir Next Medium"/>
                <a:ea typeface="Avenir Next Medium"/>
                <a:cs typeface="Avenir Next Medium"/>
                <a:sym typeface="Avenir Next Medium"/>
              </a:rPr>
              <a:t>(undergrad / graduate)</a:t>
            </a:r>
          </a:p>
        </p:txBody>
      </p:sp>
      <p:sp>
        <p:nvSpPr>
          <p:cNvPr id="206" name="Shape 206"/>
          <p:cNvSpPr/>
          <p:nvPr/>
        </p:nvSpPr>
        <p:spPr>
          <a:xfrm>
            <a:off x="1433598" y="8214242"/>
            <a:ext cx="6601891" cy="1020014"/>
          </a:xfrm>
          <a:prstGeom prst="roundRect">
            <a:avLst>
              <a:gd name="adj" fmla="val 1867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7" name="Shape 207"/>
          <p:cNvSpPr/>
          <p:nvPr/>
        </p:nvSpPr>
        <p:spPr>
          <a:xfrm>
            <a:off x="3458423" y="2845987"/>
            <a:ext cx="6087954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defRPr sz="40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>
              <a:defRPr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latin typeface="Avenir Next Demi Bold"/>
                <a:ea typeface="Avenir Next Demi Bold"/>
                <a:cs typeface="Avenir Next Demi Bold"/>
                <a:sym typeface="Avenir Next Demi Bold"/>
              </a:rPr>
              <a:t>ANALYZE / COMPARE</a:t>
            </a:r>
          </a:p>
        </p:txBody>
      </p:sp>
      <p:sp>
        <p:nvSpPr>
          <p:cNvPr id="208" name="Shape 208"/>
          <p:cNvSpPr/>
          <p:nvPr/>
        </p:nvSpPr>
        <p:spPr>
          <a:xfrm>
            <a:off x="1433598" y="3945934"/>
            <a:ext cx="6601891" cy="1261176"/>
          </a:xfrm>
          <a:prstGeom prst="roundRect">
            <a:avLst>
              <a:gd name="adj" fmla="val 15105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8239588" y="3945934"/>
            <a:ext cx="3332586" cy="5323916"/>
          </a:xfrm>
          <a:prstGeom prst="roundRect">
            <a:avLst>
              <a:gd name="adj" fmla="val 5796"/>
            </a:avLst>
          </a:prstGeom>
          <a:ln w="25400">
            <a:solidFill>
              <a:srgbClr val="5B585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8621898" y="5795091"/>
            <a:ext cx="2567966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Full-time</a:t>
            </a:r>
          </a:p>
          <a:p>
            <a: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‣"/>
              <a:defRPr sz="34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t>Internship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DATA DESCRIPTION</a:t>
            </a:r>
          </a:p>
        </p:txBody>
      </p:sp>
      <p:sp>
        <p:nvSpPr>
          <p:cNvPr id="213" name="Shape 213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14" name="Shape 214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15" name="Shape 215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16" name="Shape 216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pic>
        <p:nvPicPr>
          <p:cNvPr id="2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799" y="3657599"/>
            <a:ext cx="11633201" cy="4292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11549" y="5168182"/>
            <a:ext cx="6332740" cy="203147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DATA DESCRIPTION</a:t>
            </a:r>
          </a:p>
        </p:txBody>
      </p:sp>
      <p:sp>
        <p:nvSpPr>
          <p:cNvPr id="222" name="Shape 222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23" name="Shape 223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24" name="Shape 224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25" name="Shape 225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26" name="Shape 226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27" name="Shape 227"/>
          <p:cNvSpPr/>
          <p:nvPr/>
        </p:nvSpPr>
        <p:spPr>
          <a:xfrm>
            <a:off x="5199475" y="3299733"/>
            <a:ext cx="1920368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job title </a:t>
            </a:r>
          </a:p>
        </p:txBody>
      </p:sp>
      <p:sp>
        <p:nvSpPr>
          <p:cNvPr id="228" name="Shape 228"/>
          <p:cNvSpPr/>
          <p:nvPr/>
        </p:nvSpPr>
        <p:spPr>
          <a:xfrm>
            <a:off x="805272" y="7827610"/>
            <a:ext cx="225240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company </a:t>
            </a:r>
          </a:p>
        </p:txBody>
      </p:sp>
      <p:sp>
        <p:nvSpPr>
          <p:cNvPr id="229" name="Shape 229"/>
          <p:cNvSpPr/>
          <p:nvPr/>
        </p:nvSpPr>
        <p:spPr>
          <a:xfrm>
            <a:off x="8985249" y="3299733"/>
            <a:ext cx="1773683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location</a:t>
            </a:r>
          </a:p>
        </p:txBody>
      </p:sp>
      <p:sp>
        <p:nvSpPr>
          <p:cNvPr id="230" name="Shape 230"/>
          <p:cNvSpPr/>
          <p:nvPr/>
        </p:nvSpPr>
        <p:spPr>
          <a:xfrm>
            <a:off x="2436940" y="3299733"/>
            <a:ext cx="897129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url </a:t>
            </a:r>
          </a:p>
        </p:txBody>
      </p:sp>
      <p:sp>
        <p:nvSpPr>
          <p:cNvPr id="231" name="Shape 231"/>
          <p:cNvSpPr/>
          <p:nvPr/>
        </p:nvSpPr>
        <p:spPr>
          <a:xfrm flipV="1">
            <a:off x="5289953" y="3990880"/>
            <a:ext cx="868648" cy="116587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2" name="Shape 232"/>
          <p:cNvSpPr/>
          <p:nvPr/>
        </p:nvSpPr>
        <p:spPr>
          <a:xfrm flipH="1" flipV="1">
            <a:off x="2934970" y="4111260"/>
            <a:ext cx="276000" cy="994695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3" name="Shape 233"/>
          <p:cNvSpPr/>
          <p:nvPr/>
        </p:nvSpPr>
        <p:spPr>
          <a:xfrm flipV="1">
            <a:off x="8314597" y="4102787"/>
            <a:ext cx="1548027" cy="1548026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4" name="Shape 234"/>
          <p:cNvSpPr/>
          <p:nvPr/>
        </p:nvSpPr>
        <p:spPr>
          <a:xfrm flipV="1">
            <a:off x="1962560" y="5696328"/>
            <a:ext cx="1236773" cy="2140251"/>
          </a:xfrm>
          <a:prstGeom prst="line">
            <a:avLst/>
          </a:prstGeom>
          <a:ln w="50800" cap="rnd">
            <a:solidFill>
              <a:srgbClr val="838787"/>
            </a:solidFill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235" name="Shape 235"/>
          <p:cNvSpPr/>
          <p:nvPr/>
        </p:nvSpPr>
        <p:spPr>
          <a:xfrm>
            <a:off x="6609408" y="7827610"/>
            <a:ext cx="1281622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date </a:t>
            </a:r>
          </a:p>
        </p:txBody>
      </p:sp>
      <p:sp>
        <p:nvSpPr>
          <p:cNvPr id="236" name="Shape 236"/>
          <p:cNvSpPr/>
          <p:nvPr/>
        </p:nvSpPr>
        <p:spPr>
          <a:xfrm>
            <a:off x="8409128" y="7827610"/>
            <a:ext cx="1847470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job key </a:t>
            </a:r>
          </a:p>
        </p:txBody>
      </p:sp>
      <p:sp>
        <p:nvSpPr>
          <p:cNvPr id="237" name="Shape 237"/>
          <p:cNvSpPr/>
          <p:nvPr/>
        </p:nvSpPr>
        <p:spPr>
          <a:xfrm>
            <a:off x="10774696" y="7827610"/>
            <a:ext cx="793116" cy="736601"/>
          </a:xfrm>
          <a:prstGeom prst="rect">
            <a:avLst/>
          </a:prstGeom>
          <a:ln w="254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 …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t>METHODOLOGY</a:t>
            </a:r>
          </a:p>
        </p:txBody>
      </p:sp>
      <p:sp>
        <p:nvSpPr>
          <p:cNvPr id="240" name="Shape 240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1" name="Shape 241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2" name="Shape 242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43" name="Shape 243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44" name="Shape 244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42087"/>
              </p:ext>
            </p:extLst>
          </p:nvPr>
        </p:nvGraphicFramePr>
        <p:xfrm>
          <a:off x="799023" y="2756457"/>
          <a:ext cx="11406754" cy="607000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88597"/>
                <a:gridCol w="7718157"/>
              </a:tblGrid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STEP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METHOD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</a:tr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Data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kumimoji="0" lang="en-US" altLang="zh-CN" sz="2400" b="1" u="none" strike="noStrike" cap="none" spc="0" normalizeH="0" baseline="0" dirty="0" smtClean="0">
                          <a:ln>
                            <a:noFill/>
                          </a:ln>
                          <a:effectLst/>
                          <a:uFillTx/>
                          <a:latin typeface="Avenir Next" charset="0"/>
                          <a:ea typeface="Avenir Next" charset="0"/>
                          <a:cs typeface="Avenir Next" charset="0"/>
                          <a:sym typeface="Avenir Next Medium"/>
                        </a:rPr>
                        <a:t>Extracting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API</a:t>
                      </a:r>
                      <a:r>
                        <a:rPr 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, request, json</a:t>
                      </a:r>
                      <a:endParaRPr lang="en-US" altLang="zh-CN" sz="2400" b="1" dirty="0" smtClean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web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scraping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with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err="1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BeautifulSoup</a:t>
                      </a:r>
                      <a:endParaRPr lang="en-US" sz="2400" b="1" dirty="0" smtClean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</a:tr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Skill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Set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Natural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Language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Processing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/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Graphs</a:t>
                      </a:r>
                    </a:p>
                  </a:txBody>
                  <a:tcPr anchor="ctr"/>
                </a:tc>
              </a:tr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Degree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Requirement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Natural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Language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Processing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/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Graphs</a:t>
                      </a:r>
                    </a:p>
                  </a:txBody>
                  <a:tcPr anchor="ctr"/>
                </a:tc>
              </a:tr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Job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Market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Demand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Geographical 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Data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Analysis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/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Data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Visualization</a:t>
                      </a:r>
                    </a:p>
                  </a:txBody>
                  <a:tcPr anchor="ctr"/>
                </a:tc>
              </a:tr>
              <a:tr h="10116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Salary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Not</a:t>
                      </a:r>
                      <a:r>
                        <a:rPr lang="zh-CN" altLang="en-US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 </a:t>
                      </a:r>
                      <a:r>
                        <a:rPr lang="en-US" altLang="zh-CN" sz="2400" b="1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Found</a:t>
                      </a:r>
                      <a:endParaRPr lang="en-US" sz="2400" b="1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Data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Acquisition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7906" y="2756457"/>
            <a:ext cx="8140148" cy="3597848"/>
            <a:chOff x="1917440" y="1469235"/>
            <a:chExt cx="4884181" cy="21585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440" y="1469235"/>
              <a:ext cx="4884181" cy="215853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2774690" y="1897924"/>
              <a:ext cx="1018615" cy="15127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1198321"/>
            <a:ext cx="12954000" cy="8369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337370" y="1658319"/>
            <a:ext cx="2495228" cy="7950630"/>
          </a:xfrm>
          <a:prstGeom prst="roundRect">
            <a:avLst/>
          </a:prstGeom>
          <a:noFill/>
          <a:ln w="5715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DIN Condensed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219757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r>
              <a:rPr dirty="0" smtClean="0"/>
              <a:t>RESULTS</a:t>
            </a:r>
            <a:r>
              <a:rPr lang="zh-CN" altLang="en-US" dirty="0" smtClean="0"/>
              <a:t>  </a:t>
            </a:r>
            <a:r>
              <a:rPr lang="en-US" altLang="zh-CN" sz="5400" cap="none" dirty="0" smtClean="0"/>
              <a:t>Data</a:t>
            </a:r>
            <a:r>
              <a:rPr lang="zh-CN" altLang="en-US" sz="5400" cap="none" dirty="0" smtClean="0"/>
              <a:t> </a:t>
            </a:r>
            <a:r>
              <a:rPr lang="en-US" altLang="zh-CN" sz="5400" cap="none" dirty="0" smtClean="0"/>
              <a:t>Acquisition</a:t>
            </a:r>
            <a:endParaRPr dirty="0"/>
          </a:p>
        </p:txBody>
      </p:sp>
      <p:sp>
        <p:nvSpPr>
          <p:cNvPr id="247" name="Shape 247"/>
          <p:cNvSpPr/>
          <p:nvPr/>
        </p:nvSpPr>
        <p:spPr>
          <a:xfrm>
            <a:off x="2253139" y="501649"/>
            <a:ext cx="263997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Project Introduction</a:t>
            </a:r>
          </a:p>
        </p:txBody>
      </p:sp>
      <p:sp>
        <p:nvSpPr>
          <p:cNvPr id="248" name="Shape 248"/>
          <p:cNvSpPr/>
          <p:nvPr/>
        </p:nvSpPr>
        <p:spPr>
          <a:xfrm>
            <a:off x="5149163" y="501649"/>
            <a:ext cx="2337081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Data Description</a:t>
            </a:r>
          </a:p>
        </p:txBody>
      </p:sp>
      <p:sp>
        <p:nvSpPr>
          <p:cNvPr id="249" name="Shape 249"/>
          <p:cNvSpPr/>
          <p:nvPr/>
        </p:nvSpPr>
        <p:spPr>
          <a:xfrm>
            <a:off x="10080312" y="501649"/>
            <a:ext cx="254899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chemeClr val="accent4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Preliminary Results</a:t>
            </a:r>
          </a:p>
        </p:txBody>
      </p:sp>
      <p:sp>
        <p:nvSpPr>
          <p:cNvPr id="250" name="Shape 250"/>
          <p:cNvSpPr/>
          <p:nvPr/>
        </p:nvSpPr>
        <p:spPr>
          <a:xfrm>
            <a:off x="301129" y="501649"/>
            <a:ext cx="169974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Motivation</a:t>
            </a:r>
          </a:p>
        </p:txBody>
      </p:sp>
      <p:sp>
        <p:nvSpPr>
          <p:cNvPr id="251" name="Shape 251"/>
          <p:cNvSpPr/>
          <p:nvPr/>
        </p:nvSpPr>
        <p:spPr>
          <a:xfrm>
            <a:off x="7784359" y="501649"/>
            <a:ext cx="199783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1800">
                <a:solidFill>
                  <a:srgbClr val="A6AAA9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Methodology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118956" y="8420717"/>
            <a:ext cx="102657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24"/>
            <a:ext cx="130048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580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241</Words>
  <Application>Microsoft Macintosh PowerPoint</Application>
  <PresentationFormat>Custom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Avenir Next</vt:lpstr>
      <vt:lpstr>Avenir Next Demi Bold</vt:lpstr>
      <vt:lpstr>Avenir Next Medium</vt:lpstr>
      <vt:lpstr>DIN Alternate</vt:lpstr>
      <vt:lpstr>DIN Condensed</vt:lpstr>
      <vt:lpstr>Helvetica</vt:lpstr>
      <vt:lpstr>Helvetica Neue</vt:lpstr>
      <vt:lpstr>New_Template7</vt:lpstr>
      <vt:lpstr>Job market</vt:lpstr>
      <vt:lpstr>OUTLINE</vt:lpstr>
      <vt:lpstr>MOTIVATION</vt:lpstr>
      <vt:lpstr>PROJECT INTRODUCTION</vt:lpstr>
      <vt:lpstr>DATA DESCRIPTION</vt:lpstr>
      <vt:lpstr>DATA DESCRIPTION</vt:lpstr>
      <vt:lpstr>METHODOLOGY</vt:lpstr>
      <vt:lpstr>RESULTS  Data Acquisition</vt:lpstr>
      <vt:lpstr>RESULTS  Data Acquisition</vt:lpstr>
      <vt:lpstr>RESULTS  Data Acquisition</vt:lpstr>
      <vt:lpstr>RESULTS  Skill Set</vt:lpstr>
      <vt:lpstr>RESULTS  Skill Set</vt:lpstr>
      <vt:lpstr>RESULTS  Degree Requirement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market</dc:title>
  <cp:lastModifiedBy>Jiewei Chen</cp:lastModifiedBy>
  <cp:revision>5</cp:revision>
  <dcterms:modified xsi:type="dcterms:W3CDTF">2017-03-02T23:00:53Z</dcterms:modified>
</cp:coreProperties>
</file>