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Job market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B4"/>
                </a:solidFill>
              </a:defRPr>
            </a:lvl1pPr>
          </a:lstStyle>
          <a:p>
            <a:pPr/>
            <a:r>
              <a:t>da xue &amp; jiewei 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OUTLINE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06400" y="2749550"/>
            <a:ext cx="12192000" cy="6108701"/>
          </a:xfrm>
          <a:prstGeom prst="rect">
            <a:avLst/>
          </a:prstGeom>
        </p:spPr>
        <p:txBody>
          <a:bodyPr anchor="ctr"/>
          <a:lstStyle/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Motivation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Project Introduction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Data Description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Methodology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Preliminary 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MOTIVATION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174" name="Shape 174"/>
          <p:cNvSpPr/>
          <p:nvPr/>
        </p:nvSpPr>
        <p:spPr>
          <a:xfrm>
            <a:off x="5149163" y="501649"/>
            <a:ext cx="233708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176" name="Shape 17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347253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598785" y="3299504"/>
            <a:ext cx="2184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CHE</a:t>
            </a:r>
          </a:p>
        </p:txBody>
      </p:sp>
      <p:sp>
        <p:nvSpPr>
          <p:cNvPr id="179" name="Shape 179"/>
          <p:cNvSpPr/>
          <p:nvPr/>
        </p:nvSpPr>
        <p:spPr>
          <a:xfrm>
            <a:off x="7973351" y="3299504"/>
            <a:ext cx="222046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MSE</a:t>
            </a:r>
          </a:p>
        </p:txBody>
      </p:sp>
      <p:sp>
        <p:nvSpPr>
          <p:cNvPr id="180" name="Shape 180"/>
          <p:cNvSpPr/>
          <p:nvPr/>
        </p:nvSpPr>
        <p:spPr>
          <a:xfrm>
            <a:off x="1341360" y="6975772"/>
            <a:ext cx="10186704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5285994" y="6963072"/>
            <a:ext cx="24328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pPr/>
            <a:r>
              <a:t>STAT</a:t>
            </a:r>
          </a:p>
        </p:txBody>
      </p:sp>
      <p:sp>
        <p:nvSpPr>
          <p:cNvPr id="182" name="Shape 182"/>
          <p:cNvSpPr/>
          <p:nvPr/>
        </p:nvSpPr>
        <p:spPr>
          <a:xfrm flipH="1">
            <a:off x="2997866" y="4960407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3098019" y="5563088"/>
            <a:ext cx="9502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skills</a:t>
            </a:r>
          </a:p>
        </p:txBody>
      </p:sp>
      <p:sp>
        <p:nvSpPr>
          <p:cNvPr id="184" name="Shape 184"/>
          <p:cNvSpPr/>
          <p:nvPr/>
        </p:nvSpPr>
        <p:spPr>
          <a:xfrm>
            <a:off x="6739599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5035917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7100788" y="5563089"/>
            <a:ext cx="13830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degree</a:t>
            </a:r>
          </a:p>
        </p:txBody>
      </p:sp>
      <p:sp>
        <p:nvSpPr>
          <p:cNvPr id="187" name="Shape 187"/>
          <p:cNvSpPr/>
          <p:nvPr/>
        </p:nvSpPr>
        <p:spPr>
          <a:xfrm>
            <a:off x="6988939" y="496113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5192559" y="5562358"/>
            <a:ext cx="11254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salary</a:t>
            </a:r>
          </a:p>
        </p:txBody>
      </p:sp>
      <p:sp>
        <p:nvSpPr>
          <p:cNvPr id="189" name="Shape 189"/>
          <p:cNvSpPr/>
          <p:nvPr/>
        </p:nvSpPr>
        <p:spPr>
          <a:xfrm>
            <a:off x="8941960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9042113" y="5564549"/>
            <a:ext cx="15826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pPr/>
            <a:r>
              <a:t>demand</a:t>
            </a:r>
          </a:p>
        </p:txBody>
      </p:sp>
      <p:sp>
        <p:nvSpPr>
          <p:cNvPr id="191" name="Shape 19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 INTRODUCTION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197" name="Shape 197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99" name="Shape 199"/>
          <p:cNvSpPr/>
          <p:nvPr/>
        </p:nvSpPr>
        <p:spPr>
          <a:xfrm>
            <a:off x="1433599" y="2710631"/>
            <a:ext cx="10137603" cy="1020014"/>
          </a:xfrm>
          <a:prstGeom prst="roundRect">
            <a:avLst>
              <a:gd name="adj" fmla="val 1867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1757590" y="8384613"/>
            <a:ext cx="5815506" cy="685801"/>
          </a:xfrm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Job market demand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3784" y="3992321"/>
            <a:ext cx="38546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Skill set   </a:t>
            </a:r>
            <a:r>
              <a:rPr sz="2800">
                <a:latin typeface="Avenir Next Medium"/>
                <a:ea typeface="Avenir Next Medium"/>
                <a:cs typeface="Avenir Next Medium"/>
                <a:sym typeface="Avenir Next Medium"/>
              </a:rPr>
              <a:t>(common / specific)</a:t>
            </a:r>
          </a:p>
        </p:txBody>
      </p:sp>
      <p:sp>
        <p:nvSpPr>
          <p:cNvPr id="202" name="Shape 202"/>
          <p:cNvSpPr/>
          <p:nvPr/>
        </p:nvSpPr>
        <p:spPr>
          <a:xfrm>
            <a:off x="1433598" y="5409699"/>
            <a:ext cx="6601891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773746" y="5576806"/>
            <a:ext cx="28326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Salary level</a:t>
            </a:r>
          </a:p>
        </p:txBody>
      </p:sp>
      <p:sp>
        <p:nvSpPr>
          <p:cNvPr id="204" name="Shape 204"/>
          <p:cNvSpPr/>
          <p:nvPr/>
        </p:nvSpPr>
        <p:spPr>
          <a:xfrm>
            <a:off x="1433598" y="6691390"/>
            <a:ext cx="6601891" cy="1261176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714077" y="6749474"/>
            <a:ext cx="526183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Degree requirement </a:t>
            </a:r>
            <a:r>
              <a:rPr sz="2800">
                <a:latin typeface="Avenir Next Medium"/>
                <a:ea typeface="Avenir Next Medium"/>
                <a:cs typeface="Avenir Next Medium"/>
                <a:sym typeface="Avenir Next Medium"/>
              </a:rPr>
              <a:t>(undergrad / graduate)</a:t>
            </a:r>
          </a:p>
        </p:txBody>
      </p:sp>
      <p:sp>
        <p:nvSpPr>
          <p:cNvPr id="206" name="Shape 206"/>
          <p:cNvSpPr/>
          <p:nvPr/>
        </p:nvSpPr>
        <p:spPr>
          <a:xfrm>
            <a:off x="1433598" y="8214242"/>
            <a:ext cx="6601891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3458423" y="2845987"/>
            <a:ext cx="608795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defRPr sz="40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ANALYZE / COMPARE</a:t>
            </a:r>
          </a:p>
        </p:txBody>
      </p:sp>
      <p:sp>
        <p:nvSpPr>
          <p:cNvPr id="208" name="Shape 208"/>
          <p:cNvSpPr/>
          <p:nvPr/>
        </p:nvSpPr>
        <p:spPr>
          <a:xfrm>
            <a:off x="1433598" y="3945934"/>
            <a:ext cx="6601891" cy="1261176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239588" y="3945934"/>
            <a:ext cx="3332586" cy="5323916"/>
          </a:xfrm>
          <a:prstGeom prst="roundRect">
            <a:avLst>
              <a:gd name="adj" fmla="val 579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8621898" y="5795091"/>
            <a:ext cx="256796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Full-time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Internship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DATA DESCRIPTION</a:t>
            </a:r>
          </a:p>
        </p:txBody>
      </p:sp>
      <p:sp>
        <p:nvSpPr>
          <p:cNvPr id="213" name="Shape 21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16" name="Shape 21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" y="3657599"/>
            <a:ext cx="11633201" cy="429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49" y="5168182"/>
            <a:ext cx="6332740" cy="203147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DATA DESCRIPTION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25" name="Shape 225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27" name="Shape 227"/>
          <p:cNvSpPr/>
          <p:nvPr/>
        </p:nvSpPr>
        <p:spPr>
          <a:xfrm>
            <a:off x="5199475" y="3299733"/>
            <a:ext cx="1920368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job title </a:t>
            </a:r>
          </a:p>
        </p:txBody>
      </p:sp>
      <p:sp>
        <p:nvSpPr>
          <p:cNvPr id="228" name="Shape 228"/>
          <p:cNvSpPr/>
          <p:nvPr/>
        </p:nvSpPr>
        <p:spPr>
          <a:xfrm>
            <a:off x="805272" y="7827610"/>
            <a:ext cx="225240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company </a:t>
            </a:r>
          </a:p>
        </p:txBody>
      </p:sp>
      <p:sp>
        <p:nvSpPr>
          <p:cNvPr id="229" name="Shape 229"/>
          <p:cNvSpPr/>
          <p:nvPr/>
        </p:nvSpPr>
        <p:spPr>
          <a:xfrm>
            <a:off x="8985249" y="3299733"/>
            <a:ext cx="1773683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location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2436940" y="3299733"/>
            <a:ext cx="89712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url </a:t>
            </a:r>
          </a:p>
        </p:txBody>
      </p:sp>
      <p:sp>
        <p:nvSpPr>
          <p:cNvPr id="231" name="Shape 231"/>
          <p:cNvSpPr/>
          <p:nvPr/>
        </p:nvSpPr>
        <p:spPr>
          <a:xfrm flipV="1">
            <a:off x="5289953" y="3990880"/>
            <a:ext cx="868648" cy="116587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2" name="Shape 232"/>
          <p:cNvSpPr/>
          <p:nvPr/>
        </p:nvSpPr>
        <p:spPr>
          <a:xfrm flipH="1" flipV="1">
            <a:off x="2934970" y="4111260"/>
            <a:ext cx="276000" cy="99469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8314597" y="4102787"/>
            <a:ext cx="1548027" cy="1548026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 flipV="1">
            <a:off x="1962560" y="5696328"/>
            <a:ext cx="1236773" cy="2140251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6609408" y="7827610"/>
            <a:ext cx="1281622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date </a:t>
            </a:r>
          </a:p>
        </p:txBody>
      </p:sp>
      <p:sp>
        <p:nvSpPr>
          <p:cNvPr id="236" name="Shape 236"/>
          <p:cNvSpPr/>
          <p:nvPr/>
        </p:nvSpPr>
        <p:spPr>
          <a:xfrm>
            <a:off x="8409128" y="7827610"/>
            <a:ext cx="1847470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job key </a:t>
            </a:r>
          </a:p>
        </p:txBody>
      </p:sp>
      <p:sp>
        <p:nvSpPr>
          <p:cNvPr id="237" name="Shape 237"/>
          <p:cNvSpPr/>
          <p:nvPr/>
        </p:nvSpPr>
        <p:spPr>
          <a:xfrm>
            <a:off x="10774696" y="7827610"/>
            <a:ext cx="793116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 …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METHODOLOGY</a:t>
            </a:r>
          </a:p>
        </p:txBody>
      </p:sp>
      <p:sp>
        <p:nvSpPr>
          <p:cNvPr id="240" name="Shape 240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43" name="Shape 243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PRELIMINARY RESULTS</a:t>
            </a:r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