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hape 113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Shape 122"/>
          <p:cNvSpPr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Shape 123"/>
          <p:cNvSpPr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Shape 124"/>
          <p:cNvSpPr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Shape 133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Shape 92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Shape 94"/>
          <p:cNvSpPr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/>
            <a:r>
              <a:t>Job market</a:t>
            </a:r>
          </a:p>
        </p:txBody>
      </p:sp>
      <p:sp>
        <p:nvSpPr>
          <p:cNvPr id="167" name="Shape 167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da xue &amp; jiewei chen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type="title"/>
          </p:nvPr>
        </p:nvSpPr>
        <p:spPr>
          <a:xfrm>
            <a:off x="406400" y="1536700"/>
            <a:ext cx="12192000" cy="1219757"/>
          </a:xfrm>
          <a:prstGeom prst="rect">
            <a:avLst/>
          </a:prstGeom>
        </p:spPr>
        <p:txBody>
          <a:bodyPr/>
          <a:lstStyle/>
          <a:p>
            <a:pPr>
              <a:defRPr sz="8000"/>
            </a:pPr>
            <a:r>
              <a:t>PRELIMINARY RESULTS  </a:t>
            </a:r>
            <a:r>
              <a:rPr sz="5000">
                <a:solidFill>
                  <a:schemeClr val="accent4"/>
                </a:solidFill>
              </a:rPr>
              <a:t>DATA ACQUISITION</a:t>
            </a:r>
          </a:p>
        </p:txBody>
      </p:sp>
      <p:sp>
        <p:nvSpPr>
          <p:cNvPr id="293" name="Shape 293"/>
          <p:cNvSpPr/>
          <p:nvPr/>
        </p:nvSpPr>
        <p:spPr>
          <a:xfrm>
            <a:off x="2253139" y="501649"/>
            <a:ext cx="2639975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Project Introduction</a:t>
            </a:r>
          </a:p>
        </p:txBody>
      </p:sp>
      <p:sp>
        <p:nvSpPr>
          <p:cNvPr id="294" name="Shape 294"/>
          <p:cNvSpPr/>
          <p:nvPr/>
        </p:nvSpPr>
        <p:spPr>
          <a:xfrm>
            <a:off x="5149163" y="501649"/>
            <a:ext cx="2337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Data Description</a:t>
            </a:r>
          </a:p>
        </p:txBody>
      </p:sp>
      <p:sp>
        <p:nvSpPr>
          <p:cNvPr id="295" name="Shape 295"/>
          <p:cNvSpPr/>
          <p:nvPr/>
        </p:nvSpPr>
        <p:spPr>
          <a:xfrm>
            <a:off x="10080312" y="501649"/>
            <a:ext cx="254899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chemeClr val="accent4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Preliminary Results</a:t>
            </a:r>
          </a:p>
        </p:txBody>
      </p:sp>
      <p:sp>
        <p:nvSpPr>
          <p:cNvPr id="296" name="Shape 296"/>
          <p:cNvSpPr/>
          <p:nvPr/>
        </p:nvSpPr>
        <p:spPr>
          <a:xfrm>
            <a:off x="301129" y="501649"/>
            <a:ext cx="169974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Motivation</a:t>
            </a:r>
          </a:p>
        </p:txBody>
      </p:sp>
      <p:sp>
        <p:nvSpPr>
          <p:cNvPr id="297" name="Shape 297"/>
          <p:cNvSpPr/>
          <p:nvPr/>
        </p:nvSpPr>
        <p:spPr>
          <a:xfrm>
            <a:off x="7784359" y="501649"/>
            <a:ext cx="199783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Methodology</a:t>
            </a:r>
          </a:p>
        </p:txBody>
      </p:sp>
      <p:pic>
        <p:nvPicPr>
          <p:cNvPr id="298" name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911766"/>
            <a:ext cx="13172142" cy="43514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/>
        </p:nvSpPr>
        <p:spPr>
          <a:xfrm>
            <a:off x="6145396" y="3647684"/>
            <a:ext cx="714008" cy="1"/>
          </a:xfrm>
          <a:prstGeom prst="line">
            <a:avLst/>
          </a:prstGeom>
          <a:ln w="38100" cap="rnd">
            <a:solidFill>
              <a:schemeClr val="accent4">
                <a:hueOff val="-1395324"/>
                <a:satOff val="-3373"/>
                <a:lumOff val="-9849"/>
              </a:schemeClr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01" name="Shape 301"/>
          <p:cNvSpPr/>
          <p:nvPr>
            <p:ph type="title"/>
          </p:nvPr>
        </p:nvSpPr>
        <p:spPr>
          <a:xfrm>
            <a:off x="406400" y="1536700"/>
            <a:ext cx="12192000" cy="1219757"/>
          </a:xfrm>
          <a:prstGeom prst="rect">
            <a:avLst/>
          </a:prstGeom>
        </p:spPr>
        <p:txBody>
          <a:bodyPr/>
          <a:lstStyle/>
          <a:p>
            <a:pPr>
              <a:defRPr sz="8000"/>
            </a:pPr>
            <a:r>
              <a:t>PRELIMINARY RESULTS  </a:t>
            </a:r>
            <a:r>
              <a:rPr sz="5000">
                <a:solidFill>
                  <a:schemeClr val="accent4"/>
                </a:solidFill>
              </a:rPr>
              <a:t>skill set</a:t>
            </a:r>
          </a:p>
        </p:txBody>
      </p:sp>
      <p:sp>
        <p:nvSpPr>
          <p:cNvPr id="302" name="Shape 302"/>
          <p:cNvSpPr/>
          <p:nvPr/>
        </p:nvSpPr>
        <p:spPr>
          <a:xfrm>
            <a:off x="2253139" y="501649"/>
            <a:ext cx="2639975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Project Introduction</a:t>
            </a:r>
          </a:p>
        </p:txBody>
      </p:sp>
      <p:sp>
        <p:nvSpPr>
          <p:cNvPr id="303" name="Shape 303"/>
          <p:cNvSpPr/>
          <p:nvPr/>
        </p:nvSpPr>
        <p:spPr>
          <a:xfrm>
            <a:off x="5149163" y="501649"/>
            <a:ext cx="2337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Data Description</a:t>
            </a:r>
          </a:p>
        </p:txBody>
      </p:sp>
      <p:sp>
        <p:nvSpPr>
          <p:cNvPr id="304" name="Shape 304"/>
          <p:cNvSpPr/>
          <p:nvPr/>
        </p:nvSpPr>
        <p:spPr>
          <a:xfrm>
            <a:off x="10080312" y="501649"/>
            <a:ext cx="254899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chemeClr val="accent4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Preliminary Results</a:t>
            </a:r>
          </a:p>
        </p:txBody>
      </p:sp>
      <p:sp>
        <p:nvSpPr>
          <p:cNvPr id="305" name="Shape 305"/>
          <p:cNvSpPr/>
          <p:nvPr/>
        </p:nvSpPr>
        <p:spPr>
          <a:xfrm>
            <a:off x="301129" y="501649"/>
            <a:ext cx="169974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Motivation</a:t>
            </a:r>
          </a:p>
        </p:txBody>
      </p:sp>
      <p:sp>
        <p:nvSpPr>
          <p:cNvPr id="306" name="Shape 306"/>
          <p:cNvSpPr/>
          <p:nvPr/>
        </p:nvSpPr>
        <p:spPr>
          <a:xfrm>
            <a:off x="7784359" y="501649"/>
            <a:ext cx="199783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Methodology</a:t>
            </a:r>
          </a:p>
        </p:txBody>
      </p:sp>
      <p:pic>
        <p:nvPicPr>
          <p:cNvPr id="307" name="image10.png"/>
          <p:cNvPicPr>
            <a:picLocks noChangeAspect="1"/>
          </p:cNvPicPr>
          <p:nvPr/>
        </p:nvPicPr>
        <p:blipFill>
          <a:blip r:embed="rId2">
            <a:extLst/>
          </a:blip>
          <a:srcRect l="12740" t="24887" r="10183" b="27426"/>
          <a:stretch>
            <a:fillRect/>
          </a:stretch>
        </p:blipFill>
        <p:spPr>
          <a:xfrm>
            <a:off x="513668" y="6326872"/>
            <a:ext cx="5890134" cy="2915304"/>
          </a:xfrm>
          <a:prstGeom prst="rect">
            <a:avLst/>
          </a:prstGeom>
          <a:ln w="12700">
            <a:miter lim="400000"/>
          </a:ln>
        </p:spPr>
      </p:pic>
      <p:pic>
        <p:nvPicPr>
          <p:cNvPr id="308" name="image8.png"/>
          <p:cNvPicPr>
            <a:picLocks noChangeAspect="1"/>
          </p:cNvPicPr>
          <p:nvPr/>
        </p:nvPicPr>
        <p:blipFill>
          <a:blip r:embed="rId3">
            <a:extLst/>
          </a:blip>
          <a:srcRect l="12740" t="24863" r="10305" b="27488"/>
          <a:stretch>
            <a:fillRect/>
          </a:stretch>
        </p:blipFill>
        <p:spPr>
          <a:xfrm>
            <a:off x="6608076" y="6325483"/>
            <a:ext cx="5890824" cy="2918045"/>
          </a:xfrm>
          <a:prstGeom prst="rect">
            <a:avLst/>
          </a:prstGeom>
          <a:ln w="12700">
            <a:miter lim="400000"/>
          </a:ln>
        </p:spPr>
      </p:pic>
      <p:pic>
        <p:nvPicPr>
          <p:cNvPr id="309" name="image9.png"/>
          <p:cNvPicPr>
            <a:picLocks noChangeAspect="1"/>
          </p:cNvPicPr>
          <p:nvPr/>
        </p:nvPicPr>
        <p:blipFill>
          <a:blip r:embed="rId4">
            <a:extLst/>
          </a:blip>
          <a:srcRect l="12727" t="24772" r="10298" b="27307"/>
          <a:stretch>
            <a:fillRect/>
          </a:stretch>
        </p:blipFill>
        <p:spPr>
          <a:xfrm>
            <a:off x="6612522" y="3193028"/>
            <a:ext cx="5859454" cy="2918225"/>
          </a:xfrm>
          <a:prstGeom prst="rect">
            <a:avLst/>
          </a:prstGeom>
          <a:ln w="12700">
            <a:miter lim="400000"/>
          </a:ln>
        </p:spPr>
      </p:pic>
      <p:sp>
        <p:nvSpPr>
          <p:cNvPr id="310" name="Shape 310"/>
          <p:cNvSpPr/>
          <p:nvPr/>
        </p:nvSpPr>
        <p:spPr>
          <a:xfrm>
            <a:off x="470578" y="3179792"/>
            <a:ext cx="1767600" cy="935785"/>
          </a:xfrm>
          <a:prstGeom prst="roundRect">
            <a:avLst>
              <a:gd name="adj" fmla="val 20357"/>
            </a:avLst>
          </a:prstGeom>
          <a:ln w="38100">
            <a:solidFill>
              <a:srgbClr val="48BAE7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11" name="Shape 311"/>
          <p:cNvSpPr/>
          <p:nvPr/>
        </p:nvSpPr>
        <p:spPr>
          <a:xfrm>
            <a:off x="572692" y="3165084"/>
            <a:ext cx="1563371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48BAE7"/>
                </a:solidFill>
              </a:defRPr>
            </a:lvl1pPr>
          </a:lstStyle>
          <a:p>
            <a:pPr/>
            <a:r>
              <a:t>STAT</a:t>
            </a:r>
          </a:p>
        </p:txBody>
      </p:sp>
      <p:sp>
        <p:nvSpPr>
          <p:cNvPr id="312" name="Shape 312"/>
          <p:cNvSpPr/>
          <p:nvPr/>
        </p:nvSpPr>
        <p:spPr>
          <a:xfrm>
            <a:off x="2434990" y="3179792"/>
            <a:ext cx="1767600" cy="935785"/>
          </a:xfrm>
          <a:prstGeom prst="roundRect">
            <a:avLst>
              <a:gd name="adj" fmla="val 20357"/>
            </a:avLst>
          </a:prstGeom>
          <a:ln w="38100">
            <a:solidFill>
              <a:srgbClr val="71E619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13" name="Shape 313"/>
          <p:cNvSpPr/>
          <p:nvPr/>
        </p:nvSpPr>
        <p:spPr>
          <a:xfrm>
            <a:off x="2614574" y="3165084"/>
            <a:ext cx="1430656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71E619"/>
                </a:solidFill>
              </a:defRPr>
            </a:lvl1pPr>
          </a:lstStyle>
          <a:p>
            <a:pPr/>
            <a:r>
              <a:t>MSE</a:t>
            </a:r>
          </a:p>
        </p:txBody>
      </p:sp>
      <p:sp>
        <p:nvSpPr>
          <p:cNvPr id="314" name="Shape 314"/>
          <p:cNvSpPr/>
          <p:nvPr/>
        </p:nvSpPr>
        <p:spPr>
          <a:xfrm>
            <a:off x="4399402" y="3179792"/>
            <a:ext cx="1767600" cy="935785"/>
          </a:xfrm>
          <a:prstGeom prst="roundRect">
            <a:avLst>
              <a:gd name="adj" fmla="val 20357"/>
            </a:avLst>
          </a:prstGeom>
          <a:ln w="38100">
            <a:solidFill>
              <a:schemeClr val="accent4">
                <a:hueOff val="-1395324"/>
                <a:satOff val="-3373"/>
                <a:lumOff val="-984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15" name="Shape 315"/>
          <p:cNvSpPr/>
          <p:nvPr/>
        </p:nvSpPr>
        <p:spPr>
          <a:xfrm>
            <a:off x="4578986" y="3165084"/>
            <a:ext cx="1408431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chemeClr val="accent4">
                    <a:hueOff val="-1395324"/>
                    <a:satOff val="-3373"/>
                    <a:lumOff val="-9849"/>
                  </a:schemeClr>
                </a:solidFill>
              </a:defRPr>
            </a:lvl1pPr>
          </a:lstStyle>
          <a:p>
            <a:pPr/>
            <a:r>
              <a:t>CHE</a:t>
            </a:r>
          </a:p>
        </p:txBody>
      </p:sp>
      <p:sp>
        <p:nvSpPr>
          <p:cNvPr id="316" name="Shape 316"/>
          <p:cNvSpPr/>
          <p:nvPr/>
        </p:nvSpPr>
        <p:spPr>
          <a:xfrm flipH="1">
            <a:off x="1307281" y="4097808"/>
            <a:ext cx="1" cy="2218379"/>
          </a:xfrm>
          <a:prstGeom prst="line">
            <a:avLst/>
          </a:prstGeom>
          <a:ln w="38100" cap="rnd">
            <a:solidFill>
              <a:srgbClr val="48BAE7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17" name="Shape 317"/>
          <p:cNvSpPr/>
          <p:nvPr/>
        </p:nvSpPr>
        <p:spPr>
          <a:xfrm>
            <a:off x="3312576" y="4097808"/>
            <a:ext cx="3245060" cy="2218379"/>
          </a:xfrm>
          <a:prstGeom prst="line">
            <a:avLst/>
          </a:prstGeom>
          <a:ln w="38100" cap="rnd">
            <a:solidFill>
              <a:srgbClr val="71E619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type="title"/>
          </p:nvPr>
        </p:nvSpPr>
        <p:spPr>
          <a:xfrm>
            <a:off x="406400" y="1536700"/>
            <a:ext cx="12192000" cy="1219757"/>
          </a:xfrm>
          <a:prstGeom prst="rect">
            <a:avLst/>
          </a:prstGeom>
        </p:spPr>
        <p:txBody>
          <a:bodyPr/>
          <a:lstStyle/>
          <a:p>
            <a:pPr>
              <a:defRPr sz="8000"/>
            </a:pPr>
            <a:r>
              <a:t>PRELIMINARY RESULTS  </a:t>
            </a:r>
            <a:r>
              <a:rPr sz="5000">
                <a:solidFill>
                  <a:schemeClr val="accent4"/>
                </a:solidFill>
              </a:rPr>
              <a:t>SKILL SET</a:t>
            </a:r>
          </a:p>
        </p:txBody>
      </p:sp>
      <p:sp>
        <p:nvSpPr>
          <p:cNvPr id="320" name="Shape 320"/>
          <p:cNvSpPr/>
          <p:nvPr/>
        </p:nvSpPr>
        <p:spPr>
          <a:xfrm>
            <a:off x="2253139" y="501649"/>
            <a:ext cx="2639975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Project Introduction</a:t>
            </a:r>
          </a:p>
        </p:txBody>
      </p:sp>
      <p:sp>
        <p:nvSpPr>
          <p:cNvPr id="321" name="Shape 321"/>
          <p:cNvSpPr/>
          <p:nvPr/>
        </p:nvSpPr>
        <p:spPr>
          <a:xfrm>
            <a:off x="5149163" y="501649"/>
            <a:ext cx="2337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Data Description</a:t>
            </a:r>
          </a:p>
        </p:txBody>
      </p:sp>
      <p:sp>
        <p:nvSpPr>
          <p:cNvPr id="322" name="Shape 322"/>
          <p:cNvSpPr/>
          <p:nvPr/>
        </p:nvSpPr>
        <p:spPr>
          <a:xfrm>
            <a:off x="10080312" y="501649"/>
            <a:ext cx="254899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chemeClr val="accent4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Preliminary Results</a:t>
            </a:r>
          </a:p>
        </p:txBody>
      </p:sp>
      <p:sp>
        <p:nvSpPr>
          <p:cNvPr id="323" name="Shape 323"/>
          <p:cNvSpPr/>
          <p:nvPr/>
        </p:nvSpPr>
        <p:spPr>
          <a:xfrm>
            <a:off x="301129" y="501649"/>
            <a:ext cx="169974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Motivation</a:t>
            </a:r>
          </a:p>
        </p:txBody>
      </p:sp>
      <p:sp>
        <p:nvSpPr>
          <p:cNvPr id="324" name="Shape 324"/>
          <p:cNvSpPr/>
          <p:nvPr/>
        </p:nvSpPr>
        <p:spPr>
          <a:xfrm>
            <a:off x="7784359" y="501649"/>
            <a:ext cx="199783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Methodology</a:t>
            </a:r>
          </a:p>
        </p:txBody>
      </p:sp>
      <p:pic>
        <p:nvPicPr>
          <p:cNvPr id="325" name="va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60705" y="2580694"/>
            <a:ext cx="5276905" cy="5059749"/>
          </a:xfrm>
          <a:prstGeom prst="rect">
            <a:avLst/>
          </a:prstGeom>
          <a:ln w="12700">
            <a:miter lim="400000"/>
          </a:ln>
        </p:spPr>
      </p:pic>
      <p:sp>
        <p:nvSpPr>
          <p:cNvPr id="326" name="Shape 326"/>
          <p:cNvSpPr/>
          <p:nvPr/>
        </p:nvSpPr>
        <p:spPr>
          <a:xfrm>
            <a:off x="1641011" y="7456116"/>
            <a:ext cx="3629352" cy="1988999"/>
          </a:xfrm>
          <a:prstGeom prst="roundRect">
            <a:avLst>
              <a:gd name="adj" fmla="val 21318"/>
            </a:avLst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27" name="Shape 327"/>
          <p:cNvSpPr/>
          <p:nvPr/>
        </p:nvSpPr>
        <p:spPr>
          <a:xfrm>
            <a:off x="1628311" y="7518643"/>
            <a:ext cx="3654752" cy="1711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2800"/>
              </a:spcBef>
              <a:defRPr sz="19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rPr sz="3500">
                <a:solidFill>
                  <a:srgbClr val="C2ACC1"/>
                </a:solidFill>
              </a:rPr>
              <a:t>31</a:t>
            </a:r>
            <a:r>
              <a:t> </a:t>
            </a:r>
            <a:r>
              <a:rPr>
                <a:latin typeface="Avenir Next"/>
                <a:ea typeface="Avenir Next"/>
                <a:cs typeface="Avenir Next"/>
                <a:sym typeface="Avenir Next"/>
              </a:rPr>
              <a:t>[compute, verbal, independent, software, team, supervise, collaboration, office, coordination, assist, excel, r, test, interaction, …]</a:t>
            </a:r>
          </a:p>
        </p:txBody>
      </p:sp>
      <p:sp>
        <p:nvSpPr>
          <p:cNvPr id="328" name="Shape 328"/>
          <p:cNvSpPr/>
          <p:nvPr/>
        </p:nvSpPr>
        <p:spPr>
          <a:xfrm flipH="1">
            <a:off x="5166495" y="5252602"/>
            <a:ext cx="1840876" cy="2304975"/>
          </a:xfrm>
          <a:prstGeom prst="line">
            <a:avLst/>
          </a:prstGeom>
          <a:ln w="50800">
            <a:solidFill>
              <a:schemeClr val="accent4"/>
            </a:solidFill>
            <a:prstDash val="sysDot"/>
            <a:miter lim="400000"/>
            <a:headEnd type="oval"/>
            <a:tailEnd type="oval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29" name="Shape 329"/>
          <p:cNvSpPr/>
          <p:nvPr/>
        </p:nvSpPr>
        <p:spPr>
          <a:xfrm>
            <a:off x="474531" y="2732420"/>
            <a:ext cx="3048983" cy="1808993"/>
          </a:xfrm>
          <a:prstGeom prst="roundRect">
            <a:avLst>
              <a:gd name="adj" fmla="val 19691"/>
            </a:avLst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30" name="Shape 330"/>
          <p:cNvSpPr/>
          <p:nvPr/>
        </p:nvSpPr>
        <p:spPr>
          <a:xfrm>
            <a:off x="580456" y="2780936"/>
            <a:ext cx="2837133" cy="1711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2800"/>
              </a:spcBef>
              <a:defRPr sz="19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rPr sz="3500">
                <a:solidFill>
                  <a:srgbClr val="E0BC9A"/>
                </a:solidFill>
              </a:rPr>
              <a:t>19 </a:t>
            </a:r>
            <a:r>
              <a:t> </a:t>
            </a:r>
            <a:r>
              <a:rPr>
                <a:latin typeface="Avenir Next"/>
                <a:ea typeface="Avenir Next"/>
                <a:cs typeface="Avenir Next"/>
                <a:sym typeface="Avenir Next"/>
              </a:rPr>
              <a:t>[health, automation, monitor, util, assess, large, approach, vision, type, summary, leader, …]</a:t>
            </a:r>
          </a:p>
        </p:txBody>
      </p:sp>
      <p:sp>
        <p:nvSpPr>
          <p:cNvPr id="331" name="Shape 331"/>
          <p:cNvSpPr/>
          <p:nvPr/>
        </p:nvSpPr>
        <p:spPr>
          <a:xfrm flipH="1" flipV="1">
            <a:off x="3523596" y="3653970"/>
            <a:ext cx="3363645" cy="523735"/>
          </a:xfrm>
          <a:prstGeom prst="line">
            <a:avLst/>
          </a:prstGeom>
          <a:ln w="50800">
            <a:solidFill>
              <a:schemeClr val="accent1">
                <a:hueOff val="-84091"/>
                <a:satOff val="15316"/>
                <a:lumOff val="24313"/>
              </a:schemeClr>
            </a:solidFill>
            <a:prstDash val="sysDot"/>
            <a:miter lim="400000"/>
            <a:headEnd type="oval"/>
            <a:tailEnd type="oval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32" name="Shape 332"/>
          <p:cNvSpPr/>
          <p:nvPr/>
        </p:nvSpPr>
        <p:spPr>
          <a:xfrm>
            <a:off x="474531" y="5094268"/>
            <a:ext cx="3048983" cy="1808993"/>
          </a:xfrm>
          <a:prstGeom prst="roundRect">
            <a:avLst>
              <a:gd name="adj" fmla="val 19691"/>
            </a:avLst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33" name="Shape 333"/>
          <p:cNvSpPr/>
          <p:nvPr/>
        </p:nvSpPr>
        <p:spPr>
          <a:xfrm>
            <a:off x="580456" y="5274864"/>
            <a:ext cx="2837133" cy="144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2800"/>
              </a:spcBef>
              <a:defRPr sz="19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rPr sz="3500">
                <a:solidFill>
                  <a:srgbClr val="E0BC9A"/>
                </a:solidFill>
              </a:rPr>
              <a:t>18 </a:t>
            </a:r>
            <a:r>
              <a:t> </a:t>
            </a:r>
            <a:r>
              <a:rPr>
                <a:latin typeface="Avenir Next"/>
                <a:ea typeface="Avenir Next"/>
                <a:cs typeface="Avenir Next"/>
                <a:sym typeface="Avenir Next"/>
              </a:rPr>
              <a:t>[expert, access, strategy, power, collect, creative, passion, dynamic, consumer, …]</a:t>
            </a:r>
          </a:p>
        </p:txBody>
      </p:sp>
      <p:sp>
        <p:nvSpPr>
          <p:cNvPr id="334" name="Shape 334"/>
          <p:cNvSpPr/>
          <p:nvPr/>
        </p:nvSpPr>
        <p:spPr>
          <a:xfrm flipH="1">
            <a:off x="3536025" y="5932327"/>
            <a:ext cx="2684477" cy="132875"/>
          </a:xfrm>
          <a:prstGeom prst="line">
            <a:avLst/>
          </a:prstGeom>
          <a:ln w="50800">
            <a:solidFill>
              <a:schemeClr val="accent3">
                <a:hueOff val="-1187647"/>
                <a:satOff val="22407"/>
                <a:lumOff val="18627"/>
              </a:schemeClr>
            </a:solidFill>
            <a:prstDash val="sysDot"/>
            <a:miter lim="400000"/>
            <a:headEnd type="oval"/>
            <a:tailEnd type="oval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35" name="Shape 335"/>
          <p:cNvSpPr/>
          <p:nvPr/>
        </p:nvSpPr>
        <p:spPr>
          <a:xfrm>
            <a:off x="8651934" y="7048498"/>
            <a:ext cx="3750289" cy="2310270"/>
          </a:xfrm>
          <a:prstGeom prst="roundRect">
            <a:avLst>
              <a:gd name="adj" fmla="val 15419"/>
            </a:avLst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36" name="Shape 336"/>
          <p:cNvSpPr/>
          <p:nvPr/>
        </p:nvSpPr>
        <p:spPr>
          <a:xfrm>
            <a:off x="8665719" y="7215572"/>
            <a:ext cx="3654752" cy="197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2800"/>
              </a:spcBef>
              <a:defRPr sz="19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rPr sz="3500">
                <a:solidFill>
                  <a:srgbClr val="E0BC9A"/>
                </a:solidFill>
              </a:rPr>
              <a:t>34</a:t>
            </a:r>
            <a:r>
              <a:t>  </a:t>
            </a:r>
            <a:r>
              <a:rPr>
                <a:latin typeface="Avenir Next"/>
                <a:ea typeface="Avenir Next"/>
                <a:cs typeface="Avenir Next"/>
                <a:sym typeface="Avenir Next"/>
              </a:rPr>
              <a:t>[chemical, scientific, personnel, transfer, chemistry, lab, mechanical, compliance, device, travel, laboratory, facilitate, hands-on, equipment, safety, manufacture, …]</a:t>
            </a:r>
          </a:p>
        </p:txBody>
      </p:sp>
      <p:sp>
        <p:nvSpPr>
          <p:cNvPr id="337" name="Shape 337"/>
          <p:cNvSpPr/>
          <p:nvPr/>
        </p:nvSpPr>
        <p:spPr>
          <a:xfrm flipH="1" flipV="1">
            <a:off x="8189598" y="5766367"/>
            <a:ext cx="2391900" cy="1284968"/>
          </a:xfrm>
          <a:prstGeom prst="line">
            <a:avLst/>
          </a:prstGeom>
          <a:ln w="50800">
            <a:solidFill>
              <a:srgbClr val="FE9BCA"/>
            </a:solidFill>
            <a:prstDash val="sysDot"/>
            <a:miter lim="400000"/>
            <a:headEnd type="oval"/>
            <a:tailEnd type="oval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type="title"/>
          </p:nvPr>
        </p:nvSpPr>
        <p:spPr>
          <a:xfrm>
            <a:off x="406400" y="1536700"/>
            <a:ext cx="12192000" cy="1219757"/>
          </a:xfrm>
          <a:prstGeom prst="rect">
            <a:avLst/>
          </a:prstGeom>
        </p:spPr>
        <p:txBody>
          <a:bodyPr/>
          <a:lstStyle/>
          <a:p>
            <a:pPr>
              <a:defRPr sz="8000"/>
            </a:pPr>
            <a:r>
              <a:t>PRELIMINARY RESULTS  </a:t>
            </a:r>
            <a:r>
              <a:rPr sz="5000">
                <a:solidFill>
                  <a:schemeClr val="accent4"/>
                </a:solidFill>
              </a:rPr>
              <a:t>DEGREE REQUIREMENT</a:t>
            </a:r>
          </a:p>
        </p:txBody>
      </p:sp>
      <p:sp>
        <p:nvSpPr>
          <p:cNvPr id="340" name="Shape 340"/>
          <p:cNvSpPr/>
          <p:nvPr/>
        </p:nvSpPr>
        <p:spPr>
          <a:xfrm>
            <a:off x="2253139" y="501649"/>
            <a:ext cx="2639975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Project Introduction</a:t>
            </a:r>
          </a:p>
        </p:txBody>
      </p:sp>
      <p:sp>
        <p:nvSpPr>
          <p:cNvPr id="341" name="Shape 341"/>
          <p:cNvSpPr/>
          <p:nvPr/>
        </p:nvSpPr>
        <p:spPr>
          <a:xfrm>
            <a:off x="5149163" y="501649"/>
            <a:ext cx="2337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Data Description</a:t>
            </a:r>
          </a:p>
        </p:txBody>
      </p:sp>
      <p:sp>
        <p:nvSpPr>
          <p:cNvPr id="342" name="Shape 342"/>
          <p:cNvSpPr/>
          <p:nvPr/>
        </p:nvSpPr>
        <p:spPr>
          <a:xfrm>
            <a:off x="10080312" y="501649"/>
            <a:ext cx="254899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chemeClr val="accent4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Preliminary Results</a:t>
            </a:r>
          </a:p>
        </p:txBody>
      </p:sp>
      <p:sp>
        <p:nvSpPr>
          <p:cNvPr id="343" name="Shape 343"/>
          <p:cNvSpPr/>
          <p:nvPr/>
        </p:nvSpPr>
        <p:spPr>
          <a:xfrm>
            <a:off x="301129" y="501649"/>
            <a:ext cx="169974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Motivation</a:t>
            </a:r>
          </a:p>
        </p:txBody>
      </p:sp>
      <p:sp>
        <p:nvSpPr>
          <p:cNvPr id="344" name="Shape 344"/>
          <p:cNvSpPr/>
          <p:nvPr/>
        </p:nvSpPr>
        <p:spPr>
          <a:xfrm>
            <a:off x="7784359" y="501649"/>
            <a:ext cx="199783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Methodology</a:t>
            </a:r>
          </a:p>
        </p:txBody>
      </p:sp>
      <p:pic>
        <p:nvPicPr>
          <p:cNvPr id="345" name="image12.png"/>
          <p:cNvPicPr>
            <a:picLocks noChangeAspect="1"/>
          </p:cNvPicPr>
          <p:nvPr/>
        </p:nvPicPr>
        <p:blipFill>
          <a:blip r:embed="rId2">
            <a:extLst/>
          </a:blip>
          <a:srcRect l="5931" t="1536" r="7625" b="5598"/>
          <a:stretch>
            <a:fillRect/>
          </a:stretch>
        </p:blipFill>
        <p:spPr>
          <a:xfrm>
            <a:off x="783828" y="3287033"/>
            <a:ext cx="11437144" cy="55614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25" y="0"/>
                </a:moveTo>
                <a:cubicBezTo>
                  <a:pt x="146" y="0"/>
                  <a:pt x="0" y="300"/>
                  <a:pt x="0" y="669"/>
                </a:cubicBezTo>
                <a:lnTo>
                  <a:pt x="0" y="20931"/>
                </a:lnTo>
                <a:cubicBezTo>
                  <a:pt x="0" y="21300"/>
                  <a:pt x="146" y="21600"/>
                  <a:pt x="325" y="21600"/>
                </a:cubicBezTo>
                <a:lnTo>
                  <a:pt x="21275" y="21600"/>
                </a:lnTo>
                <a:cubicBezTo>
                  <a:pt x="21454" y="21600"/>
                  <a:pt x="21600" y="21300"/>
                  <a:pt x="21600" y="20931"/>
                </a:cubicBezTo>
                <a:lnTo>
                  <a:pt x="21600" y="669"/>
                </a:lnTo>
                <a:cubicBezTo>
                  <a:pt x="21600" y="300"/>
                  <a:pt x="21454" y="0"/>
                  <a:pt x="21275" y="0"/>
                </a:cubicBezTo>
                <a:lnTo>
                  <a:pt x="325" y="0"/>
                </a:ln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type="title"/>
          </p:nvPr>
        </p:nvSpPr>
        <p:spPr>
          <a:xfrm>
            <a:off x="406400" y="1536700"/>
            <a:ext cx="12192000" cy="1219757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What’s next</a:t>
            </a:r>
          </a:p>
        </p:txBody>
      </p:sp>
      <p:sp>
        <p:nvSpPr>
          <p:cNvPr id="348" name="Shape 348"/>
          <p:cNvSpPr/>
          <p:nvPr/>
        </p:nvSpPr>
        <p:spPr>
          <a:xfrm>
            <a:off x="2253139" y="501649"/>
            <a:ext cx="2639975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Project Introduction</a:t>
            </a:r>
          </a:p>
        </p:txBody>
      </p:sp>
      <p:sp>
        <p:nvSpPr>
          <p:cNvPr id="349" name="Shape 349"/>
          <p:cNvSpPr/>
          <p:nvPr/>
        </p:nvSpPr>
        <p:spPr>
          <a:xfrm>
            <a:off x="5149163" y="501649"/>
            <a:ext cx="2337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Data Description</a:t>
            </a:r>
          </a:p>
        </p:txBody>
      </p:sp>
      <p:sp>
        <p:nvSpPr>
          <p:cNvPr id="350" name="Shape 350"/>
          <p:cNvSpPr/>
          <p:nvPr/>
        </p:nvSpPr>
        <p:spPr>
          <a:xfrm>
            <a:off x="10080312" y="501649"/>
            <a:ext cx="254899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Preliminary Results</a:t>
            </a:r>
          </a:p>
        </p:txBody>
      </p:sp>
      <p:sp>
        <p:nvSpPr>
          <p:cNvPr id="351" name="Shape 351"/>
          <p:cNvSpPr/>
          <p:nvPr/>
        </p:nvSpPr>
        <p:spPr>
          <a:xfrm>
            <a:off x="301129" y="501649"/>
            <a:ext cx="169974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Motivation</a:t>
            </a:r>
          </a:p>
        </p:txBody>
      </p:sp>
      <p:sp>
        <p:nvSpPr>
          <p:cNvPr id="352" name="Shape 352"/>
          <p:cNvSpPr/>
          <p:nvPr/>
        </p:nvSpPr>
        <p:spPr>
          <a:xfrm>
            <a:off x="7784359" y="501649"/>
            <a:ext cx="199783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Methodology</a:t>
            </a:r>
          </a:p>
        </p:txBody>
      </p:sp>
      <p:sp>
        <p:nvSpPr>
          <p:cNvPr id="353" name="Shape 353"/>
          <p:cNvSpPr/>
          <p:nvPr/>
        </p:nvSpPr>
        <p:spPr>
          <a:xfrm>
            <a:off x="495547" y="3522810"/>
            <a:ext cx="4380734" cy="1020015"/>
          </a:xfrm>
          <a:prstGeom prst="roundRect">
            <a:avLst>
              <a:gd name="adj" fmla="val 18676"/>
            </a:avLst>
          </a:prstGeom>
          <a:ln w="254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A6AAA9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54" name="Shape 354"/>
          <p:cNvSpPr/>
          <p:nvPr/>
        </p:nvSpPr>
        <p:spPr>
          <a:xfrm>
            <a:off x="695994" y="3728017"/>
            <a:ext cx="4002407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‣"/>
              <a:defRPr sz="29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Job market demand</a:t>
            </a:r>
          </a:p>
        </p:txBody>
      </p:sp>
      <p:sp>
        <p:nvSpPr>
          <p:cNvPr id="355" name="Shape 355"/>
          <p:cNvSpPr/>
          <p:nvPr/>
        </p:nvSpPr>
        <p:spPr>
          <a:xfrm>
            <a:off x="5923053" y="3522810"/>
            <a:ext cx="6569222" cy="1020015"/>
          </a:xfrm>
          <a:prstGeom prst="roundRect">
            <a:avLst>
              <a:gd name="adj" fmla="val 18676"/>
            </a:avLst>
          </a:prstGeom>
          <a:ln w="254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A6AAA9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56" name="Shape 356"/>
          <p:cNvSpPr/>
          <p:nvPr/>
        </p:nvSpPr>
        <p:spPr>
          <a:xfrm>
            <a:off x="6845818" y="3591741"/>
            <a:ext cx="4723691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914400">
              <a:spcBef>
                <a:spcPts val="0"/>
              </a:spcBef>
              <a:defRPr b="1" sz="2400">
                <a:solidFill>
                  <a:srgbClr val="A6AAA9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Geographical data analysis   / Data visualization / Time series</a:t>
            </a:r>
          </a:p>
        </p:txBody>
      </p:sp>
      <p:sp>
        <p:nvSpPr>
          <p:cNvPr id="357" name="Shape 357"/>
          <p:cNvSpPr/>
          <p:nvPr/>
        </p:nvSpPr>
        <p:spPr>
          <a:xfrm>
            <a:off x="4845436" y="4073286"/>
            <a:ext cx="764808" cy="1"/>
          </a:xfrm>
          <a:prstGeom prst="line">
            <a:avLst/>
          </a:prstGeom>
          <a:ln w="38100" cap="rnd">
            <a:solidFill>
              <a:srgbClr val="838787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58" name="Shape 358"/>
          <p:cNvSpPr/>
          <p:nvPr/>
        </p:nvSpPr>
        <p:spPr>
          <a:xfrm>
            <a:off x="484256" y="5373853"/>
            <a:ext cx="4380734" cy="1020014"/>
          </a:xfrm>
          <a:prstGeom prst="roundRect">
            <a:avLst>
              <a:gd name="adj" fmla="val 18676"/>
            </a:avLst>
          </a:prstGeom>
          <a:ln w="254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A6AAA9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59" name="Shape 359"/>
          <p:cNvSpPr/>
          <p:nvPr/>
        </p:nvSpPr>
        <p:spPr>
          <a:xfrm>
            <a:off x="684704" y="5579060"/>
            <a:ext cx="1597038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‣"/>
              <a:defRPr sz="29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Salary</a:t>
            </a:r>
          </a:p>
        </p:txBody>
      </p:sp>
      <p:sp>
        <p:nvSpPr>
          <p:cNvPr id="360" name="Shape 360"/>
          <p:cNvSpPr/>
          <p:nvPr/>
        </p:nvSpPr>
        <p:spPr>
          <a:xfrm>
            <a:off x="8091848" y="5379527"/>
            <a:ext cx="4380734" cy="1020014"/>
          </a:xfrm>
          <a:prstGeom prst="roundRect">
            <a:avLst>
              <a:gd name="adj" fmla="val 18676"/>
            </a:avLst>
          </a:prstGeom>
          <a:ln w="254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A6AAA9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61" name="Shape 361"/>
          <p:cNvSpPr/>
          <p:nvPr/>
        </p:nvSpPr>
        <p:spPr>
          <a:xfrm>
            <a:off x="8292295" y="5584733"/>
            <a:ext cx="1858532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‣"/>
              <a:defRPr sz="29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Skill set</a:t>
            </a:r>
          </a:p>
        </p:txBody>
      </p:sp>
      <p:sp>
        <p:nvSpPr>
          <p:cNvPr id="362" name="Shape 362"/>
          <p:cNvSpPr/>
          <p:nvPr/>
        </p:nvSpPr>
        <p:spPr>
          <a:xfrm>
            <a:off x="4892583" y="5807659"/>
            <a:ext cx="3246574" cy="1"/>
          </a:xfrm>
          <a:prstGeom prst="line">
            <a:avLst/>
          </a:prstGeom>
          <a:ln w="38100" cap="rnd">
            <a:solidFill>
              <a:srgbClr val="838787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63" name="Shape 363"/>
          <p:cNvSpPr/>
          <p:nvPr/>
        </p:nvSpPr>
        <p:spPr>
          <a:xfrm>
            <a:off x="5325024" y="5171893"/>
            <a:ext cx="230679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spcBef>
                <a:spcPts val="2800"/>
              </a:spcBef>
              <a:defRPr sz="29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correlations?</a:t>
            </a:r>
          </a:p>
        </p:txBody>
      </p:sp>
      <p:sp>
        <p:nvSpPr>
          <p:cNvPr id="364" name="Shape 364"/>
          <p:cNvSpPr/>
          <p:nvPr/>
        </p:nvSpPr>
        <p:spPr>
          <a:xfrm>
            <a:off x="5757961" y="5997573"/>
            <a:ext cx="1440917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spcBef>
                <a:spcPts val="2800"/>
              </a:spcBef>
              <a:defRPr sz="29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boosts?</a:t>
            </a:r>
          </a:p>
        </p:txBody>
      </p:sp>
      <p:sp>
        <p:nvSpPr>
          <p:cNvPr id="365" name="Shape 365"/>
          <p:cNvSpPr/>
          <p:nvPr/>
        </p:nvSpPr>
        <p:spPr>
          <a:xfrm>
            <a:off x="4892583" y="6023560"/>
            <a:ext cx="3192693" cy="1"/>
          </a:xfrm>
          <a:prstGeom prst="line">
            <a:avLst/>
          </a:prstGeom>
          <a:ln w="38100" cap="rnd">
            <a:solidFill>
              <a:srgbClr val="838787"/>
            </a:solidFill>
            <a:custDash>
              <a:ds d="100000" sp="200000"/>
            </a:custDash>
            <a:miter lim="400000"/>
            <a:head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66" name="Shape 366"/>
          <p:cNvSpPr/>
          <p:nvPr/>
        </p:nvSpPr>
        <p:spPr>
          <a:xfrm>
            <a:off x="3253250" y="7515578"/>
            <a:ext cx="6128906" cy="1219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2800"/>
              </a:spcBef>
              <a:defRPr cap="all" sz="5000">
                <a:solidFill>
                  <a:schemeClr val="accent4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What do you want to know?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title"/>
          </p:nvPr>
        </p:nvSpPr>
        <p:spPr>
          <a:xfrm>
            <a:off x="406400" y="1536700"/>
            <a:ext cx="12192000" cy="1219757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OUTLINE</a:t>
            </a:r>
          </a:p>
        </p:txBody>
      </p:sp>
      <p:sp>
        <p:nvSpPr>
          <p:cNvPr id="170" name="Shape 170"/>
          <p:cNvSpPr/>
          <p:nvPr>
            <p:ph type="body" idx="1"/>
          </p:nvPr>
        </p:nvSpPr>
        <p:spPr>
          <a:xfrm>
            <a:off x="406400" y="2749550"/>
            <a:ext cx="12192000" cy="6108700"/>
          </a:xfrm>
          <a:prstGeom prst="rect">
            <a:avLst/>
          </a:prstGeom>
        </p:spPr>
        <p:txBody>
          <a:bodyPr anchor="ctr"/>
          <a:lstStyle/>
          <a:p>
            <a:pPr>
              <a:buChar char="‣"/>
              <a:defRPr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Motivation</a:t>
            </a:r>
          </a:p>
          <a:p>
            <a:pPr>
              <a:buChar char="‣"/>
              <a:defRPr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Project Introduction</a:t>
            </a:r>
          </a:p>
          <a:p>
            <a:pPr>
              <a:buChar char="‣"/>
              <a:defRPr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Data Description</a:t>
            </a:r>
          </a:p>
          <a:p>
            <a:pPr>
              <a:buChar char="‣"/>
              <a:defRPr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Methodology</a:t>
            </a:r>
          </a:p>
          <a:p>
            <a:pPr>
              <a:buChar char="‣"/>
              <a:defRPr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Preliminary Results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title"/>
          </p:nvPr>
        </p:nvSpPr>
        <p:spPr>
          <a:xfrm>
            <a:off x="406400" y="1536700"/>
            <a:ext cx="12192000" cy="1219757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MOTIVATION</a:t>
            </a:r>
          </a:p>
        </p:txBody>
      </p:sp>
      <p:sp>
        <p:nvSpPr>
          <p:cNvPr id="173" name="Shape 173"/>
          <p:cNvSpPr/>
          <p:nvPr/>
        </p:nvSpPr>
        <p:spPr>
          <a:xfrm>
            <a:off x="2253139" y="501649"/>
            <a:ext cx="2639975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Project Introduction</a:t>
            </a:r>
          </a:p>
        </p:txBody>
      </p:sp>
      <p:sp>
        <p:nvSpPr>
          <p:cNvPr id="174" name="Shape 174"/>
          <p:cNvSpPr/>
          <p:nvPr/>
        </p:nvSpPr>
        <p:spPr>
          <a:xfrm>
            <a:off x="5149163" y="501649"/>
            <a:ext cx="2337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Data Description</a:t>
            </a:r>
          </a:p>
        </p:txBody>
      </p:sp>
      <p:sp>
        <p:nvSpPr>
          <p:cNvPr id="175" name="Shape 175"/>
          <p:cNvSpPr/>
          <p:nvPr/>
        </p:nvSpPr>
        <p:spPr>
          <a:xfrm>
            <a:off x="10080312" y="501649"/>
            <a:ext cx="254899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Preliminary Results</a:t>
            </a:r>
          </a:p>
        </p:txBody>
      </p:sp>
      <p:sp>
        <p:nvSpPr>
          <p:cNvPr id="176" name="Shape 176"/>
          <p:cNvSpPr/>
          <p:nvPr/>
        </p:nvSpPr>
        <p:spPr>
          <a:xfrm>
            <a:off x="301129" y="501649"/>
            <a:ext cx="169974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chemeClr val="accent4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Motivation</a:t>
            </a:r>
          </a:p>
        </p:txBody>
      </p:sp>
      <p:sp>
        <p:nvSpPr>
          <p:cNvPr id="177" name="Shape 177"/>
          <p:cNvSpPr/>
          <p:nvPr/>
        </p:nvSpPr>
        <p:spPr>
          <a:xfrm>
            <a:off x="1347253" y="3312204"/>
            <a:ext cx="4687972" cy="1460501"/>
          </a:xfrm>
          <a:prstGeom prst="roundRect">
            <a:avLst>
              <a:gd name="adj" fmla="val 10196"/>
            </a:avLst>
          </a:prstGeom>
          <a:ln w="508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A6AAA9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78" name="Shape 178"/>
          <p:cNvSpPr/>
          <p:nvPr/>
        </p:nvSpPr>
        <p:spPr>
          <a:xfrm>
            <a:off x="2598785" y="3299504"/>
            <a:ext cx="2184909" cy="148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A6AAA9"/>
                </a:solidFill>
              </a:defRPr>
            </a:lvl1pPr>
          </a:lstStyle>
          <a:p>
            <a:pPr/>
            <a:r>
              <a:t>CHE</a:t>
            </a:r>
          </a:p>
        </p:txBody>
      </p:sp>
      <p:sp>
        <p:nvSpPr>
          <p:cNvPr id="179" name="Shape 179"/>
          <p:cNvSpPr/>
          <p:nvPr/>
        </p:nvSpPr>
        <p:spPr>
          <a:xfrm>
            <a:off x="7973351" y="3299504"/>
            <a:ext cx="2220469" cy="148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A6AAA9"/>
                </a:solidFill>
              </a:defRPr>
            </a:lvl1pPr>
          </a:lstStyle>
          <a:p>
            <a:pPr/>
            <a:r>
              <a:t>MSE</a:t>
            </a:r>
          </a:p>
        </p:txBody>
      </p:sp>
      <p:sp>
        <p:nvSpPr>
          <p:cNvPr id="180" name="Shape 180"/>
          <p:cNvSpPr/>
          <p:nvPr/>
        </p:nvSpPr>
        <p:spPr>
          <a:xfrm>
            <a:off x="1341360" y="6975772"/>
            <a:ext cx="10186704" cy="1460501"/>
          </a:xfrm>
          <a:prstGeom prst="roundRect">
            <a:avLst>
              <a:gd name="adj" fmla="val 10196"/>
            </a:avLst>
          </a:prstGeom>
          <a:ln w="508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A6AAA9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1" name="Shape 181"/>
          <p:cNvSpPr/>
          <p:nvPr/>
        </p:nvSpPr>
        <p:spPr>
          <a:xfrm>
            <a:off x="5285994" y="6963072"/>
            <a:ext cx="2432813" cy="148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A6AAA9"/>
                </a:solidFill>
              </a:defRPr>
            </a:lvl1pPr>
          </a:lstStyle>
          <a:p>
            <a:pPr/>
            <a:r>
              <a:t>STAT</a:t>
            </a:r>
          </a:p>
        </p:txBody>
      </p:sp>
      <p:sp>
        <p:nvSpPr>
          <p:cNvPr id="182" name="Shape 182"/>
          <p:cNvSpPr/>
          <p:nvPr/>
        </p:nvSpPr>
        <p:spPr>
          <a:xfrm flipH="1">
            <a:off x="2997866" y="4960408"/>
            <a:ext cx="1" cy="1826201"/>
          </a:xfrm>
          <a:prstGeom prst="line">
            <a:avLst/>
          </a:prstGeom>
          <a:ln w="38100">
            <a:solidFill>
              <a:srgbClr val="838787"/>
            </a:solidFill>
            <a:custDash>
              <a:ds d="200000" sp="200000"/>
            </a:custDash>
            <a:miter lim="400000"/>
            <a:headEnd type="oval"/>
            <a:tailEnd type="oval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3" name="Shape 183"/>
          <p:cNvSpPr/>
          <p:nvPr/>
        </p:nvSpPr>
        <p:spPr>
          <a:xfrm>
            <a:off x="3098019" y="5563088"/>
            <a:ext cx="95021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A6AAA9"/>
                </a:solidFill>
              </a:defRPr>
            </a:lvl1pPr>
          </a:lstStyle>
          <a:p>
            <a:pPr/>
            <a:r>
              <a:t>skills</a:t>
            </a:r>
          </a:p>
        </p:txBody>
      </p:sp>
      <p:sp>
        <p:nvSpPr>
          <p:cNvPr id="184" name="Shape 184"/>
          <p:cNvSpPr/>
          <p:nvPr/>
        </p:nvSpPr>
        <p:spPr>
          <a:xfrm>
            <a:off x="6739599" y="3312204"/>
            <a:ext cx="4687972" cy="1460501"/>
          </a:xfrm>
          <a:prstGeom prst="roundRect">
            <a:avLst>
              <a:gd name="adj" fmla="val 10196"/>
            </a:avLst>
          </a:prstGeom>
          <a:ln w="508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A6AAA9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5" name="Shape 185"/>
          <p:cNvSpPr/>
          <p:nvPr/>
        </p:nvSpPr>
        <p:spPr>
          <a:xfrm>
            <a:off x="5035917" y="4961868"/>
            <a:ext cx="1" cy="1826202"/>
          </a:xfrm>
          <a:prstGeom prst="line">
            <a:avLst/>
          </a:prstGeom>
          <a:ln w="38100">
            <a:solidFill>
              <a:srgbClr val="838787"/>
            </a:solidFill>
            <a:custDash>
              <a:ds d="200000" sp="200000"/>
            </a:custDash>
            <a:miter lim="400000"/>
            <a:headEnd type="oval"/>
            <a:tailEnd type="oval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6" name="Shape 186"/>
          <p:cNvSpPr/>
          <p:nvPr/>
        </p:nvSpPr>
        <p:spPr>
          <a:xfrm>
            <a:off x="7100789" y="5563089"/>
            <a:ext cx="13830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A6AAA9"/>
                </a:solidFill>
              </a:defRPr>
            </a:lvl1pPr>
          </a:lstStyle>
          <a:p>
            <a:pPr/>
            <a:r>
              <a:t>degree</a:t>
            </a:r>
          </a:p>
        </p:txBody>
      </p:sp>
      <p:sp>
        <p:nvSpPr>
          <p:cNvPr id="187" name="Shape 187"/>
          <p:cNvSpPr/>
          <p:nvPr/>
        </p:nvSpPr>
        <p:spPr>
          <a:xfrm>
            <a:off x="6988939" y="4961138"/>
            <a:ext cx="1" cy="1826202"/>
          </a:xfrm>
          <a:prstGeom prst="line">
            <a:avLst/>
          </a:prstGeom>
          <a:ln w="38100">
            <a:solidFill>
              <a:srgbClr val="838787"/>
            </a:solidFill>
            <a:custDash>
              <a:ds d="200000" sp="200000"/>
            </a:custDash>
            <a:miter lim="400000"/>
            <a:headEnd type="oval"/>
            <a:tailEnd type="oval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8" name="Shape 188"/>
          <p:cNvSpPr/>
          <p:nvPr/>
        </p:nvSpPr>
        <p:spPr>
          <a:xfrm>
            <a:off x="5192559" y="5562358"/>
            <a:ext cx="112547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A6AAA9"/>
                </a:solidFill>
              </a:defRPr>
            </a:lvl1pPr>
          </a:lstStyle>
          <a:p>
            <a:pPr/>
            <a:r>
              <a:t>salary</a:t>
            </a:r>
          </a:p>
        </p:txBody>
      </p:sp>
      <p:sp>
        <p:nvSpPr>
          <p:cNvPr id="189" name="Shape 189"/>
          <p:cNvSpPr/>
          <p:nvPr/>
        </p:nvSpPr>
        <p:spPr>
          <a:xfrm>
            <a:off x="8941960" y="4961868"/>
            <a:ext cx="1" cy="1826202"/>
          </a:xfrm>
          <a:prstGeom prst="line">
            <a:avLst/>
          </a:prstGeom>
          <a:ln w="38100">
            <a:solidFill>
              <a:srgbClr val="838787"/>
            </a:solidFill>
            <a:custDash>
              <a:ds d="200000" sp="200000"/>
            </a:custDash>
            <a:miter lim="400000"/>
            <a:headEnd type="oval"/>
            <a:tailEnd type="oval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0" name="Shape 190"/>
          <p:cNvSpPr/>
          <p:nvPr/>
        </p:nvSpPr>
        <p:spPr>
          <a:xfrm>
            <a:off x="9042113" y="5564549"/>
            <a:ext cx="158267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A6AAA9"/>
                </a:solidFill>
              </a:defRPr>
            </a:lvl1pPr>
          </a:lstStyle>
          <a:p>
            <a:pPr/>
            <a:r>
              <a:t>demand</a:t>
            </a:r>
          </a:p>
        </p:txBody>
      </p:sp>
      <p:sp>
        <p:nvSpPr>
          <p:cNvPr id="191" name="Shape 191"/>
          <p:cNvSpPr/>
          <p:nvPr/>
        </p:nvSpPr>
        <p:spPr>
          <a:xfrm>
            <a:off x="7784359" y="501649"/>
            <a:ext cx="199783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Methodology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title"/>
          </p:nvPr>
        </p:nvSpPr>
        <p:spPr>
          <a:xfrm>
            <a:off x="406400" y="1536700"/>
            <a:ext cx="12192000" cy="1219757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PROJECT INTRODUCTION</a:t>
            </a:r>
          </a:p>
        </p:txBody>
      </p:sp>
      <p:sp>
        <p:nvSpPr>
          <p:cNvPr id="194" name="Shape 194"/>
          <p:cNvSpPr/>
          <p:nvPr/>
        </p:nvSpPr>
        <p:spPr>
          <a:xfrm>
            <a:off x="2253139" y="501649"/>
            <a:ext cx="2639975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chemeClr val="accent4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Project Introduction</a:t>
            </a:r>
          </a:p>
        </p:txBody>
      </p:sp>
      <p:sp>
        <p:nvSpPr>
          <p:cNvPr id="195" name="Shape 195"/>
          <p:cNvSpPr/>
          <p:nvPr/>
        </p:nvSpPr>
        <p:spPr>
          <a:xfrm>
            <a:off x="5149163" y="501649"/>
            <a:ext cx="2337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Data Description</a:t>
            </a:r>
          </a:p>
        </p:txBody>
      </p:sp>
      <p:sp>
        <p:nvSpPr>
          <p:cNvPr id="196" name="Shape 196"/>
          <p:cNvSpPr/>
          <p:nvPr/>
        </p:nvSpPr>
        <p:spPr>
          <a:xfrm>
            <a:off x="10080312" y="501649"/>
            <a:ext cx="254899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Preliminary Results</a:t>
            </a:r>
          </a:p>
        </p:txBody>
      </p:sp>
      <p:sp>
        <p:nvSpPr>
          <p:cNvPr id="197" name="Shape 197"/>
          <p:cNvSpPr/>
          <p:nvPr/>
        </p:nvSpPr>
        <p:spPr>
          <a:xfrm>
            <a:off x="301129" y="501649"/>
            <a:ext cx="169974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Motivation</a:t>
            </a:r>
          </a:p>
        </p:txBody>
      </p:sp>
      <p:sp>
        <p:nvSpPr>
          <p:cNvPr id="198" name="Shape 198"/>
          <p:cNvSpPr/>
          <p:nvPr/>
        </p:nvSpPr>
        <p:spPr>
          <a:xfrm>
            <a:off x="7784359" y="501649"/>
            <a:ext cx="199783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Methodology</a:t>
            </a:r>
          </a:p>
        </p:txBody>
      </p:sp>
      <p:sp>
        <p:nvSpPr>
          <p:cNvPr id="199" name="Shape 199"/>
          <p:cNvSpPr/>
          <p:nvPr/>
        </p:nvSpPr>
        <p:spPr>
          <a:xfrm>
            <a:off x="1433599" y="2710631"/>
            <a:ext cx="10137603" cy="1020014"/>
          </a:xfrm>
          <a:prstGeom prst="roundRect">
            <a:avLst>
              <a:gd name="adj" fmla="val 18676"/>
            </a:avLst>
          </a:prstGeom>
          <a:ln w="508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A6AAA9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0" name="Shape 200"/>
          <p:cNvSpPr/>
          <p:nvPr>
            <p:ph type="body" sz="quarter" idx="1"/>
          </p:nvPr>
        </p:nvSpPr>
        <p:spPr>
          <a:xfrm>
            <a:off x="1757590" y="8384613"/>
            <a:ext cx="5815506" cy="685801"/>
          </a:xfrm>
          <a:prstGeom prst="rect">
            <a:avLst/>
          </a:prstGeom>
        </p:spPr>
        <p:txBody>
          <a:bodyPr/>
          <a:lstStyle>
            <a:lvl1pPr>
              <a:buChar char="‣"/>
              <a:defRPr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Job market demand</a:t>
            </a:r>
          </a:p>
        </p:txBody>
      </p:sp>
      <p:sp>
        <p:nvSpPr>
          <p:cNvPr id="201" name="Shape 201"/>
          <p:cNvSpPr/>
          <p:nvPr/>
        </p:nvSpPr>
        <p:spPr>
          <a:xfrm>
            <a:off x="1773784" y="3992321"/>
            <a:ext cx="385469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‣"/>
              <a:defRPr sz="34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Skill set   </a:t>
            </a:r>
            <a:r>
              <a:rPr sz="2800">
                <a:latin typeface="Avenir Next Medium"/>
                <a:ea typeface="Avenir Next Medium"/>
                <a:cs typeface="Avenir Next Medium"/>
                <a:sym typeface="Avenir Next Medium"/>
              </a:rPr>
              <a:t>(common / specific)</a:t>
            </a:r>
          </a:p>
        </p:txBody>
      </p:sp>
      <p:sp>
        <p:nvSpPr>
          <p:cNvPr id="202" name="Shape 202"/>
          <p:cNvSpPr/>
          <p:nvPr/>
        </p:nvSpPr>
        <p:spPr>
          <a:xfrm>
            <a:off x="1433598" y="5409699"/>
            <a:ext cx="6601891" cy="1020014"/>
          </a:xfrm>
          <a:prstGeom prst="roundRect">
            <a:avLst>
              <a:gd name="adj" fmla="val 18676"/>
            </a:avLst>
          </a:prstGeom>
          <a:ln w="254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A6AAA9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3" name="Shape 203"/>
          <p:cNvSpPr/>
          <p:nvPr/>
        </p:nvSpPr>
        <p:spPr>
          <a:xfrm>
            <a:off x="1773746" y="5576806"/>
            <a:ext cx="283266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‣"/>
              <a:defRPr sz="34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Salary level</a:t>
            </a:r>
          </a:p>
        </p:txBody>
      </p:sp>
      <p:sp>
        <p:nvSpPr>
          <p:cNvPr id="204" name="Shape 204"/>
          <p:cNvSpPr/>
          <p:nvPr/>
        </p:nvSpPr>
        <p:spPr>
          <a:xfrm>
            <a:off x="1433598" y="6691390"/>
            <a:ext cx="6601891" cy="1261175"/>
          </a:xfrm>
          <a:prstGeom prst="roundRect">
            <a:avLst>
              <a:gd name="adj" fmla="val 15105"/>
            </a:avLst>
          </a:prstGeom>
          <a:ln w="254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A6AAA9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5" name="Shape 205"/>
          <p:cNvSpPr/>
          <p:nvPr/>
        </p:nvSpPr>
        <p:spPr>
          <a:xfrm>
            <a:off x="1714077" y="6749474"/>
            <a:ext cx="526183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‣"/>
              <a:defRPr sz="34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Degree requirement </a:t>
            </a:r>
            <a:r>
              <a:rPr sz="2800">
                <a:latin typeface="Avenir Next Medium"/>
                <a:ea typeface="Avenir Next Medium"/>
                <a:cs typeface="Avenir Next Medium"/>
                <a:sym typeface="Avenir Next Medium"/>
              </a:rPr>
              <a:t>(undergrad / graduate)</a:t>
            </a:r>
          </a:p>
        </p:txBody>
      </p:sp>
      <p:sp>
        <p:nvSpPr>
          <p:cNvPr id="206" name="Shape 206"/>
          <p:cNvSpPr/>
          <p:nvPr/>
        </p:nvSpPr>
        <p:spPr>
          <a:xfrm>
            <a:off x="1433598" y="8214242"/>
            <a:ext cx="6601891" cy="1020015"/>
          </a:xfrm>
          <a:prstGeom prst="roundRect">
            <a:avLst>
              <a:gd name="adj" fmla="val 18676"/>
            </a:avLst>
          </a:prstGeom>
          <a:ln w="254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A6AAA9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7" name="Shape 207"/>
          <p:cNvSpPr/>
          <p:nvPr/>
        </p:nvSpPr>
        <p:spPr>
          <a:xfrm>
            <a:off x="3458423" y="2845987"/>
            <a:ext cx="6087954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algn="ctr">
              <a:defRPr sz="40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>
              <a:defRPr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>
                <a:latin typeface="Avenir Next Demi Bold"/>
                <a:ea typeface="Avenir Next Demi Bold"/>
                <a:cs typeface="Avenir Next Demi Bold"/>
                <a:sym typeface="Avenir Next Demi Bold"/>
              </a:rPr>
              <a:t>ANALYZE / COMPARE</a:t>
            </a:r>
          </a:p>
        </p:txBody>
      </p:sp>
      <p:sp>
        <p:nvSpPr>
          <p:cNvPr id="208" name="Shape 208"/>
          <p:cNvSpPr/>
          <p:nvPr/>
        </p:nvSpPr>
        <p:spPr>
          <a:xfrm>
            <a:off x="1433598" y="3945934"/>
            <a:ext cx="6601891" cy="1261176"/>
          </a:xfrm>
          <a:prstGeom prst="roundRect">
            <a:avLst>
              <a:gd name="adj" fmla="val 15105"/>
            </a:avLst>
          </a:prstGeom>
          <a:ln w="254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A6AAA9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9" name="Shape 209"/>
          <p:cNvSpPr/>
          <p:nvPr/>
        </p:nvSpPr>
        <p:spPr>
          <a:xfrm>
            <a:off x="8239589" y="3945934"/>
            <a:ext cx="3332585" cy="5323915"/>
          </a:xfrm>
          <a:prstGeom prst="roundRect">
            <a:avLst>
              <a:gd name="adj" fmla="val 5796"/>
            </a:avLst>
          </a:prstGeom>
          <a:ln w="254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A6AAA9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10" name="Shape 210"/>
          <p:cNvSpPr/>
          <p:nvPr/>
        </p:nvSpPr>
        <p:spPr>
          <a:xfrm>
            <a:off x="8621898" y="5795092"/>
            <a:ext cx="2567966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‣"/>
              <a:defRPr sz="34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Full-time</a:t>
            </a:r>
          </a:p>
          <a:p>
            <a: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‣"/>
              <a:defRPr sz="34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Internship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title"/>
          </p:nvPr>
        </p:nvSpPr>
        <p:spPr>
          <a:xfrm>
            <a:off x="406400" y="1536700"/>
            <a:ext cx="12192000" cy="1219757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DATA DESCRIPTION</a:t>
            </a:r>
          </a:p>
        </p:txBody>
      </p:sp>
      <p:sp>
        <p:nvSpPr>
          <p:cNvPr id="213" name="Shape 213"/>
          <p:cNvSpPr/>
          <p:nvPr/>
        </p:nvSpPr>
        <p:spPr>
          <a:xfrm>
            <a:off x="2253139" y="501649"/>
            <a:ext cx="2639975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Project Introduction</a:t>
            </a:r>
          </a:p>
        </p:txBody>
      </p:sp>
      <p:sp>
        <p:nvSpPr>
          <p:cNvPr id="214" name="Shape 214"/>
          <p:cNvSpPr/>
          <p:nvPr/>
        </p:nvSpPr>
        <p:spPr>
          <a:xfrm>
            <a:off x="5149163" y="501649"/>
            <a:ext cx="2337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chemeClr val="accent4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Data Description</a:t>
            </a:r>
          </a:p>
        </p:txBody>
      </p:sp>
      <p:sp>
        <p:nvSpPr>
          <p:cNvPr id="215" name="Shape 215"/>
          <p:cNvSpPr/>
          <p:nvPr/>
        </p:nvSpPr>
        <p:spPr>
          <a:xfrm>
            <a:off x="10080312" y="501649"/>
            <a:ext cx="254899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Preliminary Results</a:t>
            </a:r>
          </a:p>
        </p:txBody>
      </p:sp>
      <p:sp>
        <p:nvSpPr>
          <p:cNvPr id="216" name="Shape 216"/>
          <p:cNvSpPr/>
          <p:nvPr/>
        </p:nvSpPr>
        <p:spPr>
          <a:xfrm>
            <a:off x="301129" y="501649"/>
            <a:ext cx="169974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Motivation</a:t>
            </a:r>
          </a:p>
        </p:txBody>
      </p:sp>
      <p:sp>
        <p:nvSpPr>
          <p:cNvPr id="217" name="Shape 217"/>
          <p:cNvSpPr/>
          <p:nvPr/>
        </p:nvSpPr>
        <p:spPr>
          <a:xfrm>
            <a:off x="7784359" y="501649"/>
            <a:ext cx="199783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Methodology</a:t>
            </a:r>
          </a:p>
        </p:txBody>
      </p:sp>
      <p:pic>
        <p:nvPicPr>
          <p:cNvPr id="21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5800" y="3657600"/>
            <a:ext cx="11633200" cy="4292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1549" y="5168181"/>
            <a:ext cx="6332740" cy="2031472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Shape 221"/>
          <p:cNvSpPr/>
          <p:nvPr>
            <p:ph type="title"/>
          </p:nvPr>
        </p:nvSpPr>
        <p:spPr>
          <a:xfrm>
            <a:off x="406400" y="1536700"/>
            <a:ext cx="12192000" cy="1219757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DATA DESCRIPTION</a:t>
            </a:r>
          </a:p>
        </p:txBody>
      </p:sp>
      <p:sp>
        <p:nvSpPr>
          <p:cNvPr id="222" name="Shape 222"/>
          <p:cNvSpPr/>
          <p:nvPr/>
        </p:nvSpPr>
        <p:spPr>
          <a:xfrm>
            <a:off x="2253139" y="501649"/>
            <a:ext cx="2639975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Project Introduction</a:t>
            </a:r>
          </a:p>
        </p:txBody>
      </p:sp>
      <p:sp>
        <p:nvSpPr>
          <p:cNvPr id="223" name="Shape 223"/>
          <p:cNvSpPr/>
          <p:nvPr/>
        </p:nvSpPr>
        <p:spPr>
          <a:xfrm>
            <a:off x="5149163" y="501649"/>
            <a:ext cx="2337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chemeClr val="accent4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Data Description</a:t>
            </a:r>
          </a:p>
        </p:txBody>
      </p:sp>
      <p:sp>
        <p:nvSpPr>
          <p:cNvPr id="224" name="Shape 224"/>
          <p:cNvSpPr/>
          <p:nvPr/>
        </p:nvSpPr>
        <p:spPr>
          <a:xfrm>
            <a:off x="10080312" y="501649"/>
            <a:ext cx="254899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Preliminary Results</a:t>
            </a:r>
          </a:p>
        </p:txBody>
      </p:sp>
      <p:sp>
        <p:nvSpPr>
          <p:cNvPr id="225" name="Shape 225"/>
          <p:cNvSpPr/>
          <p:nvPr/>
        </p:nvSpPr>
        <p:spPr>
          <a:xfrm>
            <a:off x="301129" y="501649"/>
            <a:ext cx="169974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Motivation</a:t>
            </a:r>
          </a:p>
        </p:txBody>
      </p:sp>
      <p:sp>
        <p:nvSpPr>
          <p:cNvPr id="226" name="Shape 226"/>
          <p:cNvSpPr/>
          <p:nvPr/>
        </p:nvSpPr>
        <p:spPr>
          <a:xfrm>
            <a:off x="7784359" y="501649"/>
            <a:ext cx="199783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Methodology</a:t>
            </a:r>
          </a:p>
        </p:txBody>
      </p:sp>
      <p:sp>
        <p:nvSpPr>
          <p:cNvPr id="227" name="Shape 227"/>
          <p:cNvSpPr/>
          <p:nvPr/>
        </p:nvSpPr>
        <p:spPr>
          <a:xfrm>
            <a:off x="5199476" y="3299733"/>
            <a:ext cx="1920368" cy="736601"/>
          </a:xfrm>
          <a:prstGeom prst="rect">
            <a:avLst/>
          </a:prstGeom>
          <a:ln w="254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 job title </a:t>
            </a:r>
          </a:p>
        </p:txBody>
      </p:sp>
      <p:sp>
        <p:nvSpPr>
          <p:cNvPr id="228" name="Shape 228"/>
          <p:cNvSpPr/>
          <p:nvPr/>
        </p:nvSpPr>
        <p:spPr>
          <a:xfrm>
            <a:off x="805272" y="7827610"/>
            <a:ext cx="2252409" cy="736601"/>
          </a:xfrm>
          <a:prstGeom prst="rect">
            <a:avLst/>
          </a:prstGeom>
          <a:ln w="254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 company </a:t>
            </a:r>
          </a:p>
        </p:txBody>
      </p:sp>
      <p:sp>
        <p:nvSpPr>
          <p:cNvPr id="229" name="Shape 229"/>
          <p:cNvSpPr/>
          <p:nvPr/>
        </p:nvSpPr>
        <p:spPr>
          <a:xfrm>
            <a:off x="8985250" y="3299733"/>
            <a:ext cx="1773682" cy="736601"/>
          </a:xfrm>
          <a:prstGeom prst="rect">
            <a:avLst/>
          </a:prstGeom>
          <a:ln w="254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location</a:t>
            </a:r>
          </a:p>
        </p:txBody>
      </p:sp>
      <p:sp>
        <p:nvSpPr>
          <p:cNvPr id="230" name="Shape 230"/>
          <p:cNvSpPr/>
          <p:nvPr/>
        </p:nvSpPr>
        <p:spPr>
          <a:xfrm>
            <a:off x="2436940" y="3299733"/>
            <a:ext cx="897129" cy="736601"/>
          </a:xfrm>
          <a:prstGeom prst="rect">
            <a:avLst/>
          </a:prstGeom>
          <a:ln w="254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 url </a:t>
            </a:r>
          </a:p>
        </p:txBody>
      </p:sp>
      <p:sp>
        <p:nvSpPr>
          <p:cNvPr id="231" name="Shape 231"/>
          <p:cNvSpPr/>
          <p:nvPr/>
        </p:nvSpPr>
        <p:spPr>
          <a:xfrm flipV="1">
            <a:off x="5289953" y="3990880"/>
            <a:ext cx="868648" cy="1165875"/>
          </a:xfrm>
          <a:prstGeom prst="line">
            <a:avLst/>
          </a:prstGeom>
          <a:ln w="50800" cap="rnd">
            <a:solidFill>
              <a:srgbClr val="838787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32" name="Shape 232"/>
          <p:cNvSpPr/>
          <p:nvPr/>
        </p:nvSpPr>
        <p:spPr>
          <a:xfrm flipH="1" flipV="1">
            <a:off x="2934970" y="4111260"/>
            <a:ext cx="276000" cy="994695"/>
          </a:xfrm>
          <a:prstGeom prst="line">
            <a:avLst/>
          </a:prstGeom>
          <a:ln w="50800" cap="rnd">
            <a:solidFill>
              <a:srgbClr val="838787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33" name="Shape 233"/>
          <p:cNvSpPr/>
          <p:nvPr/>
        </p:nvSpPr>
        <p:spPr>
          <a:xfrm flipV="1">
            <a:off x="8314597" y="4102786"/>
            <a:ext cx="1548026" cy="1548027"/>
          </a:xfrm>
          <a:prstGeom prst="line">
            <a:avLst/>
          </a:prstGeom>
          <a:ln w="50800" cap="rnd">
            <a:solidFill>
              <a:srgbClr val="838787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34" name="Shape 234"/>
          <p:cNvSpPr/>
          <p:nvPr/>
        </p:nvSpPr>
        <p:spPr>
          <a:xfrm flipV="1">
            <a:off x="1962560" y="5696328"/>
            <a:ext cx="1236773" cy="2140251"/>
          </a:xfrm>
          <a:prstGeom prst="line">
            <a:avLst/>
          </a:prstGeom>
          <a:ln w="50800" cap="rnd">
            <a:solidFill>
              <a:srgbClr val="838787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35" name="Shape 235"/>
          <p:cNvSpPr/>
          <p:nvPr/>
        </p:nvSpPr>
        <p:spPr>
          <a:xfrm>
            <a:off x="6609408" y="7827610"/>
            <a:ext cx="1281622" cy="736601"/>
          </a:xfrm>
          <a:prstGeom prst="rect">
            <a:avLst/>
          </a:prstGeom>
          <a:ln w="254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 date </a:t>
            </a:r>
          </a:p>
        </p:txBody>
      </p:sp>
      <p:sp>
        <p:nvSpPr>
          <p:cNvPr id="236" name="Shape 236"/>
          <p:cNvSpPr/>
          <p:nvPr/>
        </p:nvSpPr>
        <p:spPr>
          <a:xfrm>
            <a:off x="8409128" y="7827610"/>
            <a:ext cx="1847470" cy="736601"/>
          </a:xfrm>
          <a:prstGeom prst="rect">
            <a:avLst/>
          </a:prstGeom>
          <a:ln w="254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 job key </a:t>
            </a:r>
          </a:p>
        </p:txBody>
      </p:sp>
      <p:sp>
        <p:nvSpPr>
          <p:cNvPr id="237" name="Shape 237"/>
          <p:cNvSpPr/>
          <p:nvPr/>
        </p:nvSpPr>
        <p:spPr>
          <a:xfrm>
            <a:off x="10774696" y="7827610"/>
            <a:ext cx="793116" cy="736601"/>
          </a:xfrm>
          <a:prstGeom prst="rect">
            <a:avLst/>
          </a:prstGeom>
          <a:ln w="254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 …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type="title"/>
          </p:nvPr>
        </p:nvSpPr>
        <p:spPr>
          <a:xfrm>
            <a:off x="406400" y="1536700"/>
            <a:ext cx="12192000" cy="1219757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METHODOLOGY</a:t>
            </a:r>
          </a:p>
        </p:txBody>
      </p:sp>
      <p:sp>
        <p:nvSpPr>
          <p:cNvPr id="240" name="Shape 240"/>
          <p:cNvSpPr/>
          <p:nvPr/>
        </p:nvSpPr>
        <p:spPr>
          <a:xfrm>
            <a:off x="2253139" y="501649"/>
            <a:ext cx="2639975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Project Introduction</a:t>
            </a:r>
          </a:p>
        </p:txBody>
      </p:sp>
      <p:sp>
        <p:nvSpPr>
          <p:cNvPr id="241" name="Shape 241"/>
          <p:cNvSpPr/>
          <p:nvPr/>
        </p:nvSpPr>
        <p:spPr>
          <a:xfrm>
            <a:off x="5149163" y="501649"/>
            <a:ext cx="2337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Data Description</a:t>
            </a:r>
          </a:p>
        </p:txBody>
      </p:sp>
      <p:sp>
        <p:nvSpPr>
          <p:cNvPr id="242" name="Shape 242"/>
          <p:cNvSpPr/>
          <p:nvPr/>
        </p:nvSpPr>
        <p:spPr>
          <a:xfrm>
            <a:off x="10080312" y="501649"/>
            <a:ext cx="254899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Preliminary Results</a:t>
            </a:r>
          </a:p>
        </p:txBody>
      </p:sp>
      <p:sp>
        <p:nvSpPr>
          <p:cNvPr id="243" name="Shape 243"/>
          <p:cNvSpPr/>
          <p:nvPr/>
        </p:nvSpPr>
        <p:spPr>
          <a:xfrm>
            <a:off x="301129" y="501649"/>
            <a:ext cx="169974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Motivation</a:t>
            </a:r>
          </a:p>
        </p:txBody>
      </p:sp>
      <p:sp>
        <p:nvSpPr>
          <p:cNvPr id="244" name="Shape 244"/>
          <p:cNvSpPr/>
          <p:nvPr/>
        </p:nvSpPr>
        <p:spPr>
          <a:xfrm>
            <a:off x="7784359" y="501649"/>
            <a:ext cx="199783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chemeClr val="accent4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Methodology</a:t>
            </a:r>
          </a:p>
        </p:txBody>
      </p:sp>
      <p:sp>
        <p:nvSpPr>
          <p:cNvPr id="245" name="Shape 245"/>
          <p:cNvSpPr/>
          <p:nvPr/>
        </p:nvSpPr>
        <p:spPr>
          <a:xfrm>
            <a:off x="649875" y="3905379"/>
            <a:ext cx="4380734" cy="1020014"/>
          </a:xfrm>
          <a:prstGeom prst="roundRect">
            <a:avLst>
              <a:gd name="adj" fmla="val 18676"/>
            </a:avLst>
          </a:prstGeom>
          <a:ln w="254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A6AAA9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46" name="Shape 246"/>
          <p:cNvSpPr/>
          <p:nvPr/>
        </p:nvSpPr>
        <p:spPr>
          <a:xfrm>
            <a:off x="850323" y="4110586"/>
            <a:ext cx="2988844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‣"/>
              <a:defRPr sz="29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Data extrating</a:t>
            </a:r>
          </a:p>
        </p:txBody>
      </p:sp>
      <p:sp>
        <p:nvSpPr>
          <p:cNvPr id="247" name="Shape 247"/>
          <p:cNvSpPr/>
          <p:nvPr/>
        </p:nvSpPr>
        <p:spPr>
          <a:xfrm>
            <a:off x="615639" y="2699229"/>
            <a:ext cx="4406134" cy="1020014"/>
          </a:xfrm>
          <a:prstGeom prst="roundRect">
            <a:avLst>
              <a:gd name="adj" fmla="val 18676"/>
            </a:avLst>
          </a:prstGeom>
          <a:solidFill>
            <a:srgbClr val="A6AA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48" name="Shape 248"/>
          <p:cNvSpPr/>
          <p:nvPr/>
        </p:nvSpPr>
        <p:spPr>
          <a:xfrm>
            <a:off x="2301132" y="2866336"/>
            <a:ext cx="112730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spcBef>
                <a:spcPts val="2800"/>
              </a:spcBef>
              <a:defRPr sz="3400">
                <a:solidFill>
                  <a:srgbClr val="000000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STEP</a:t>
            </a:r>
          </a:p>
        </p:txBody>
      </p:sp>
      <p:sp>
        <p:nvSpPr>
          <p:cNvPr id="249" name="Shape 249"/>
          <p:cNvSpPr/>
          <p:nvPr/>
        </p:nvSpPr>
        <p:spPr>
          <a:xfrm>
            <a:off x="5703974" y="2699229"/>
            <a:ext cx="6594622" cy="1020014"/>
          </a:xfrm>
          <a:prstGeom prst="roundRect">
            <a:avLst>
              <a:gd name="adj" fmla="val 18676"/>
            </a:avLst>
          </a:prstGeom>
          <a:solidFill>
            <a:srgbClr val="A6AA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50" name="Shape 250"/>
          <p:cNvSpPr/>
          <p:nvPr/>
        </p:nvSpPr>
        <p:spPr>
          <a:xfrm>
            <a:off x="7945280" y="2868973"/>
            <a:ext cx="203581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spcBef>
                <a:spcPts val="2800"/>
              </a:spcBef>
              <a:defRPr sz="3400">
                <a:solidFill>
                  <a:srgbClr val="000000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METHOD</a:t>
            </a:r>
          </a:p>
        </p:txBody>
      </p:sp>
      <p:sp>
        <p:nvSpPr>
          <p:cNvPr id="251" name="Shape 251"/>
          <p:cNvSpPr/>
          <p:nvPr/>
        </p:nvSpPr>
        <p:spPr>
          <a:xfrm>
            <a:off x="5741339" y="3917024"/>
            <a:ext cx="6569222" cy="1020014"/>
          </a:xfrm>
          <a:prstGeom prst="roundRect">
            <a:avLst>
              <a:gd name="adj" fmla="val 18676"/>
            </a:avLst>
          </a:prstGeom>
          <a:ln w="254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A6AAA9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52" name="Shape 252"/>
          <p:cNvSpPr/>
          <p:nvPr/>
        </p:nvSpPr>
        <p:spPr>
          <a:xfrm>
            <a:off x="6504339" y="3985954"/>
            <a:ext cx="5043222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defTabSz="914400">
              <a:spcBef>
                <a:spcPts val="0"/>
              </a:spcBef>
              <a:defRPr b="1" sz="2400">
                <a:solidFill>
                  <a:srgbClr val="A6AAA9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API, request, json</a:t>
            </a:r>
          </a:p>
          <a:p>
            <a:pPr algn="ctr" defTabSz="914400">
              <a:spcBef>
                <a:spcPts val="0"/>
              </a:spcBef>
              <a:defRPr b="1" sz="2400">
                <a:solidFill>
                  <a:srgbClr val="A6AAA9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W</a:t>
            </a:r>
            <a:r>
              <a:t>eb</a:t>
            </a:r>
            <a:r>
              <a:t> </a:t>
            </a:r>
            <a:r>
              <a:t>scraping</a:t>
            </a:r>
            <a:r>
              <a:t> </a:t>
            </a:r>
            <a:r>
              <a:t>with</a:t>
            </a:r>
            <a:r>
              <a:t> </a:t>
            </a:r>
            <a:r>
              <a:t>BeautifulSoup</a:t>
            </a:r>
          </a:p>
        </p:txBody>
      </p:sp>
      <p:sp>
        <p:nvSpPr>
          <p:cNvPr id="253" name="Shape 253"/>
          <p:cNvSpPr/>
          <p:nvPr/>
        </p:nvSpPr>
        <p:spPr>
          <a:xfrm>
            <a:off x="649875" y="5027193"/>
            <a:ext cx="4380734" cy="1020014"/>
          </a:xfrm>
          <a:prstGeom prst="roundRect">
            <a:avLst>
              <a:gd name="adj" fmla="val 18676"/>
            </a:avLst>
          </a:prstGeom>
          <a:ln w="254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A6AAA9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54" name="Shape 254"/>
          <p:cNvSpPr/>
          <p:nvPr/>
        </p:nvSpPr>
        <p:spPr>
          <a:xfrm>
            <a:off x="850323" y="5232400"/>
            <a:ext cx="185853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‣"/>
              <a:defRPr sz="29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Skill set</a:t>
            </a:r>
          </a:p>
        </p:txBody>
      </p:sp>
      <p:sp>
        <p:nvSpPr>
          <p:cNvPr id="255" name="Shape 255"/>
          <p:cNvSpPr/>
          <p:nvPr/>
        </p:nvSpPr>
        <p:spPr>
          <a:xfrm>
            <a:off x="649875" y="6149007"/>
            <a:ext cx="4380734" cy="1020014"/>
          </a:xfrm>
          <a:prstGeom prst="roundRect">
            <a:avLst>
              <a:gd name="adj" fmla="val 18676"/>
            </a:avLst>
          </a:prstGeom>
          <a:ln w="254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A6AAA9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56" name="Shape 256"/>
          <p:cNvSpPr/>
          <p:nvPr/>
        </p:nvSpPr>
        <p:spPr>
          <a:xfrm>
            <a:off x="850323" y="6354214"/>
            <a:ext cx="4028923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‣"/>
              <a:defRPr sz="29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Degree requirement</a:t>
            </a:r>
          </a:p>
        </p:txBody>
      </p:sp>
      <p:sp>
        <p:nvSpPr>
          <p:cNvPr id="257" name="Shape 257"/>
          <p:cNvSpPr/>
          <p:nvPr/>
        </p:nvSpPr>
        <p:spPr>
          <a:xfrm>
            <a:off x="649875" y="7270821"/>
            <a:ext cx="4380734" cy="1020014"/>
          </a:xfrm>
          <a:prstGeom prst="roundRect">
            <a:avLst>
              <a:gd name="adj" fmla="val 18676"/>
            </a:avLst>
          </a:prstGeom>
          <a:ln w="254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A6AAA9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58" name="Shape 258"/>
          <p:cNvSpPr/>
          <p:nvPr/>
        </p:nvSpPr>
        <p:spPr>
          <a:xfrm>
            <a:off x="850323" y="7476028"/>
            <a:ext cx="4002406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‣"/>
              <a:defRPr sz="29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Job market demand</a:t>
            </a:r>
          </a:p>
        </p:txBody>
      </p:sp>
      <p:sp>
        <p:nvSpPr>
          <p:cNvPr id="259" name="Shape 259"/>
          <p:cNvSpPr/>
          <p:nvPr/>
        </p:nvSpPr>
        <p:spPr>
          <a:xfrm>
            <a:off x="649875" y="8392635"/>
            <a:ext cx="4380734" cy="1020015"/>
          </a:xfrm>
          <a:prstGeom prst="roundRect">
            <a:avLst>
              <a:gd name="adj" fmla="val 18676"/>
            </a:avLst>
          </a:prstGeom>
          <a:ln w="254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A6AAA9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60" name="Shape 260"/>
          <p:cNvSpPr/>
          <p:nvPr/>
        </p:nvSpPr>
        <p:spPr>
          <a:xfrm>
            <a:off x="850323" y="8597842"/>
            <a:ext cx="1597038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‣"/>
              <a:defRPr sz="29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Salary</a:t>
            </a:r>
          </a:p>
        </p:txBody>
      </p:sp>
      <p:sp>
        <p:nvSpPr>
          <p:cNvPr id="261" name="Shape 261"/>
          <p:cNvSpPr/>
          <p:nvPr/>
        </p:nvSpPr>
        <p:spPr>
          <a:xfrm>
            <a:off x="5741339" y="7275865"/>
            <a:ext cx="6569222" cy="1020015"/>
          </a:xfrm>
          <a:prstGeom prst="roundRect">
            <a:avLst>
              <a:gd name="adj" fmla="val 18676"/>
            </a:avLst>
          </a:prstGeom>
          <a:ln w="254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A6AAA9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62" name="Shape 262"/>
          <p:cNvSpPr/>
          <p:nvPr/>
        </p:nvSpPr>
        <p:spPr>
          <a:xfrm>
            <a:off x="6179270" y="5310719"/>
            <a:ext cx="569336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914400">
              <a:spcBef>
                <a:spcPts val="0"/>
              </a:spcBef>
              <a:defRPr b="1" sz="2400">
                <a:solidFill>
                  <a:srgbClr val="A6AAA9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Natural language processing / Graphs</a:t>
            </a:r>
          </a:p>
        </p:txBody>
      </p:sp>
      <p:sp>
        <p:nvSpPr>
          <p:cNvPr id="263" name="Shape 263"/>
          <p:cNvSpPr/>
          <p:nvPr/>
        </p:nvSpPr>
        <p:spPr>
          <a:xfrm>
            <a:off x="5741339" y="6160651"/>
            <a:ext cx="6569222" cy="1020015"/>
          </a:xfrm>
          <a:prstGeom prst="roundRect">
            <a:avLst>
              <a:gd name="adj" fmla="val 18676"/>
            </a:avLst>
          </a:prstGeom>
          <a:ln w="254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A6AAA9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64" name="Shape 264"/>
          <p:cNvSpPr/>
          <p:nvPr/>
        </p:nvSpPr>
        <p:spPr>
          <a:xfrm>
            <a:off x="6179270" y="6410308"/>
            <a:ext cx="569336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914400">
              <a:spcBef>
                <a:spcPts val="0"/>
              </a:spcBef>
              <a:defRPr b="1" sz="2400">
                <a:solidFill>
                  <a:srgbClr val="A6AAA9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Natural language processing / Graphs</a:t>
            </a:r>
          </a:p>
        </p:txBody>
      </p:sp>
      <p:sp>
        <p:nvSpPr>
          <p:cNvPr id="265" name="Shape 265"/>
          <p:cNvSpPr/>
          <p:nvPr/>
        </p:nvSpPr>
        <p:spPr>
          <a:xfrm>
            <a:off x="5741339" y="5045437"/>
            <a:ext cx="6569222" cy="1020014"/>
          </a:xfrm>
          <a:prstGeom prst="roundRect">
            <a:avLst>
              <a:gd name="adj" fmla="val 18676"/>
            </a:avLst>
          </a:prstGeom>
          <a:ln w="254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A6AAA9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66" name="Shape 266"/>
          <p:cNvSpPr/>
          <p:nvPr/>
        </p:nvSpPr>
        <p:spPr>
          <a:xfrm>
            <a:off x="6760118" y="7315972"/>
            <a:ext cx="4406134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914400">
              <a:spcBef>
                <a:spcPts val="0"/>
              </a:spcBef>
              <a:defRPr b="1" sz="2400">
                <a:solidFill>
                  <a:srgbClr val="A6AAA9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Geographical data analysis / Data visualization</a:t>
            </a:r>
          </a:p>
        </p:txBody>
      </p:sp>
      <p:sp>
        <p:nvSpPr>
          <p:cNvPr id="267" name="Shape 267"/>
          <p:cNvSpPr/>
          <p:nvPr/>
        </p:nvSpPr>
        <p:spPr>
          <a:xfrm>
            <a:off x="5741339" y="8380990"/>
            <a:ext cx="6569222" cy="1020014"/>
          </a:xfrm>
          <a:prstGeom prst="roundRect">
            <a:avLst>
              <a:gd name="adj" fmla="val 18676"/>
            </a:avLst>
          </a:prstGeom>
          <a:ln w="254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A6AAA9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68" name="Shape 268"/>
          <p:cNvSpPr/>
          <p:nvPr/>
        </p:nvSpPr>
        <p:spPr>
          <a:xfrm>
            <a:off x="6504339" y="8657587"/>
            <a:ext cx="504322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914400">
              <a:spcBef>
                <a:spcPts val="0"/>
              </a:spcBef>
              <a:defRPr b="1" sz="2400">
                <a:solidFill>
                  <a:srgbClr val="A6AAA9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Web</a:t>
            </a:r>
            <a:r>
              <a:t> </a:t>
            </a:r>
            <a:r>
              <a:t>scraping</a:t>
            </a:r>
            <a:r>
              <a:t> </a:t>
            </a:r>
            <a:r>
              <a:t>with</a:t>
            </a:r>
            <a:r>
              <a:t> </a:t>
            </a:r>
            <a:r>
              <a:t>BeautifulSoup</a:t>
            </a:r>
          </a:p>
        </p:txBody>
      </p:sp>
      <p:sp>
        <p:nvSpPr>
          <p:cNvPr id="269" name="Shape 269"/>
          <p:cNvSpPr/>
          <p:nvPr/>
        </p:nvSpPr>
        <p:spPr>
          <a:xfrm>
            <a:off x="4974524" y="4455854"/>
            <a:ext cx="764808" cy="1"/>
          </a:xfrm>
          <a:prstGeom prst="line">
            <a:avLst/>
          </a:prstGeom>
          <a:ln w="38100" cap="rnd">
            <a:solidFill>
              <a:srgbClr val="838787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0" name="Shape 270"/>
          <p:cNvSpPr/>
          <p:nvPr/>
        </p:nvSpPr>
        <p:spPr>
          <a:xfrm>
            <a:off x="4974524" y="5568195"/>
            <a:ext cx="764808" cy="1"/>
          </a:xfrm>
          <a:prstGeom prst="line">
            <a:avLst/>
          </a:prstGeom>
          <a:ln w="38100" cap="rnd">
            <a:solidFill>
              <a:srgbClr val="838787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1" name="Shape 271"/>
          <p:cNvSpPr/>
          <p:nvPr/>
        </p:nvSpPr>
        <p:spPr>
          <a:xfrm>
            <a:off x="4974524" y="6685954"/>
            <a:ext cx="764808" cy="1"/>
          </a:xfrm>
          <a:prstGeom prst="line">
            <a:avLst/>
          </a:prstGeom>
          <a:ln w="38100" cap="rnd">
            <a:solidFill>
              <a:srgbClr val="838787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2" name="Shape 272"/>
          <p:cNvSpPr/>
          <p:nvPr/>
        </p:nvSpPr>
        <p:spPr>
          <a:xfrm>
            <a:off x="4974524" y="7780828"/>
            <a:ext cx="764808" cy="1"/>
          </a:xfrm>
          <a:prstGeom prst="line">
            <a:avLst/>
          </a:prstGeom>
          <a:ln w="38100" cap="rnd">
            <a:solidFill>
              <a:srgbClr val="838787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3" name="Shape 273"/>
          <p:cNvSpPr/>
          <p:nvPr/>
        </p:nvSpPr>
        <p:spPr>
          <a:xfrm>
            <a:off x="4974524" y="8917937"/>
            <a:ext cx="764808" cy="1"/>
          </a:xfrm>
          <a:prstGeom prst="line">
            <a:avLst/>
          </a:prstGeom>
          <a:ln w="38100" cap="rnd">
            <a:solidFill>
              <a:srgbClr val="838787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type="title"/>
          </p:nvPr>
        </p:nvSpPr>
        <p:spPr>
          <a:xfrm>
            <a:off x="406400" y="1536700"/>
            <a:ext cx="12192000" cy="1219757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PRELIMINARY RESULTS</a:t>
            </a:r>
          </a:p>
        </p:txBody>
      </p:sp>
      <p:sp>
        <p:nvSpPr>
          <p:cNvPr id="276" name="Shape 276"/>
          <p:cNvSpPr/>
          <p:nvPr/>
        </p:nvSpPr>
        <p:spPr>
          <a:xfrm>
            <a:off x="2253139" y="501649"/>
            <a:ext cx="2639975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Project Introduction</a:t>
            </a:r>
          </a:p>
        </p:txBody>
      </p:sp>
      <p:sp>
        <p:nvSpPr>
          <p:cNvPr id="277" name="Shape 277"/>
          <p:cNvSpPr/>
          <p:nvPr/>
        </p:nvSpPr>
        <p:spPr>
          <a:xfrm>
            <a:off x="5149163" y="501649"/>
            <a:ext cx="2337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Data Description</a:t>
            </a:r>
          </a:p>
        </p:txBody>
      </p:sp>
      <p:sp>
        <p:nvSpPr>
          <p:cNvPr id="278" name="Shape 278"/>
          <p:cNvSpPr/>
          <p:nvPr/>
        </p:nvSpPr>
        <p:spPr>
          <a:xfrm>
            <a:off x="10080312" y="501649"/>
            <a:ext cx="254899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chemeClr val="accent4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Preliminary Results</a:t>
            </a:r>
          </a:p>
        </p:txBody>
      </p:sp>
      <p:sp>
        <p:nvSpPr>
          <p:cNvPr id="279" name="Shape 279"/>
          <p:cNvSpPr/>
          <p:nvPr/>
        </p:nvSpPr>
        <p:spPr>
          <a:xfrm>
            <a:off x="301129" y="501649"/>
            <a:ext cx="169974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Motivation</a:t>
            </a:r>
          </a:p>
        </p:txBody>
      </p:sp>
      <p:sp>
        <p:nvSpPr>
          <p:cNvPr id="280" name="Shape 280"/>
          <p:cNvSpPr/>
          <p:nvPr/>
        </p:nvSpPr>
        <p:spPr>
          <a:xfrm>
            <a:off x="7784359" y="501649"/>
            <a:ext cx="199783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Methodology</a:t>
            </a:r>
          </a:p>
        </p:txBody>
      </p:sp>
      <p:pic>
        <p:nvPicPr>
          <p:cNvPr id="281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2676110"/>
            <a:ext cx="13004801" cy="8402121"/>
          </a:xfrm>
          <a:prstGeom prst="rect">
            <a:avLst/>
          </a:prstGeom>
          <a:ln w="12700">
            <a:miter lim="400000"/>
          </a:ln>
        </p:spPr>
      </p:pic>
      <p:sp>
        <p:nvSpPr>
          <p:cNvPr id="282" name="Shape 282"/>
          <p:cNvSpPr/>
          <p:nvPr/>
        </p:nvSpPr>
        <p:spPr>
          <a:xfrm>
            <a:off x="10310715" y="3312433"/>
            <a:ext cx="2589176" cy="6436176"/>
          </a:xfrm>
          <a:prstGeom prst="roundRect">
            <a:avLst>
              <a:gd name="adj" fmla="val 17580"/>
            </a:avLst>
          </a:prstGeom>
          <a:ln w="101600">
            <a:solidFill>
              <a:schemeClr val="accent1"/>
            </a:solidFill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7622" y="2662633"/>
            <a:ext cx="11329556" cy="7080972"/>
          </a:xfrm>
          <a:prstGeom prst="rect">
            <a:avLst/>
          </a:prstGeom>
          <a:ln w="12700">
            <a:miter lim="400000"/>
          </a:ln>
        </p:spPr>
      </p:pic>
      <p:sp>
        <p:nvSpPr>
          <p:cNvPr id="285" name="Shape 285"/>
          <p:cNvSpPr/>
          <p:nvPr>
            <p:ph type="title"/>
          </p:nvPr>
        </p:nvSpPr>
        <p:spPr>
          <a:xfrm>
            <a:off x="406400" y="1536700"/>
            <a:ext cx="12192000" cy="1219757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PRELIMINARY RESULTS</a:t>
            </a:r>
          </a:p>
        </p:txBody>
      </p:sp>
      <p:sp>
        <p:nvSpPr>
          <p:cNvPr id="286" name="Shape 286"/>
          <p:cNvSpPr/>
          <p:nvPr/>
        </p:nvSpPr>
        <p:spPr>
          <a:xfrm>
            <a:off x="2253139" y="501649"/>
            <a:ext cx="2639975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Project Introduction</a:t>
            </a:r>
          </a:p>
        </p:txBody>
      </p:sp>
      <p:sp>
        <p:nvSpPr>
          <p:cNvPr id="287" name="Shape 287"/>
          <p:cNvSpPr/>
          <p:nvPr/>
        </p:nvSpPr>
        <p:spPr>
          <a:xfrm>
            <a:off x="5149163" y="501649"/>
            <a:ext cx="2337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Data Description</a:t>
            </a:r>
          </a:p>
        </p:txBody>
      </p:sp>
      <p:sp>
        <p:nvSpPr>
          <p:cNvPr id="288" name="Shape 288"/>
          <p:cNvSpPr/>
          <p:nvPr/>
        </p:nvSpPr>
        <p:spPr>
          <a:xfrm>
            <a:off x="10080312" y="501649"/>
            <a:ext cx="254899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chemeClr val="accent4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Preliminary Results</a:t>
            </a:r>
          </a:p>
        </p:txBody>
      </p:sp>
      <p:sp>
        <p:nvSpPr>
          <p:cNvPr id="289" name="Shape 289"/>
          <p:cNvSpPr/>
          <p:nvPr/>
        </p:nvSpPr>
        <p:spPr>
          <a:xfrm>
            <a:off x="301129" y="501649"/>
            <a:ext cx="169974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Motivation</a:t>
            </a:r>
          </a:p>
        </p:txBody>
      </p:sp>
      <p:sp>
        <p:nvSpPr>
          <p:cNvPr id="290" name="Shape 290"/>
          <p:cNvSpPr/>
          <p:nvPr/>
        </p:nvSpPr>
        <p:spPr>
          <a:xfrm>
            <a:off x="7784359" y="501649"/>
            <a:ext cx="199783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Methodology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