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Job market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da xue &amp; jiewei 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SKILL SET</a:t>
            </a:r>
          </a:p>
        </p:txBody>
      </p:sp>
      <p:sp>
        <p:nvSpPr>
          <p:cNvPr id="310" name="Shape 310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11" name="Shape 311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12" name="Shape 312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13" name="Shape 313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14" name="Shape 314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315" name="v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0705" y="2580694"/>
            <a:ext cx="5276905" cy="5059749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1641011" y="7456116"/>
            <a:ext cx="3629352" cy="1988999"/>
          </a:xfrm>
          <a:prstGeom prst="roundRect">
            <a:avLst>
              <a:gd name="adj" fmla="val 21318"/>
            </a:avLst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1628311" y="7518643"/>
            <a:ext cx="3654752" cy="171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2800"/>
              </a:spcBef>
              <a:defRPr sz="1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sz="3500">
                <a:solidFill>
                  <a:srgbClr val="C2ACC1"/>
                </a:solidFill>
              </a:rPr>
              <a:t>31</a:t>
            </a:r>
            <a:r>
              <a:t> 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[compute, verbal, independent, software, team, supervise, collaboration, office, coordination, assist, excel, r, test, interaction, …]</a:t>
            </a:r>
          </a:p>
        </p:txBody>
      </p:sp>
      <p:sp>
        <p:nvSpPr>
          <p:cNvPr id="318" name="Shape 318"/>
          <p:cNvSpPr/>
          <p:nvPr/>
        </p:nvSpPr>
        <p:spPr>
          <a:xfrm flipH="1">
            <a:off x="5166495" y="5252602"/>
            <a:ext cx="1840876" cy="2304975"/>
          </a:xfrm>
          <a:prstGeom prst="line">
            <a:avLst/>
          </a:prstGeom>
          <a:ln w="50800">
            <a:solidFill>
              <a:schemeClr val="accent4"/>
            </a:solidFill>
            <a:prstDash val="sysDot"/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28" name="Group 328"/>
          <p:cNvGrpSpPr/>
          <p:nvPr/>
        </p:nvGrpSpPr>
        <p:grpSpPr>
          <a:xfrm>
            <a:off x="474531" y="2732420"/>
            <a:ext cx="11927692" cy="6626348"/>
            <a:chOff x="0" y="0"/>
            <a:chExt cx="11927690" cy="6626346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3048982" cy="1808992"/>
            </a:xfrm>
            <a:prstGeom prst="roundRect">
              <a:avLst>
                <a:gd name="adj" fmla="val 19691"/>
              </a:avLst>
            </a:prstGeom>
            <a:noFill/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05925" y="48515"/>
              <a:ext cx="2837132" cy="1711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2800"/>
                </a:spcBef>
                <a:defRPr sz="1900">
                  <a:solidFill>
                    <a:srgbClr val="A6AAA9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 sz="3500">
                  <a:solidFill>
                    <a:srgbClr val="E0BC9A"/>
                  </a:solidFill>
                </a:rPr>
                <a:t>19 </a:t>
              </a:r>
              <a:r>
                <a:t> </a:t>
              </a:r>
              <a:r>
                <a:rPr>
                  <a:latin typeface="Avenir Next"/>
                  <a:ea typeface="Avenir Next"/>
                  <a:cs typeface="Avenir Next"/>
                  <a:sym typeface="Avenir Next"/>
                </a:rPr>
                <a:t>[health, automation, monitor, util, assess, large, approach, vision, type, summary, leader, …]</a:t>
              </a:r>
            </a:p>
          </p:txBody>
        </p:sp>
        <p:sp>
          <p:nvSpPr>
            <p:cNvPr id="321" name="Shape 321"/>
            <p:cNvSpPr/>
            <p:nvPr/>
          </p:nvSpPr>
          <p:spPr>
            <a:xfrm flipH="1" flipV="1">
              <a:off x="3049064" y="921549"/>
              <a:ext cx="3363645" cy="523736"/>
            </a:xfrm>
            <a:prstGeom prst="line">
              <a:avLst/>
            </a:prstGeom>
            <a:noFill/>
            <a:ln w="50800" cap="flat">
              <a:solidFill>
                <a:schemeClr val="accent1">
                  <a:hueOff val="-84091"/>
                  <a:satOff val="15316"/>
                  <a:lumOff val="24313"/>
                </a:schemeClr>
              </a:solidFill>
              <a:prstDash val="sysDot"/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0" y="2361848"/>
              <a:ext cx="3048982" cy="1808992"/>
            </a:xfrm>
            <a:prstGeom prst="roundRect">
              <a:avLst>
                <a:gd name="adj" fmla="val 19691"/>
              </a:avLst>
            </a:prstGeom>
            <a:noFill/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05925" y="2542443"/>
              <a:ext cx="2837132" cy="144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2800"/>
                </a:spcBef>
                <a:defRPr sz="1900">
                  <a:solidFill>
                    <a:srgbClr val="A6AAA9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 sz="3500">
                  <a:solidFill>
                    <a:srgbClr val="E099E0"/>
                  </a:solidFill>
                </a:rPr>
                <a:t>18</a:t>
              </a:r>
              <a:r>
                <a:rPr sz="3500">
                  <a:solidFill>
                    <a:srgbClr val="E0BC9A"/>
                  </a:solidFill>
                </a:rPr>
                <a:t> </a:t>
              </a:r>
              <a:r>
                <a:t> </a:t>
              </a:r>
              <a:r>
                <a:rPr>
                  <a:latin typeface="Avenir Next"/>
                  <a:ea typeface="Avenir Next"/>
                  <a:cs typeface="Avenir Next"/>
                  <a:sym typeface="Avenir Next"/>
                </a:rPr>
                <a:t>[expert, access, strategy, power, collect, creative, passion, dynamic, consumer, …]</a:t>
              </a:r>
            </a:p>
          </p:txBody>
        </p:sp>
        <p:sp>
          <p:nvSpPr>
            <p:cNvPr id="324" name="Shape 324"/>
            <p:cNvSpPr/>
            <p:nvPr/>
          </p:nvSpPr>
          <p:spPr>
            <a:xfrm flipH="1">
              <a:off x="3061493" y="3199906"/>
              <a:ext cx="2684477" cy="132875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1187647"/>
                  <a:satOff val="22407"/>
                  <a:lumOff val="18627"/>
                </a:schemeClr>
              </a:solidFill>
              <a:prstDash val="sysDot"/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8177402" y="4316077"/>
              <a:ext cx="3750289" cy="2310270"/>
            </a:xfrm>
            <a:prstGeom prst="roundRect">
              <a:avLst>
                <a:gd name="adj" fmla="val 15419"/>
              </a:avLst>
            </a:prstGeom>
            <a:noFill/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8191187" y="4483151"/>
              <a:ext cx="3654752" cy="1976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2800"/>
                </a:spcBef>
                <a:defRPr sz="1900">
                  <a:solidFill>
                    <a:srgbClr val="A6AAA9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 sz="3500">
                  <a:solidFill>
                    <a:srgbClr val="99BCE0"/>
                  </a:solidFill>
                </a:rPr>
                <a:t>34</a:t>
              </a:r>
              <a:r>
                <a:t>  </a:t>
              </a:r>
              <a:r>
                <a:rPr>
                  <a:latin typeface="Avenir Next"/>
                  <a:ea typeface="Avenir Next"/>
                  <a:cs typeface="Avenir Next"/>
                  <a:sym typeface="Avenir Next"/>
                </a:rPr>
                <a:t>[chemical, scientific, personnel, transfer, chemistry, lab, mechanical, compliance, device, travel, laboratory, facilitate, hands-on, equipment, safety, manufacture, …]</a:t>
              </a:r>
            </a:p>
          </p:txBody>
        </p:sp>
        <p:sp>
          <p:nvSpPr>
            <p:cNvPr id="327" name="Shape 327"/>
            <p:cNvSpPr/>
            <p:nvPr/>
          </p:nvSpPr>
          <p:spPr>
            <a:xfrm flipH="1" flipV="1">
              <a:off x="7715066" y="3033946"/>
              <a:ext cx="2391900" cy="1284968"/>
            </a:xfrm>
            <a:prstGeom prst="line">
              <a:avLst/>
            </a:prstGeom>
            <a:noFill/>
            <a:ln w="50800" cap="flat">
              <a:solidFill>
                <a:srgbClr val="FE9BCA"/>
              </a:solidFill>
              <a:prstDash val="sysDot"/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SKILL SET - stat</a:t>
            </a:r>
          </a:p>
        </p:txBody>
      </p:sp>
      <p:sp>
        <p:nvSpPr>
          <p:cNvPr id="331" name="Shape 331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32" name="Shape 332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33" name="Shape 333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34" name="Shape 334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35" name="Shape 335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336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853" t="0" r="8454" b="0"/>
          <a:stretch>
            <a:fillRect/>
          </a:stretch>
        </p:blipFill>
        <p:spPr>
          <a:xfrm>
            <a:off x="233560" y="3092405"/>
            <a:ext cx="12537680" cy="6067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3" y="0"/>
                </a:moveTo>
                <a:cubicBezTo>
                  <a:pt x="200" y="31"/>
                  <a:pt x="0" y="459"/>
                  <a:pt x="0" y="988"/>
                </a:cubicBezTo>
                <a:lnTo>
                  <a:pt x="0" y="20612"/>
                </a:lnTo>
                <a:cubicBezTo>
                  <a:pt x="0" y="21143"/>
                  <a:pt x="202" y="21572"/>
                  <a:pt x="455" y="21600"/>
                </a:cubicBezTo>
                <a:lnTo>
                  <a:pt x="21145" y="21600"/>
                </a:lnTo>
                <a:cubicBezTo>
                  <a:pt x="21398" y="21571"/>
                  <a:pt x="21600" y="21142"/>
                  <a:pt x="21600" y="20612"/>
                </a:cubicBezTo>
                <a:lnTo>
                  <a:pt x="21600" y="988"/>
                </a:lnTo>
                <a:cubicBezTo>
                  <a:pt x="21600" y="459"/>
                  <a:pt x="21399" y="30"/>
                  <a:pt x="21147" y="0"/>
                </a:cubicBezTo>
                <a:lnTo>
                  <a:pt x="453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DEGREE REQUIREMENT</a:t>
            </a:r>
          </a:p>
        </p:txBody>
      </p:sp>
      <p:sp>
        <p:nvSpPr>
          <p:cNvPr id="339" name="Shape 339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40" name="Shape 340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41" name="Shape 341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43" name="Shape 343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344" name="Degree requirement comparison.png"/>
          <p:cNvPicPr>
            <a:picLocks noChangeAspect="1"/>
          </p:cNvPicPr>
          <p:nvPr/>
        </p:nvPicPr>
        <p:blipFill>
          <a:blip r:embed="rId2">
            <a:extLst/>
          </a:blip>
          <a:srcRect l="4262" t="1000" r="7763" b="3538"/>
          <a:stretch>
            <a:fillRect/>
          </a:stretch>
        </p:blipFill>
        <p:spPr>
          <a:xfrm>
            <a:off x="276026" y="3101379"/>
            <a:ext cx="12452748" cy="5405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88" y="0"/>
                </a:moveTo>
                <a:cubicBezTo>
                  <a:pt x="263" y="0"/>
                  <a:pt x="0" y="606"/>
                  <a:pt x="0" y="1354"/>
                </a:cubicBezTo>
                <a:lnTo>
                  <a:pt x="0" y="20244"/>
                </a:lnTo>
                <a:cubicBezTo>
                  <a:pt x="0" y="20992"/>
                  <a:pt x="263" y="21600"/>
                  <a:pt x="588" y="21600"/>
                </a:cubicBezTo>
                <a:lnTo>
                  <a:pt x="21012" y="21600"/>
                </a:lnTo>
                <a:cubicBezTo>
                  <a:pt x="21337" y="21600"/>
                  <a:pt x="21600" y="20992"/>
                  <a:pt x="21600" y="20244"/>
                </a:cubicBezTo>
                <a:lnTo>
                  <a:pt x="21600" y="1354"/>
                </a:lnTo>
                <a:cubicBezTo>
                  <a:pt x="21600" y="606"/>
                  <a:pt x="21337" y="0"/>
                  <a:pt x="21012" y="0"/>
                </a:cubicBezTo>
                <a:lnTo>
                  <a:pt x="588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salary level</a:t>
            </a:r>
          </a:p>
        </p:txBody>
      </p:sp>
      <p:sp>
        <p:nvSpPr>
          <p:cNvPr id="347" name="Shape 3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48" name="Shape 3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49" name="Shape 3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50" name="Shape 3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51" name="Shape 3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352" name="salary_violinplot 3.png"/>
          <p:cNvPicPr>
            <a:picLocks noChangeAspect="1"/>
          </p:cNvPicPr>
          <p:nvPr/>
        </p:nvPicPr>
        <p:blipFill>
          <a:blip r:embed="rId2">
            <a:extLst/>
          </a:blip>
          <a:srcRect l="1997" t="1986" r="7081" b="5683"/>
          <a:stretch>
            <a:fillRect/>
          </a:stretch>
        </p:blipFill>
        <p:spPr>
          <a:xfrm>
            <a:off x="244475" y="3372406"/>
            <a:ext cx="12515851" cy="5083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81" y="0"/>
                </a:moveTo>
                <a:cubicBezTo>
                  <a:pt x="260" y="0"/>
                  <a:pt x="0" y="640"/>
                  <a:pt x="0" y="1430"/>
                </a:cubicBezTo>
                <a:lnTo>
                  <a:pt x="0" y="20170"/>
                </a:lnTo>
                <a:cubicBezTo>
                  <a:pt x="0" y="20960"/>
                  <a:pt x="260" y="21600"/>
                  <a:pt x="581" y="21600"/>
                </a:cubicBezTo>
                <a:lnTo>
                  <a:pt x="21019" y="21600"/>
                </a:lnTo>
                <a:cubicBezTo>
                  <a:pt x="21340" y="21600"/>
                  <a:pt x="21600" y="20960"/>
                  <a:pt x="21600" y="20170"/>
                </a:cubicBezTo>
                <a:lnTo>
                  <a:pt x="21600" y="1430"/>
                </a:lnTo>
                <a:cubicBezTo>
                  <a:pt x="21600" y="640"/>
                  <a:pt x="21340" y="0"/>
                  <a:pt x="21019" y="0"/>
                </a:cubicBezTo>
                <a:lnTo>
                  <a:pt x="581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What’s next</a:t>
            </a:r>
          </a:p>
        </p:txBody>
      </p:sp>
      <p:sp>
        <p:nvSpPr>
          <p:cNvPr id="355" name="Shape 355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56" name="Shape 356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57" name="Shape 357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58" name="Shape 358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59" name="Shape 359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360" name="Shape 360"/>
          <p:cNvSpPr/>
          <p:nvPr/>
        </p:nvSpPr>
        <p:spPr>
          <a:xfrm>
            <a:off x="495547" y="3522810"/>
            <a:ext cx="4380734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695994" y="3728017"/>
            <a:ext cx="400240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 market demand</a:t>
            </a:r>
          </a:p>
        </p:txBody>
      </p:sp>
      <p:sp>
        <p:nvSpPr>
          <p:cNvPr id="362" name="Shape 362"/>
          <p:cNvSpPr/>
          <p:nvPr/>
        </p:nvSpPr>
        <p:spPr>
          <a:xfrm>
            <a:off x="5923053" y="3522810"/>
            <a:ext cx="6569222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6845818" y="3591741"/>
            <a:ext cx="472369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Geographical data analysis   / Data visualization / Time series</a:t>
            </a:r>
          </a:p>
        </p:txBody>
      </p:sp>
      <p:sp>
        <p:nvSpPr>
          <p:cNvPr id="364" name="Shape 364"/>
          <p:cNvSpPr/>
          <p:nvPr/>
        </p:nvSpPr>
        <p:spPr>
          <a:xfrm>
            <a:off x="4896236" y="4073286"/>
            <a:ext cx="968682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484256" y="5373853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684704" y="5579060"/>
            <a:ext cx="159703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Salary</a:t>
            </a:r>
          </a:p>
        </p:txBody>
      </p:sp>
      <p:sp>
        <p:nvSpPr>
          <p:cNvPr id="367" name="Shape 367"/>
          <p:cNvSpPr/>
          <p:nvPr/>
        </p:nvSpPr>
        <p:spPr>
          <a:xfrm>
            <a:off x="8091848" y="5379527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8292295" y="5584733"/>
            <a:ext cx="185853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Skill set</a:t>
            </a:r>
          </a:p>
        </p:txBody>
      </p:sp>
      <p:sp>
        <p:nvSpPr>
          <p:cNvPr id="369" name="Shape 369"/>
          <p:cNvSpPr/>
          <p:nvPr/>
        </p:nvSpPr>
        <p:spPr>
          <a:xfrm>
            <a:off x="4892583" y="5807659"/>
            <a:ext cx="3246574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5325024" y="5171893"/>
            <a:ext cx="230679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correlations?</a:t>
            </a:r>
          </a:p>
        </p:txBody>
      </p:sp>
      <p:sp>
        <p:nvSpPr>
          <p:cNvPr id="371" name="Shape 371"/>
          <p:cNvSpPr/>
          <p:nvPr/>
        </p:nvSpPr>
        <p:spPr>
          <a:xfrm>
            <a:off x="5757961" y="5997573"/>
            <a:ext cx="144091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boosts?</a:t>
            </a:r>
          </a:p>
        </p:txBody>
      </p:sp>
      <p:sp>
        <p:nvSpPr>
          <p:cNvPr id="372" name="Shape 372"/>
          <p:cNvSpPr/>
          <p:nvPr/>
        </p:nvSpPr>
        <p:spPr>
          <a:xfrm>
            <a:off x="4892583" y="6023560"/>
            <a:ext cx="3192693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3253250" y="7515578"/>
            <a:ext cx="6128907" cy="1219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5000">
                <a:solidFill>
                  <a:schemeClr val="accent4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What do you want to know?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OUTLINE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 anchor="ctr"/>
          <a:lstStyle/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Motivation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Project Introduction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Data Description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Methodology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Preliminary 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MOTIVATION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174" name="Shape 174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176" name="Shape 17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347253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598785" y="3299504"/>
            <a:ext cx="2184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CHE</a:t>
            </a:r>
          </a:p>
        </p:txBody>
      </p:sp>
      <p:sp>
        <p:nvSpPr>
          <p:cNvPr id="179" name="Shape 179"/>
          <p:cNvSpPr/>
          <p:nvPr/>
        </p:nvSpPr>
        <p:spPr>
          <a:xfrm>
            <a:off x="7973351" y="3299504"/>
            <a:ext cx="222046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MSE</a:t>
            </a:r>
          </a:p>
        </p:txBody>
      </p:sp>
      <p:sp>
        <p:nvSpPr>
          <p:cNvPr id="180" name="Shape 180"/>
          <p:cNvSpPr/>
          <p:nvPr/>
        </p:nvSpPr>
        <p:spPr>
          <a:xfrm>
            <a:off x="1341360" y="6975772"/>
            <a:ext cx="10186704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5285994" y="6963072"/>
            <a:ext cx="24328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STAT</a:t>
            </a:r>
          </a:p>
        </p:txBody>
      </p:sp>
      <p:sp>
        <p:nvSpPr>
          <p:cNvPr id="182" name="Shape 182"/>
          <p:cNvSpPr/>
          <p:nvPr/>
        </p:nvSpPr>
        <p:spPr>
          <a:xfrm flipH="1">
            <a:off x="2997866" y="4960408"/>
            <a:ext cx="1" cy="1826201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3098019" y="5563088"/>
            <a:ext cx="9502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skills</a:t>
            </a:r>
          </a:p>
        </p:txBody>
      </p:sp>
      <p:sp>
        <p:nvSpPr>
          <p:cNvPr id="184" name="Shape 184"/>
          <p:cNvSpPr/>
          <p:nvPr/>
        </p:nvSpPr>
        <p:spPr>
          <a:xfrm>
            <a:off x="6739599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5035917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7100789" y="5563089"/>
            <a:ext cx="13830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degree</a:t>
            </a:r>
          </a:p>
        </p:txBody>
      </p:sp>
      <p:sp>
        <p:nvSpPr>
          <p:cNvPr id="187" name="Shape 187"/>
          <p:cNvSpPr/>
          <p:nvPr/>
        </p:nvSpPr>
        <p:spPr>
          <a:xfrm>
            <a:off x="6988939" y="496113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5192559" y="5562358"/>
            <a:ext cx="11254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salary</a:t>
            </a:r>
          </a:p>
        </p:txBody>
      </p:sp>
      <p:sp>
        <p:nvSpPr>
          <p:cNvPr id="189" name="Shape 189"/>
          <p:cNvSpPr/>
          <p:nvPr/>
        </p:nvSpPr>
        <p:spPr>
          <a:xfrm>
            <a:off x="8941960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9042113" y="5564549"/>
            <a:ext cx="15826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demand</a:t>
            </a:r>
          </a:p>
        </p:txBody>
      </p:sp>
      <p:sp>
        <p:nvSpPr>
          <p:cNvPr id="191" name="Shape 19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 INTRODUCTION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197" name="Shape 197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99" name="Shape 199"/>
          <p:cNvSpPr/>
          <p:nvPr/>
        </p:nvSpPr>
        <p:spPr>
          <a:xfrm>
            <a:off x="1433599" y="2710631"/>
            <a:ext cx="10137603" cy="1020014"/>
          </a:xfrm>
          <a:prstGeom prst="roundRect">
            <a:avLst>
              <a:gd name="adj" fmla="val 1867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1757590" y="8384613"/>
            <a:ext cx="5815506" cy="685801"/>
          </a:xfrm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 market demand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3784" y="3992321"/>
            <a:ext cx="38546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Skill set   </a:t>
            </a:r>
            <a:r>
              <a:rPr sz="2800">
                <a:latin typeface="Avenir Next Medium"/>
                <a:ea typeface="Avenir Next Medium"/>
                <a:cs typeface="Avenir Next Medium"/>
                <a:sym typeface="Avenir Next Medium"/>
              </a:rPr>
              <a:t>(common / specific)</a:t>
            </a:r>
          </a:p>
        </p:txBody>
      </p:sp>
      <p:sp>
        <p:nvSpPr>
          <p:cNvPr id="202" name="Shape 202"/>
          <p:cNvSpPr/>
          <p:nvPr/>
        </p:nvSpPr>
        <p:spPr>
          <a:xfrm>
            <a:off x="1433598" y="5409699"/>
            <a:ext cx="6601891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773746" y="5576806"/>
            <a:ext cx="28326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Salary level</a:t>
            </a:r>
          </a:p>
        </p:txBody>
      </p:sp>
      <p:sp>
        <p:nvSpPr>
          <p:cNvPr id="204" name="Shape 204"/>
          <p:cNvSpPr/>
          <p:nvPr/>
        </p:nvSpPr>
        <p:spPr>
          <a:xfrm>
            <a:off x="1433598" y="6691390"/>
            <a:ext cx="6601891" cy="1261175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714077" y="6749474"/>
            <a:ext cx="526183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Degree requirement </a:t>
            </a:r>
            <a:r>
              <a:rPr sz="2800">
                <a:latin typeface="Avenir Next Medium"/>
                <a:ea typeface="Avenir Next Medium"/>
                <a:cs typeface="Avenir Next Medium"/>
                <a:sym typeface="Avenir Next Medium"/>
              </a:rPr>
              <a:t>(undergrad / graduate)</a:t>
            </a:r>
          </a:p>
        </p:txBody>
      </p:sp>
      <p:sp>
        <p:nvSpPr>
          <p:cNvPr id="206" name="Shape 206"/>
          <p:cNvSpPr/>
          <p:nvPr/>
        </p:nvSpPr>
        <p:spPr>
          <a:xfrm>
            <a:off x="1433598" y="8214242"/>
            <a:ext cx="6601891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458423" y="2845987"/>
            <a:ext cx="608795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defRPr sz="40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ANALYZE / COMPARE</a:t>
            </a:r>
          </a:p>
        </p:txBody>
      </p:sp>
      <p:sp>
        <p:nvSpPr>
          <p:cNvPr id="208" name="Shape 208"/>
          <p:cNvSpPr/>
          <p:nvPr/>
        </p:nvSpPr>
        <p:spPr>
          <a:xfrm>
            <a:off x="1433598" y="3945934"/>
            <a:ext cx="6601891" cy="1261176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239589" y="3945934"/>
            <a:ext cx="3332585" cy="5323915"/>
          </a:xfrm>
          <a:prstGeom prst="roundRect">
            <a:avLst>
              <a:gd name="adj" fmla="val 579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8621898" y="5795092"/>
            <a:ext cx="256796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Full-time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Internship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DATA DESCRIPTION</a:t>
            </a:r>
          </a:p>
        </p:txBody>
      </p:sp>
      <p:sp>
        <p:nvSpPr>
          <p:cNvPr id="213" name="Shape 21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16" name="Shape 21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3657600"/>
            <a:ext cx="11633200" cy="429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49" y="5168181"/>
            <a:ext cx="6332740" cy="203147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DATA DESCRIPTION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25" name="Shape 225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27" name="Shape 227"/>
          <p:cNvSpPr/>
          <p:nvPr/>
        </p:nvSpPr>
        <p:spPr>
          <a:xfrm>
            <a:off x="5199476" y="3299733"/>
            <a:ext cx="1920368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job title </a:t>
            </a:r>
          </a:p>
        </p:txBody>
      </p:sp>
      <p:sp>
        <p:nvSpPr>
          <p:cNvPr id="228" name="Shape 228"/>
          <p:cNvSpPr/>
          <p:nvPr/>
        </p:nvSpPr>
        <p:spPr>
          <a:xfrm>
            <a:off x="805272" y="7827610"/>
            <a:ext cx="225240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company </a:t>
            </a:r>
          </a:p>
        </p:txBody>
      </p:sp>
      <p:sp>
        <p:nvSpPr>
          <p:cNvPr id="229" name="Shape 229"/>
          <p:cNvSpPr/>
          <p:nvPr/>
        </p:nvSpPr>
        <p:spPr>
          <a:xfrm>
            <a:off x="8985250" y="3299733"/>
            <a:ext cx="1773682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location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2436940" y="3299733"/>
            <a:ext cx="89712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url </a:t>
            </a:r>
          </a:p>
        </p:txBody>
      </p:sp>
      <p:sp>
        <p:nvSpPr>
          <p:cNvPr id="231" name="Shape 231"/>
          <p:cNvSpPr/>
          <p:nvPr/>
        </p:nvSpPr>
        <p:spPr>
          <a:xfrm flipV="1">
            <a:off x="5289953" y="3990880"/>
            <a:ext cx="868648" cy="116587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Shape 232"/>
          <p:cNvSpPr/>
          <p:nvPr/>
        </p:nvSpPr>
        <p:spPr>
          <a:xfrm flipH="1" flipV="1">
            <a:off x="2934970" y="4111260"/>
            <a:ext cx="276000" cy="99469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8314597" y="4102786"/>
            <a:ext cx="1548026" cy="1548027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 flipV="1">
            <a:off x="1962560" y="5696328"/>
            <a:ext cx="1236773" cy="2140251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6609408" y="7827610"/>
            <a:ext cx="1281622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date </a:t>
            </a:r>
          </a:p>
        </p:txBody>
      </p:sp>
      <p:sp>
        <p:nvSpPr>
          <p:cNvPr id="236" name="Shape 236"/>
          <p:cNvSpPr/>
          <p:nvPr/>
        </p:nvSpPr>
        <p:spPr>
          <a:xfrm>
            <a:off x="8409128" y="7827610"/>
            <a:ext cx="1847470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job key </a:t>
            </a:r>
          </a:p>
        </p:txBody>
      </p:sp>
      <p:sp>
        <p:nvSpPr>
          <p:cNvPr id="237" name="Shape 237"/>
          <p:cNvSpPr/>
          <p:nvPr/>
        </p:nvSpPr>
        <p:spPr>
          <a:xfrm>
            <a:off x="10774696" y="7827610"/>
            <a:ext cx="793116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…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METHODOLOGY</a:t>
            </a:r>
          </a:p>
        </p:txBody>
      </p:sp>
      <p:sp>
        <p:nvSpPr>
          <p:cNvPr id="240" name="Shape 240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43" name="Shape 243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45" name="Shape 245"/>
          <p:cNvSpPr/>
          <p:nvPr/>
        </p:nvSpPr>
        <p:spPr>
          <a:xfrm>
            <a:off x="649875" y="3905379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850323" y="4110586"/>
            <a:ext cx="298884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extrating</a:t>
            </a:r>
          </a:p>
        </p:txBody>
      </p:sp>
      <p:sp>
        <p:nvSpPr>
          <p:cNvPr id="247" name="Shape 247"/>
          <p:cNvSpPr/>
          <p:nvPr/>
        </p:nvSpPr>
        <p:spPr>
          <a:xfrm>
            <a:off x="615639" y="2699229"/>
            <a:ext cx="4406134" cy="1020014"/>
          </a:xfrm>
          <a:prstGeom prst="roundRect">
            <a:avLst>
              <a:gd name="adj" fmla="val 18676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2301132" y="2866336"/>
            <a:ext cx="11273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249" name="Shape 249"/>
          <p:cNvSpPr/>
          <p:nvPr/>
        </p:nvSpPr>
        <p:spPr>
          <a:xfrm>
            <a:off x="5703974" y="2699229"/>
            <a:ext cx="6594622" cy="1020014"/>
          </a:xfrm>
          <a:prstGeom prst="roundRect">
            <a:avLst>
              <a:gd name="adj" fmla="val 18676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7945280" y="2868973"/>
            <a:ext cx="203581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51" name="Shape 251"/>
          <p:cNvSpPr/>
          <p:nvPr/>
        </p:nvSpPr>
        <p:spPr>
          <a:xfrm>
            <a:off x="5741339" y="3917024"/>
            <a:ext cx="6569222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6504339" y="3985954"/>
            <a:ext cx="504322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API, request, json</a:t>
            </a:r>
          </a:p>
          <a:p>
            <a: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</a:t>
            </a:r>
            <a:r>
              <a:t>eb</a:t>
            </a:r>
            <a:r>
              <a:t> </a:t>
            </a:r>
            <a:r>
              <a:t>scraping</a:t>
            </a:r>
            <a:r>
              <a:t> </a:t>
            </a:r>
            <a:r>
              <a:t>with</a:t>
            </a:r>
            <a:r>
              <a:t> </a:t>
            </a:r>
            <a:r>
              <a:t>BeautifulSoup</a:t>
            </a:r>
          </a:p>
        </p:txBody>
      </p:sp>
      <p:sp>
        <p:nvSpPr>
          <p:cNvPr id="253" name="Shape 253"/>
          <p:cNvSpPr/>
          <p:nvPr/>
        </p:nvSpPr>
        <p:spPr>
          <a:xfrm>
            <a:off x="649875" y="5027193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850323" y="5232400"/>
            <a:ext cx="185853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Skill set</a:t>
            </a:r>
          </a:p>
        </p:txBody>
      </p:sp>
      <p:sp>
        <p:nvSpPr>
          <p:cNvPr id="255" name="Shape 255"/>
          <p:cNvSpPr/>
          <p:nvPr/>
        </p:nvSpPr>
        <p:spPr>
          <a:xfrm>
            <a:off x="649875" y="6149007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850323" y="6354214"/>
            <a:ext cx="402892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Degree requirement</a:t>
            </a:r>
          </a:p>
        </p:txBody>
      </p:sp>
      <p:sp>
        <p:nvSpPr>
          <p:cNvPr id="257" name="Shape 257"/>
          <p:cNvSpPr/>
          <p:nvPr/>
        </p:nvSpPr>
        <p:spPr>
          <a:xfrm>
            <a:off x="659357" y="8367131"/>
            <a:ext cx="4380734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859804" y="8572338"/>
            <a:ext cx="40024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 market demand</a:t>
            </a:r>
          </a:p>
        </p:txBody>
      </p:sp>
      <p:sp>
        <p:nvSpPr>
          <p:cNvPr id="259" name="Shape 259"/>
          <p:cNvSpPr/>
          <p:nvPr/>
        </p:nvSpPr>
        <p:spPr>
          <a:xfrm>
            <a:off x="659357" y="7276644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855941" y="7497146"/>
            <a:ext cx="159703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Salary</a:t>
            </a:r>
          </a:p>
        </p:txBody>
      </p:sp>
      <p:sp>
        <p:nvSpPr>
          <p:cNvPr id="261" name="Shape 261"/>
          <p:cNvSpPr/>
          <p:nvPr/>
        </p:nvSpPr>
        <p:spPr>
          <a:xfrm>
            <a:off x="5750820" y="8372176"/>
            <a:ext cx="6569223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6179270" y="5310719"/>
            <a:ext cx="569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Natural language processing / Graphs</a:t>
            </a:r>
          </a:p>
        </p:txBody>
      </p:sp>
      <p:sp>
        <p:nvSpPr>
          <p:cNvPr id="263" name="Shape 263"/>
          <p:cNvSpPr/>
          <p:nvPr/>
        </p:nvSpPr>
        <p:spPr>
          <a:xfrm>
            <a:off x="5741339" y="6160651"/>
            <a:ext cx="6569222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6179270" y="6410308"/>
            <a:ext cx="569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Natural language processing / Graphs</a:t>
            </a:r>
          </a:p>
        </p:txBody>
      </p:sp>
      <p:sp>
        <p:nvSpPr>
          <p:cNvPr id="265" name="Shape 265"/>
          <p:cNvSpPr/>
          <p:nvPr/>
        </p:nvSpPr>
        <p:spPr>
          <a:xfrm>
            <a:off x="5741339" y="5045437"/>
            <a:ext cx="6569222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6769600" y="8412283"/>
            <a:ext cx="44061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Geographical data analysis / Data visualization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5750820" y="7264999"/>
            <a:ext cx="6569223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6513821" y="7541596"/>
            <a:ext cx="42876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Regular expression / Graphs</a:t>
            </a:r>
          </a:p>
        </p:txBody>
      </p:sp>
      <p:sp>
        <p:nvSpPr>
          <p:cNvPr id="269" name="Shape 269"/>
          <p:cNvSpPr/>
          <p:nvPr/>
        </p:nvSpPr>
        <p:spPr>
          <a:xfrm>
            <a:off x="4974524" y="4455854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4974524" y="5568195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4974524" y="6685954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4987224" y="7780828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4974524" y="8917937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PRELIMINARY RESULTS</a:t>
            </a:r>
          </a:p>
        </p:txBody>
      </p:sp>
      <p:sp>
        <p:nvSpPr>
          <p:cNvPr id="276" name="Shape 276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77" name="Shape 277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78" name="Shape 278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79" name="Shape 279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grpSp>
        <p:nvGrpSpPr>
          <p:cNvPr id="283" name="Group 283"/>
          <p:cNvGrpSpPr/>
          <p:nvPr/>
        </p:nvGrpSpPr>
        <p:grpSpPr>
          <a:xfrm>
            <a:off x="770792" y="2438726"/>
            <a:ext cx="11149871" cy="7203693"/>
            <a:chOff x="0" y="0"/>
            <a:chExt cx="11149870" cy="7203691"/>
          </a:xfrm>
        </p:grpSpPr>
        <p:pic>
          <p:nvPicPr>
            <p:cNvPr id="281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149871" cy="7203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Shape 282"/>
            <p:cNvSpPr/>
            <p:nvPr/>
          </p:nvSpPr>
          <p:spPr>
            <a:xfrm>
              <a:off x="89946" y="3600278"/>
              <a:ext cx="10969979" cy="1156257"/>
            </a:xfrm>
            <a:prstGeom prst="roundRect">
              <a:avLst>
                <a:gd name="adj" fmla="val 0"/>
              </a:avLst>
            </a:prstGeom>
            <a:noFill/>
            <a:ln w="635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5530628" y="2441738"/>
            <a:ext cx="11764452" cy="6724324"/>
            <a:chOff x="0" y="0"/>
            <a:chExt cx="11764450" cy="6724322"/>
          </a:xfrm>
        </p:grpSpPr>
        <p:pic>
          <p:nvPicPr>
            <p:cNvPr id="284" name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5535" y="0"/>
              <a:ext cx="10758916" cy="67243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Shape 285"/>
            <p:cNvSpPr/>
            <p:nvPr/>
          </p:nvSpPr>
          <p:spPr>
            <a:xfrm flipV="1">
              <a:off x="6495" y="5479"/>
              <a:ext cx="936097" cy="547186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6058062"/>
              <a:ext cx="949088" cy="639862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aphicFrame>
        <p:nvGraphicFramePr>
          <p:cNvPr id="288" name="Table 288"/>
          <p:cNvGraphicFramePr/>
          <p:nvPr/>
        </p:nvGraphicFramePr>
        <p:xfrm>
          <a:off x="469996" y="2844025"/>
          <a:ext cx="6096001" cy="6108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1820333"/>
                <a:gridCol w="1820333"/>
                <a:gridCol w="1820333"/>
              </a:tblGrid>
              <a:tr h="546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Full-time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Internship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STAT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1025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249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CHE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579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104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MSE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347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232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72243 0.191872" origin="layout" pathEditMode="relative">
                                      <p:cBhvr>
                                        <p:cTn id="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  <p:bldP build="whole" bldLvl="1" animBg="1" rev="0" advAuto="0" spid="287" grpId="3"/>
      <p:bldP build="whole" bldLvl="1" animBg="1" rev="0" advAuto="0" spid="288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145396" y="3647684"/>
            <a:ext cx="714008" cy="1"/>
          </a:xfrm>
          <a:prstGeom prst="line">
            <a:avLst/>
          </a:prstGeom>
          <a:ln w="38100" cap="rnd">
            <a:solidFill>
              <a:schemeClr val="accent4">
                <a:hueOff val="-1395324"/>
                <a:satOff val="-3373"/>
                <a:lumOff val="-9849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skill set</a:t>
            </a:r>
          </a:p>
        </p:txBody>
      </p:sp>
      <p:sp>
        <p:nvSpPr>
          <p:cNvPr id="292" name="Shape 292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93" name="Shape 293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94" name="Shape 294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95" name="Shape 295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96" name="Shape 296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297" name="image10.png"/>
          <p:cNvPicPr>
            <a:picLocks noChangeAspect="1"/>
          </p:cNvPicPr>
          <p:nvPr/>
        </p:nvPicPr>
        <p:blipFill>
          <a:blip r:embed="rId2">
            <a:extLst/>
          </a:blip>
          <a:srcRect l="12740" t="24887" r="10183" b="27426"/>
          <a:stretch>
            <a:fillRect/>
          </a:stretch>
        </p:blipFill>
        <p:spPr>
          <a:xfrm>
            <a:off x="513668" y="6326872"/>
            <a:ext cx="5890134" cy="2915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8.png"/>
          <p:cNvPicPr>
            <a:picLocks noChangeAspect="1"/>
          </p:cNvPicPr>
          <p:nvPr/>
        </p:nvPicPr>
        <p:blipFill>
          <a:blip r:embed="rId3">
            <a:extLst/>
          </a:blip>
          <a:srcRect l="12740" t="24863" r="10305" b="27488"/>
          <a:stretch>
            <a:fillRect/>
          </a:stretch>
        </p:blipFill>
        <p:spPr>
          <a:xfrm>
            <a:off x="6608076" y="6325483"/>
            <a:ext cx="5890824" cy="2918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9.png"/>
          <p:cNvPicPr>
            <a:picLocks noChangeAspect="1"/>
          </p:cNvPicPr>
          <p:nvPr/>
        </p:nvPicPr>
        <p:blipFill>
          <a:blip r:embed="rId4">
            <a:extLst/>
          </a:blip>
          <a:srcRect l="12727" t="24772" r="10298" b="27307"/>
          <a:stretch>
            <a:fillRect/>
          </a:stretch>
        </p:blipFill>
        <p:spPr>
          <a:xfrm>
            <a:off x="6612522" y="3193028"/>
            <a:ext cx="5859454" cy="2918225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470578" y="3179792"/>
            <a:ext cx="1767600" cy="935785"/>
          </a:xfrm>
          <a:prstGeom prst="roundRect">
            <a:avLst>
              <a:gd name="adj" fmla="val 20357"/>
            </a:avLst>
          </a:prstGeom>
          <a:ln w="38100">
            <a:solidFill>
              <a:srgbClr val="48BAE7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572692" y="3165084"/>
            <a:ext cx="156337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48BAE7"/>
                </a:solidFill>
              </a:defRPr>
            </a:lvl1pPr>
          </a:lstStyle>
          <a:p>
            <a:pPr/>
            <a:r>
              <a:t>STAT</a:t>
            </a:r>
          </a:p>
        </p:txBody>
      </p:sp>
      <p:sp>
        <p:nvSpPr>
          <p:cNvPr id="302" name="Shape 302"/>
          <p:cNvSpPr/>
          <p:nvPr/>
        </p:nvSpPr>
        <p:spPr>
          <a:xfrm>
            <a:off x="2434990" y="3179792"/>
            <a:ext cx="1767600" cy="935785"/>
          </a:xfrm>
          <a:prstGeom prst="roundRect">
            <a:avLst>
              <a:gd name="adj" fmla="val 20357"/>
            </a:avLst>
          </a:prstGeom>
          <a:ln w="38100">
            <a:solidFill>
              <a:srgbClr val="71E61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2614574" y="3165084"/>
            <a:ext cx="143065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71E619"/>
                </a:solidFill>
              </a:defRPr>
            </a:lvl1pPr>
          </a:lstStyle>
          <a:p>
            <a:pPr/>
            <a:r>
              <a:t>MSE</a:t>
            </a:r>
          </a:p>
        </p:txBody>
      </p:sp>
      <p:sp>
        <p:nvSpPr>
          <p:cNvPr id="304" name="Shape 304"/>
          <p:cNvSpPr/>
          <p:nvPr/>
        </p:nvSpPr>
        <p:spPr>
          <a:xfrm>
            <a:off x="4399402" y="3179792"/>
            <a:ext cx="1767600" cy="935785"/>
          </a:xfrm>
          <a:prstGeom prst="roundRect">
            <a:avLst>
              <a:gd name="adj" fmla="val 20357"/>
            </a:avLst>
          </a:prstGeom>
          <a:ln w="38100">
            <a:solidFill>
              <a:schemeClr val="accent4">
                <a:hueOff val="-1395324"/>
                <a:satOff val="-3373"/>
                <a:lumOff val="-98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4578986" y="3165084"/>
            <a:ext cx="140843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CHE</a:t>
            </a:r>
          </a:p>
        </p:txBody>
      </p:sp>
      <p:sp>
        <p:nvSpPr>
          <p:cNvPr id="306" name="Shape 306"/>
          <p:cNvSpPr/>
          <p:nvPr/>
        </p:nvSpPr>
        <p:spPr>
          <a:xfrm flipH="1">
            <a:off x="1307281" y="4097808"/>
            <a:ext cx="1" cy="2218379"/>
          </a:xfrm>
          <a:prstGeom prst="line">
            <a:avLst/>
          </a:prstGeom>
          <a:ln w="38100" cap="rnd">
            <a:solidFill>
              <a:srgbClr val="48BAE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3312576" y="4097808"/>
            <a:ext cx="3245060" cy="2218379"/>
          </a:xfrm>
          <a:prstGeom prst="line">
            <a:avLst/>
          </a:prstGeom>
          <a:ln w="38100" cap="rnd">
            <a:solidFill>
              <a:srgbClr val="71E619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