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jpeg" ContentType="image/jpe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F93C6-7201-4181-B74E-665AF7E71538}"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fr-FR"/>
        </a:p>
      </dgm:t>
    </dgm:pt>
    <dgm:pt modelId="{7699249D-BF8D-4732-82D1-9643F95B1B64}">
      <dgm:prSet phldrT="[Texte]"/>
      <dgm:spPr/>
      <dgm:t>
        <a:bodyPr/>
        <a:lstStyle/>
        <a:p>
          <a:r>
            <a:rPr lang="fr-FR" dirty="0"/>
            <a:t>Séparation de la base de données</a:t>
          </a:r>
        </a:p>
      </dgm:t>
    </dgm:pt>
    <dgm:pt modelId="{0D9C99AE-B578-4FA1-B477-8799A991FC3E}" type="parTrans" cxnId="{17393C4B-B01E-4FBB-BF1C-39585F5ADA13}">
      <dgm:prSet/>
      <dgm:spPr/>
      <dgm:t>
        <a:bodyPr/>
        <a:lstStyle/>
        <a:p>
          <a:endParaRPr lang="fr-FR"/>
        </a:p>
      </dgm:t>
    </dgm:pt>
    <dgm:pt modelId="{BF2CB964-A693-4A1A-BAA5-0828AA95E721}" type="sibTrans" cxnId="{17393C4B-B01E-4FBB-BF1C-39585F5ADA13}">
      <dgm:prSet/>
      <dgm:spPr/>
      <dgm:t>
        <a:bodyPr/>
        <a:lstStyle/>
        <a:p>
          <a:endParaRPr lang="fr-FR"/>
        </a:p>
      </dgm:t>
    </dgm:pt>
    <dgm:pt modelId="{0A768ABD-2001-4177-B445-15158B76E5F3}">
      <dgm:prSet phldrT="[Texte]" custT="1"/>
      <dgm:spPr/>
      <dgm:t>
        <a:bodyPr/>
        <a:lstStyle/>
        <a:p>
          <a:r>
            <a:rPr lang="fr-FR" sz="1200" dirty="0"/>
            <a:t>Split d’application_train.csv en un jeu d’entrainement et un jeu de test</a:t>
          </a:r>
        </a:p>
      </dgm:t>
    </dgm:pt>
    <dgm:pt modelId="{B6F156D9-5F77-4289-8739-ADAB297B4277}" type="parTrans" cxnId="{3093A877-AE75-4D59-838D-394987D1EBD5}">
      <dgm:prSet/>
      <dgm:spPr/>
      <dgm:t>
        <a:bodyPr/>
        <a:lstStyle/>
        <a:p>
          <a:endParaRPr lang="fr-FR"/>
        </a:p>
      </dgm:t>
    </dgm:pt>
    <dgm:pt modelId="{BE23D140-E267-4512-8BE0-26759A336CC4}" type="sibTrans" cxnId="{3093A877-AE75-4D59-838D-394987D1EBD5}">
      <dgm:prSet/>
      <dgm:spPr/>
      <dgm:t>
        <a:bodyPr/>
        <a:lstStyle/>
        <a:p>
          <a:endParaRPr lang="fr-FR"/>
        </a:p>
      </dgm:t>
    </dgm:pt>
    <dgm:pt modelId="{0CBA4902-29A0-4BE0-8B9F-A5CE0D3CD53B}">
      <dgm:prSet phldrT="[Texte]"/>
      <dgm:spPr/>
      <dgm:t>
        <a:bodyPr/>
        <a:lstStyle/>
        <a:p>
          <a:r>
            <a:rPr lang="fr-FR" dirty="0"/>
            <a:t>Entrainement du modèle</a:t>
          </a:r>
        </a:p>
      </dgm:t>
    </dgm:pt>
    <dgm:pt modelId="{C6FF1EEE-744E-4D69-83CF-C0A351D96F26}" type="parTrans" cxnId="{FA4FFE8A-B876-403D-91AC-3EE5EF709B6D}">
      <dgm:prSet/>
      <dgm:spPr/>
      <dgm:t>
        <a:bodyPr/>
        <a:lstStyle/>
        <a:p>
          <a:endParaRPr lang="fr-FR"/>
        </a:p>
      </dgm:t>
    </dgm:pt>
    <dgm:pt modelId="{F1BB2864-18CA-484E-9FA2-680C04F8000D}" type="sibTrans" cxnId="{FA4FFE8A-B876-403D-91AC-3EE5EF709B6D}">
      <dgm:prSet/>
      <dgm:spPr/>
      <dgm:t>
        <a:bodyPr/>
        <a:lstStyle/>
        <a:p>
          <a:endParaRPr lang="fr-FR"/>
        </a:p>
      </dgm:t>
    </dgm:pt>
    <dgm:pt modelId="{B0BB67F8-56A9-4D58-90FA-9A2B96324FCC}">
      <dgm:prSet phldrT="[Texte]" custT="1"/>
      <dgm:spPr/>
      <dgm:t>
        <a:bodyPr/>
        <a:lstStyle/>
        <a:p>
          <a:r>
            <a:rPr lang="fr-FR" sz="1200" dirty="0"/>
            <a:t>Sur les données d’entrainement</a:t>
          </a:r>
        </a:p>
      </dgm:t>
    </dgm:pt>
    <dgm:pt modelId="{2FB5EAD1-A834-4ED8-B134-7172ED5464A3}" type="parTrans" cxnId="{2EF29656-029C-49BD-9AC1-A330AC7E9C88}">
      <dgm:prSet/>
      <dgm:spPr/>
      <dgm:t>
        <a:bodyPr/>
        <a:lstStyle/>
        <a:p>
          <a:endParaRPr lang="fr-FR"/>
        </a:p>
      </dgm:t>
    </dgm:pt>
    <dgm:pt modelId="{AF755EA2-1683-470A-9D30-EB6DA0E24A09}" type="sibTrans" cxnId="{2EF29656-029C-49BD-9AC1-A330AC7E9C88}">
      <dgm:prSet/>
      <dgm:spPr/>
      <dgm:t>
        <a:bodyPr/>
        <a:lstStyle/>
        <a:p>
          <a:endParaRPr lang="fr-FR"/>
        </a:p>
      </dgm:t>
    </dgm:pt>
    <dgm:pt modelId="{A56534D1-EC08-4E9A-8D55-914321008EFA}">
      <dgm:prSet phldrT="[Texte]" custT="1"/>
      <dgm:spPr/>
      <dgm:t>
        <a:bodyPr/>
        <a:lstStyle/>
        <a:p>
          <a:r>
            <a:rPr lang="fr-FR" sz="1200" dirty="0"/>
            <a:t>Optimisation des hyperparamètres choisis par cross-validation avec </a:t>
          </a:r>
          <a:r>
            <a:rPr lang="fr-FR" sz="1200" dirty="0" err="1"/>
            <a:t>GridSearch</a:t>
          </a:r>
          <a:endParaRPr lang="fr-FR" sz="1200" dirty="0"/>
        </a:p>
      </dgm:t>
    </dgm:pt>
    <dgm:pt modelId="{45626D5A-857E-49C1-8CC9-790EA6A5944E}" type="parTrans" cxnId="{D6D926C6-6320-468E-81BA-4DFD0376EA4E}">
      <dgm:prSet/>
      <dgm:spPr/>
      <dgm:t>
        <a:bodyPr/>
        <a:lstStyle/>
        <a:p>
          <a:endParaRPr lang="fr-FR"/>
        </a:p>
      </dgm:t>
    </dgm:pt>
    <dgm:pt modelId="{B5B43351-AC6B-4F34-9974-448A351F7117}" type="sibTrans" cxnId="{D6D926C6-6320-468E-81BA-4DFD0376EA4E}">
      <dgm:prSet/>
      <dgm:spPr/>
      <dgm:t>
        <a:bodyPr/>
        <a:lstStyle/>
        <a:p>
          <a:endParaRPr lang="fr-FR"/>
        </a:p>
      </dgm:t>
    </dgm:pt>
    <dgm:pt modelId="{A0A3F6D4-FA52-46F1-91BB-3678B0D0409D}">
      <dgm:prSet phldrT="[Texte]"/>
      <dgm:spPr/>
      <dgm:t>
        <a:bodyPr/>
        <a:lstStyle/>
        <a:p>
          <a:r>
            <a:rPr lang="fr-FR" dirty="0"/>
            <a:t>Sélection du seuil de décision</a:t>
          </a:r>
        </a:p>
      </dgm:t>
    </dgm:pt>
    <dgm:pt modelId="{62F4EDB2-9425-4854-BBF7-B4203E323213}" type="parTrans" cxnId="{373A2BAB-0C80-4883-9E24-932FC352828D}">
      <dgm:prSet/>
      <dgm:spPr/>
      <dgm:t>
        <a:bodyPr/>
        <a:lstStyle/>
        <a:p>
          <a:endParaRPr lang="fr-FR"/>
        </a:p>
      </dgm:t>
    </dgm:pt>
    <dgm:pt modelId="{816DF16E-AB88-449D-943E-2DE8FFB6F3B3}" type="sibTrans" cxnId="{373A2BAB-0C80-4883-9E24-932FC352828D}">
      <dgm:prSet/>
      <dgm:spPr/>
      <dgm:t>
        <a:bodyPr/>
        <a:lstStyle/>
        <a:p>
          <a:endParaRPr lang="fr-FR"/>
        </a:p>
      </dgm:t>
    </dgm:pt>
    <dgm:pt modelId="{40B274B4-F987-4538-AF88-00A2326B2D2E}">
      <dgm:prSet phldrT="[Texte]" custT="1"/>
      <dgm:spPr/>
      <dgm:t>
        <a:bodyPr/>
        <a:lstStyle/>
        <a:p>
          <a:r>
            <a:rPr lang="fr-FR" sz="1200" dirty="0"/>
            <a:t>Seuil de décision maximisant le F3 score</a:t>
          </a:r>
        </a:p>
      </dgm:t>
    </dgm:pt>
    <dgm:pt modelId="{B813B4E5-95B9-4D60-875F-8DD65B8FAB63}" type="parTrans" cxnId="{977CC4B7-A898-41C4-AB57-400A666C15EE}">
      <dgm:prSet/>
      <dgm:spPr/>
      <dgm:t>
        <a:bodyPr/>
        <a:lstStyle/>
        <a:p>
          <a:endParaRPr lang="fr-FR"/>
        </a:p>
      </dgm:t>
    </dgm:pt>
    <dgm:pt modelId="{B0B631EF-8991-470F-B3DC-5BDB60198220}" type="sibTrans" cxnId="{977CC4B7-A898-41C4-AB57-400A666C15EE}">
      <dgm:prSet/>
      <dgm:spPr/>
      <dgm:t>
        <a:bodyPr/>
        <a:lstStyle/>
        <a:p>
          <a:endParaRPr lang="fr-FR"/>
        </a:p>
      </dgm:t>
    </dgm:pt>
    <dgm:pt modelId="{CE877EF9-0EF6-40B2-A4B5-CA0D86156610}">
      <dgm:prSet phldrT="[Texte]" custT="1"/>
      <dgm:spPr/>
      <dgm:t>
        <a:bodyPr/>
        <a:lstStyle/>
        <a:p>
          <a:r>
            <a:rPr lang="fr-FR" sz="1200" dirty="0"/>
            <a:t>Calcul des métriques </a:t>
          </a:r>
        </a:p>
      </dgm:t>
    </dgm:pt>
    <dgm:pt modelId="{E7D3132A-79F0-4D04-A08F-5CD0C2B4C0AC}" type="parTrans" cxnId="{0E34CCDB-FFB1-4A7D-B2C1-83817F922D7B}">
      <dgm:prSet/>
      <dgm:spPr/>
      <dgm:t>
        <a:bodyPr/>
        <a:lstStyle/>
        <a:p>
          <a:endParaRPr lang="fr-FR"/>
        </a:p>
      </dgm:t>
    </dgm:pt>
    <dgm:pt modelId="{A877E557-AA60-4EBB-854E-548B7E956F26}" type="sibTrans" cxnId="{0E34CCDB-FFB1-4A7D-B2C1-83817F922D7B}">
      <dgm:prSet/>
      <dgm:spPr/>
      <dgm:t>
        <a:bodyPr/>
        <a:lstStyle/>
        <a:p>
          <a:endParaRPr lang="fr-FR"/>
        </a:p>
      </dgm:t>
    </dgm:pt>
    <dgm:pt modelId="{3D93A8F3-FBAD-4D43-8F05-7BAF8E16F07C}">
      <dgm:prSet phldrT="[Texte]" custT="1"/>
      <dgm:spPr/>
      <dgm:t>
        <a:bodyPr/>
        <a:lstStyle/>
        <a:p>
          <a:r>
            <a:rPr lang="fr-FR" sz="1200" dirty="0"/>
            <a:t>Calcul des temps d’entrainement et de prédiction</a:t>
          </a:r>
        </a:p>
      </dgm:t>
    </dgm:pt>
    <dgm:pt modelId="{2EE5CCBF-DDE3-40AB-8995-1D01A0F1D071}" type="parTrans" cxnId="{B1733EDE-2034-4340-9E8D-6C89F5793E5E}">
      <dgm:prSet/>
      <dgm:spPr/>
      <dgm:t>
        <a:bodyPr/>
        <a:lstStyle/>
        <a:p>
          <a:endParaRPr lang="fr-FR"/>
        </a:p>
      </dgm:t>
    </dgm:pt>
    <dgm:pt modelId="{427AF206-B5AD-46DD-A2BB-5DB13C043810}" type="sibTrans" cxnId="{B1733EDE-2034-4340-9E8D-6C89F5793E5E}">
      <dgm:prSet/>
      <dgm:spPr/>
      <dgm:t>
        <a:bodyPr/>
        <a:lstStyle/>
        <a:p>
          <a:endParaRPr lang="fr-FR"/>
        </a:p>
      </dgm:t>
    </dgm:pt>
    <dgm:pt modelId="{FF64BCB0-05F3-4EEA-B574-F629B91282E8}">
      <dgm:prSet phldrT="[Texte]" custT="1"/>
      <dgm:spPr/>
      <dgm:t>
        <a:bodyPr/>
        <a:lstStyle/>
        <a:p>
          <a:r>
            <a:rPr lang="fr-FR" sz="1200" dirty="0"/>
            <a:t>Création de la matrice de confusion</a:t>
          </a:r>
        </a:p>
      </dgm:t>
    </dgm:pt>
    <dgm:pt modelId="{42B50D42-F9B5-4C36-AE98-517C5B55983F}" type="parTrans" cxnId="{8A04AA08-DF75-49DC-A22D-5FC3F5D22B69}">
      <dgm:prSet/>
      <dgm:spPr/>
      <dgm:t>
        <a:bodyPr/>
        <a:lstStyle/>
        <a:p>
          <a:endParaRPr lang="fr-FR"/>
        </a:p>
      </dgm:t>
    </dgm:pt>
    <dgm:pt modelId="{AEF891A3-B37A-4CE7-840E-218F46665BA8}" type="sibTrans" cxnId="{8A04AA08-DF75-49DC-A22D-5FC3F5D22B69}">
      <dgm:prSet/>
      <dgm:spPr/>
      <dgm:t>
        <a:bodyPr/>
        <a:lstStyle/>
        <a:p>
          <a:endParaRPr lang="fr-FR"/>
        </a:p>
      </dgm:t>
    </dgm:pt>
    <dgm:pt modelId="{F52DC814-0740-46FC-8F6F-1448F25E41C8}">
      <dgm:prSet phldrT="[Texte]"/>
      <dgm:spPr/>
      <dgm:t>
        <a:bodyPr/>
        <a:lstStyle/>
        <a:p>
          <a:r>
            <a:rPr lang="fr-FR" dirty="0"/>
            <a:t>Evaluation du modèle</a:t>
          </a:r>
        </a:p>
      </dgm:t>
    </dgm:pt>
    <dgm:pt modelId="{9FAC9958-5138-4B62-A053-8FB1741BB7C0}" type="parTrans" cxnId="{99982830-077C-4D15-B375-6644726F4DEF}">
      <dgm:prSet/>
      <dgm:spPr/>
      <dgm:t>
        <a:bodyPr/>
        <a:lstStyle/>
        <a:p>
          <a:endParaRPr lang="fr-FR"/>
        </a:p>
      </dgm:t>
    </dgm:pt>
    <dgm:pt modelId="{45EC5185-70B4-4215-AE24-B2DB9EB0A8D5}" type="sibTrans" cxnId="{99982830-077C-4D15-B375-6644726F4DEF}">
      <dgm:prSet/>
      <dgm:spPr/>
      <dgm:t>
        <a:bodyPr/>
        <a:lstStyle/>
        <a:p>
          <a:endParaRPr lang="fr-FR"/>
        </a:p>
      </dgm:t>
    </dgm:pt>
    <dgm:pt modelId="{C2555B4E-4BA1-498B-9BE2-6D48F6630E76}">
      <dgm:prSet phldrT="[Texte]" custT="1"/>
      <dgm:spPr/>
      <dgm:t>
        <a:bodyPr/>
        <a:lstStyle/>
        <a:p>
          <a:r>
            <a:rPr lang="fr-FR" sz="1200" dirty="0"/>
            <a:t>Sur les données de test</a:t>
          </a:r>
        </a:p>
      </dgm:t>
    </dgm:pt>
    <dgm:pt modelId="{8F3041F8-D8B6-4DE8-9B45-71DD6CDBE52D}" type="parTrans" cxnId="{C24EF489-1872-47B3-B135-4BFF0E57A85B}">
      <dgm:prSet/>
      <dgm:spPr/>
      <dgm:t>
        <a:bodyPr/>
        <a:lstStyle/>
        <a:p>
          <a:endParaRPr lang="fr-FR"/>
        </a:p>
      </dgm:t>
    </dgm:pt>
    <dgm:pt modelId="{3767972B-F7FA-414F-A4EB-D59BA79A5924}" type="sibTrans" cxnId="{C24EF489-1872-47B3-B135-4BFF0E57A85B}">
      <dgm:prSet/>
      <dgm:spPr/>
      <dgm:t>
        <a:bodyPr/>
        <a:lstStyle/>
        <a:p>
          <a:endParaRPr lang="fr-FR"/>
        </a:p>
      </dgm:t>
    </dgm:pt>
    <dgm:pt modelId="{44B582AC-2B0F-4900-A4AF-FEB4BD0A28CE}">
      <dgm:prSet phldrT="[Texte]" custT="1"/>
      <dgm:spPr/>
      <dgm:t>
        <a:bodyPr/>
        <a:lstStyle/>
        <a:p>
          <a:r>
            <a:rPr lang="fr-FR" sz="1200" dirty="0"/>
            <a:t>En utilisant les hyperparamètres et le seuil de décision optimisés</a:t>
          </a:r>
        </a:p>
      </dgm:t>
    </dgm:pt>
    <dgm:pt modelId="{F4251EB4-3BF2-449F-8818-59EDBA7A6DCD}" type="parTrans" cxnId="{0C431CC3-3BDF-421E-AF5E-595391DA1188}">
      <dgm:prSet/>
      <dgm:spPr/>
      <dgm:t>
        <a:bodyPr/>
        <a:lstStyle/>
        <a:p>
          <a:endParaRPr lang="fr-FR"/>
        </a:p>
      </dgm:t>
    </dgm:pt>
    <dgm:pt modelId="{EF68C108-036D-408F-AC45-BB535A619E3C}" type="sibTrans" cxnId="{0C431CC3-3BDF-421E-AF5E-595391DA1188}">
      <dgm:prSet/>
      <dgm:spPr/>
      <dgm:t>
        <a:bodyPr/>
        <a:lstStyle/>
        <a:p>
          <a:endParaRPr lang="fr-FR"/>
        </a:p>
      </dgm:t>
    </dgm:pt>
    <dgm:pt modelId="{1E11F826-230A-4AC0-B278-EDDA3E225AD2}">
      <dgm:prSet phldrT="[Texte]" custT="1"/>
      <dgm:spPr/>
      <dgm:t>
        <a:bodyPr/>
        <a:lstStyle/>
        <a:p>
          <a:r>
            <a:rPr lang="fr-FR" sz="1200" dirty="0"/>
            <a:t>Calcul des métriques </a:t>
          </a:r>
        </a:p>
      </dgm:t>
    </dgm:pt>
    <dgm:pt modelId="{DA274252-F108-4B3E-9D02-D1B837AC7DD9}" type="parTrans" cxnId="{885932E0-E63F-4193-8D19-4597C14DB397}">
      <dgm:prSet/>
      <dgm:spPr/>
      <dgm:t>
        <a:bodyPr/>
        <a:lstStyle/>
        <a:p>
          <a:endParaRPr lang="fr-FR"/>
        </a:p>
      </dgm:t>
    </dgm:pt>
    <dgm:pt modelId="{FF4A1579-622F-438C-872B-16F59B6F9C9C}" type="sibTrans" cxnId="{885932E0-E63F-4193-8D19-4597C14DB397}">
      <dgm:prSet/>
      <dgm:spPr/>
      <dgm:t>
        <a:bodyPr/>
        <a:lstStyle/>
        <a:p>
          <a:endParaRPr lang="fr-FR"/>
        </a:p>
      </dgm:t>
    </dgm:pt>
    <dgm:pt modelId="{0FC50B98-E277-4149-AB90-510A6E4A8898}">
      <dgm:prSet phldrT="[Texte]" custT="1"/>
      <dgm:spPr/>
      <dgm:t>
        <a:bodyPr/>
        <a:lstStyle/>
        <a:p>
          <a:r>
            <a:rPr lang="fr-FR" sz="1200" dirty="0"/>
            <a:t>Création de la matrice de confusion</a:t>
          </a:r>
        </a:p>
      </dgm:t>
    </dgm:pt>
    <dgm:pt modelId="{5D4E2A75-130B-469B-A1B6-70ADE9626CBE}" type="parTrans" cxnId="{7204ADF8-E981-4A9B-B73F-B5A387CB3B73}">
      <dgm:prSet/>
      <dgm:spPr/>
      <dgm:t>
        <a:bodyPr/>
        <a:lstStyle/>
        <a:p>
          <a:endParaRPr lang="fr-FR"/>
        </a:p>
      </dgm:t>
    </dgm:pt>
    <dgm:pt modelId="{34E27159-12E3-427C-BCF4-2D3EE3DA5026}" type="sibTrans" cxnId="{7204ADF8-E981-4A9B-B73F-B5A387CB3B73}">
      <dgm:prSet/>
      <dgm:spPr/>
      <dgm:t>
        <a:bodyPr/>
        <a:lstStyle/>
        <a:p>
          <a:endParaRPr lang="fr-FR"/>
        </a:p>
      </dgm:t>
    </dgm:pt>
    <dgm:pt modelId="{F5905155-2029-4A43-9028-BEB467BD931A}">
      <dgm:prSet phldrT="[Texte]" custT="1"/>
      <dgm:spPr/>
      <dgm:t>
        <a:bodyPr/>
        <a:lstStyle/>
        <a:p>
          <a:r>
            <a:rPr lang="fr-FR" sz="1200" dirty="0"/>
            <a:t>Création de la courbe précision-rappel</a:t>
          </a:r>
        </a:p>
      </dgm:t>
    </dgm:pt>
    <dgm:pt modelId="{7FE0A50E-306A-4D94-8C90-3051C8BF3873}" type="parTrans" cxnId="{45CE2808-7622-4865-9184-0B6A2C267237}">
      <dgm:prSet/>
      <dgm:spPr/>
      <dgm:t>
        <a:bodyPr/>
        <a:lstStyle/>
        <a:p>
          <a:endParaRPr lang="fr-FR"/>
        </a:p>
      </dgm:t>
    </dgm:pt>
    <dgm:pt modelId="{9DA1B13D-7B0B-4614-91CB-9EAD876FF23D}" type="sibTrans" cxnId="{45CE2808-7622-4865-9184-0B6A2C267237}">
      <dgm:prSet/>
      <dgm:spPr/>
      <dgm:t>
        <a:bodyPr/>
        <a:lstStyle/>
        <a:p>
          <a:endParaRPr lang="fr-FR"/>
        </a:p>
      </dgm:t>
    </dgm:pt>
    <dgm:pt modelId="{6631224F-D6A5-419B-A364-D076376E649D}">
      <dgm:prSet phldrT="[Texte]" custT="1"/>
      <dgm:spPr/>
      <dgm:t>
        <a:bodyPr/>
        <a:lstStyle/>
        <a:p>
          <a:r>
            <a:rPr lang="fr-FR" sz="1200" dirty="0"/>
            <a:t>Création de la courbe ROC</a:t>
          </a:r>
        </a:p>
      </dgm:t>
    </dgm:pt>
    <dgm:pt modelId="{9555E577-7346-4A12-B64B-D2F567AF00E8}" type="parTrans" cxnId="{AA192D32-2B43-4E61-ABAC-D10C1675AD08}">
      <dgm:prSet/>
      <dgm:spPr/>
      <dgm:t>
        <a:bodyPr/>
        <a:lstStyle/>
        <a:p>
          <a:endParaRPr lang="fr-FR"/>
        </a:p>
      </dgm:t>
    </dgm:pt>
    <dgm:pt modelId="{4F8A0F8B-CCD5-41C3-9D4A-D99277A0A369}" type="sibTrans" cxnId="{AA192D32-2B43-4E61-ABAC-D10C1675AD08}">
      <dgm:prSet/>
      <dgm:spPr/>
      <dgm:t>
        <a:bodyPr/>
        <a:lstStyle/>
        <a:p>
          <a:endParaRPr lang="fr-FR"/>
        </a:p>
      </dgm:t>
    </dgm:pt>
    <dgm:pt modelId="{14F7BEA7-A571-403A-B070-3CCE38DFE85F}">
      <dgm:prSet phldrT="[Texte]" custT="1"/>
      <dgm:spPr/>
      <dgm:t>
        <a:bodyPr/>
        <a:lstStyle/>
        <a:p>
          <a:r>
            <a:rPr lang="fr-FR" sz="1200" dirty="0"/>
            <a:t>Création du graphique des variables ayant le plus d’importance</a:t>
          </a:r>
        </a:p>
      </dgm:t>
    </dgm:pt>
    <dgm:pt modelId="{8EE136CE-E585-438E-B3C1-2C3922B11822}" type="parTrans" cxnId="{1DAF6730-ACAD-4205-98EB-0043C1A62C31}">
      <dgm:prSet/>
      <dgm:spPr/>
      <dgm:t>
        <a:bodyPr/>
        <a:lstStyle/>
        <a:p>
          <a:endParaRPr lang="fr-FR"/>
        </a:p>
      </dgm:t>
    </dgm:pt>
    <dgm:pt modelId="{B27CE78B-E1F3-43B3-A3E9-C93632BB69F8}" type="sibTrans" cxnId="{1DAF6730-ACAD-4205-98EB-0043C1A62C31}">
      <dgm:prSet/>
      <dgm:spPr/>
      <dgm:t>
        <a:bodyPr/>
        <a:lstStyle/>
        <a:p>
          <a:endParaRPr lang="fr-FR"/>
        </a:p>
      </dgm:t>
    </dgm:pt>
    <dgm:pt modelId="{ECC0C1C9-0E3C-48B5-98FE-BA962226AE71}" type="pres">
      <dgm:prSet presAssocID="{741F93C6-7201-4181-B74E-665AF7E71538}" presName="linearFlow" presStyleCnt="0">
        <dgm:presLayoutVars>
          <dgm:dir/>
          <dgm:animLvl val="lvl"/>
          <dgm:resizeHandles val="exact"/>
        </dgm:presLayoutVars>
      </dgm:prSet>
      <dgm:spPr/>
    </dgm:pt>
    <dgm:pt modelId="{66B889D1-3C58-4888-B453-3591D175CF60}" type="pres">
      <dgm:prSet presAssocID="{7699249D-BF8D-4732-82D1-9643F95B1B64}" presName="composite" presStyleCnt="0"/>
      <dgm:spPr/>
    </dgm:pt>
    <dgm:pt modelId="{1F0D29AD-9F4D-4EC7-A948-A2FA2D90D2AF}" type="pres">
      <dgm:prSet presAssocID="{7699249D-BF8D-4732-82D1-9643F95B1B64}" presName="parentText" presStyleLbl="alignNode1" presStyleIdx="0" presStyleCnt="4">
        <dgm:presLayoutVars>
          <dgm:chMax val="1"/>
          <dgm:bulletEnabled val="1"/>
        </dgm:presLayoutVars>
      </dgm:prSet>
      <dgm:spPr/>
    </dgm:pt>
    <dgm:pt modelId="{A3E0DC70-D4C4-46DD-A1AB-F09E819A3B43}" type="pres">
      <dgm:prSet presAssocID="{7699249D-BF8D-4732-82D1-9643F95B1B64}" presName="descendantText" presStyleLbl="alignAcc1" presStyleIdx="0" presStyleCnt="4">
        <dgm:presLayoutVars>
          <dgm:bulletEnabled val="1"/>
        </dgm:presLayoutVars>
      </dgm:prSet>
      <dgm:spPr/>
    </dgm:pt>
    <dgm:pt modelId="{6E28F5C4-36F1-422F-B223-81E6D3235FEA}" type="pres">
      <dgm:prSet presAssocID="{BF2CB964-A693-4A1A-BAA5-0828AA95E721}" presName="sp" presStyleCnt="0"/>
      <dgm:spPr/>
    </dgm:pt>
    <dgm:pt modelId="{D053F144-D7F2-4678-9022-A78351F61998}" type="pres">
      <dgm:prSet presAssocID="{0CBA4902-29A0-4BE0-8B9F-A5CE0D3CD53B}" presName="composite" presStyleCnt="0"/>
      <dgm:spPr/>
    </dgm:pt>
    <dgm:pt modelId="{F5A84BCC-F7F7-4916-AA4A-3B4E7D7056AA}" type="pres">
      <dgm:prSet presAssocID="{0CBA4902-29A0-4BE0-8B9F-A5CE0D3CD53B}" presName="parentText" presStyleLbl="alignNode1" presStyleIdx="1" presStyleCnt="4">
        <dgm:presLayoutVars>
          <dgm:chMax val="1"/>
          <dgm:bulletEnabled val="1"/>
        </dgm:presLayoutVars>
      </dgm:prSet>
      <dgm:spPr/>
    </dgm:pt>
    <dgm:pt modelId="{2CEFC748-D64A-435E-9482-1F112718B481}" type="pres">
      <dgm:prSet presAssocID="{0CBA4902-29A0-4BE0-8B9F-A5CE0D3CD53B}" presName="descendantText" presStyleLbl="alignAcc1" presStyleIdx="1" presStyleCnt="4">
        <dgm:presLayoutVars>
          <dgm:bulletEnabled val="1"/>
        </dgm:presLayoutVars>
      </dgm:prSet>
      <dgm:spPr/>
    </dgm:pt>
    <dgm:pt modelId="{9B294E0D-08AD-4934-9F69-2441F78D90AF}" type="pres">
      <dgm:prSet presAssocID="{F1BB2864-18CA-484E-9FA2-680C04F8000D}" presName="sp" presStyleCnt="0"/>
      <dgm:spPr/>
    </dgm:pt>
    <dgm:pt modelId="{0C5166A4-1ED2-4640-90A6-AE5491401B17}" type="pres">
      <dgm:prSet presAssocID="{A0A3F6D4-FA52-46F1-91BB-3678B0D0409D}" presName="composite" presStyleCnt="0"/>
      <dgm:spPr/>
    </dgm:pt>
    <dgm:pt modelId="{8E94E1EB-BCD8-4E39-86FB-48E79B120A65}" type="pres">
      <dgm:prSet presAssocID="{A0A3F6D4-FA52-46F1-91BB-3678B0D0409D}" presName="parentText" presStyleLbl="alignNode1" presStyleIdx="2" presStyleCnt="4">
        <dgm:presLayoutVars>
          <dgm:chMax val="1"/>
          <dgm:bulletEnabled val="1"/>
        </dgm:presLayoutVars>
      </dgm:prSet>
      <dgm:spPr/>
    </dgm:pt>
    <dgm:pt modelId="{5F7E7B2D-55B3-409E-883D-44C78B33977A}" type="pres">
      <dgm:prSet presAssocID="{A0A3F6D4-FA52-46F1-91BB-3678B0D0409D}" presName="descendantText" presStyleLbl="alignAcc1" presStyleIdx="2" presStyleCnt="4">
        <dgm:presLayoutVars>
          <dgm:bulletEnabled val="1"/>
        </dgm:presLayoutVars>
      </dgm:prSet>
      <dgm:spPr/>
    </dgm:pt>
    <dgm:pt modelId="{0D50E49C-A4CE-4458-81D2-1F9F59B75F6D}" type="pres">
      <dgm:prSet presAssocID="{816DF16E-AB88-449D-943E-2DE8FFB6F3B3}" presName="sp" presStyleCnt="0"/>
      <dgm:spPr/>
    </dgm:pt>
    <dgm:pt modelId="{79E8924D-328B-4621-A3A5-3243B71C333F}" type="pres">
      <dgm:prSet presAssocID="{F52DC814-0740-46FC-8F6F-1448F25E41C8}" presName="composite" presStyleCnt="0"/>
      <dgm:spPr/>
    </dgm:pt>
    <dgm:pt modelId="{BBCF4A5F-9242-4C5E-B355-28F612BED131}" type="pres">
      <dgm:prSet presAssocID="{F52DC814-0740-46FC-8F6F-1448F25E41C8}" presName="parentText" presStyleLbl="alignNode1" presStyleIdx="3" presStyleCnt="4" custLinFactNeighborX="-3732" custLinFactNeighborY="-7962">
        <dgm:presLayoutVars>
          <dgm:chMax val="1"/>
          <dgm:bulletEnabled val="1"/>
        </dgm:presLayoutVars>
      </dgm:prSet>
      <dgm:spPr/>
    </dgm:pt>
    <dgm:pt modelId="{03F60F88-E0A2-4F70-84D5-80976FD1967F}" type="pres">
      <dgm:prSet presAssocID="{F52DC814-0740-46FC-8F6F-1448F25E41C8}" presName="descendantText" presStyleLbl="alignAcc1" presStyleIdx="3" presStyleCnt="4" custScaleY="176227" custLinFactNeighborX="-101" custLinFactNeighborY="9995">
        <dgm:presLayoutVars>
          <dgm:bulletEnabled val="1"/>
        </dgm:presLayoutVars>
      </dgm:prSet>
      <dgm:spPr/>
    </dgm:pt>
  </dgm:ptLst>
  <dgm:cxnLst>
    <dgm:cxn modelId="{91B8B903-723A-429F-A5F9-3BB8C75CB3C2}" type="presOf" srcId="{F52DC814-0740-46FC-8F6F-1448F25E41C8}" destId="{BBCF4A5F-9242-4C5E-B355-28F612BED131}" srcOrd="0" destOrd="0" presId="urn:microsoft.com/office/officeart/2005/8/layout/chevron2"/>
    <dgm:cxn modelId="{6B370F07-4877-4C86-B616-2F457C653186}" type="presOf" srcId="{741F93C6-7201-4181-B74E-665AF7E71538}" destId="{ECC0C1C9-0E3C-48B5-98FE-BA962226AE71}" srcOrd="0" destOrd="0" presId="urn:microsoft.com/office/officeart/2005/8/layout/chevron2"/>
    <dgm:cxn modelId="{45CE2808-7622-4865-9184-0B6A2C267237}" srcId="{F52DC814-0740-46FC-8F6F-1448F25E41C8}" destId="{F5905155-2029-4A43-9028-BEB467BD931A}" srcOrd="4" destOrd="0" parTransId="{7FE0A50E-306A-4D94-8C90-3051C8BF3873}" sibTransId="{9DA1B13D-7B0B-4614-91CB-9EAD876FF23D}"/>
    <dgm:cxn modelId="{8A04AA08-DF75-49DC-A22D-5FC3F5D22B69}" srcId="{A0A3F6D4-FA52-46F1-91BB-3678B0D0409D}" destId="{FF64BCB0-05F3-4EEA-B574-F629B91282E8}" srcOrd="2" destOrd="0" parTransId="{42B50D42-F9B5-4C36-AE98-517C5B55983F}" sibTransId="{AEF891A3-B37A-4CE7-840E-218F46665BA8}"/>
    <dgm:cxn modelId="{1D5F760F-A614-4B22-AB52-E7EFC75838BD}" type="presOf" srcId="{6631224F-D6A5-419B-A364-D076376E649D}" destId="{03F60F88-E0A2-4F70-84D5-80976FD1967F}" srcOrd="0" destOrd="5" presId="urn:microsoft.com/office/officeart/2005/8/layout/chevron2"/>
    <dgm:cxn modelId="{1CAD0E16-4494-4B70-81A4-1BAB39C13683}" type="presOf" srcId="{A0A3F6D4-FA52-46F1-91BB-3678B0D0409D}" destId="{8E94E1EB-BCD8-4E39-86FB-48E79B120A65}" srcOrd="0" destOrd="0" presId="urn:microsoft.com/office/officeart/2005/8/layout/chevron2"/>
    <dgm:cxn modelId="{941E1520-06C2-44F8-9B51-2BE06E907D7A}" type="presOf" srcId="{1E11F826-230A-4AC0-B278-EDDA3E225AD2}" destId="{03F60F88-E0A2-4F70-84D5-80976FD1967F}" srcOrd="0" destOrd="2" presId="urn:microsoft.com/office/officeart/2005/8/layout/chevron2"/>
    <dgm:cxn modelId="{B01E612A-4948-4683-88A0-C27F590E1759}" type="presOf" srcId="{0A768ABD-2001-4177-B445-15158B76E5F3}" destId="{A3E0DC70-D4C4-46DD-A1AB-F09E819A3B43}" srcOrd="0" destOrd="0" presId="urn:microsoft.com/office/officeart/2005/8/layout/chevron2"/>
    <dgm:cxn modelId="{99982830-077C-4D15-B375-6644726F4DEF}" srcId="{741F93C6-7201-4181-B74E-665AF7E71538}" destId="{F52DC814-0740-46FC-8F6F-1448F25E41C8}" srcOrd="3" destOrd="0" parTransId="{9FAC9958-5138-4B62-A053-8FB1741BB7C0}" sibTransId="{45EC5185-70B4-4215-AE24-B2DB9EB0A8D5}"/>
    <dgm:cxn modelId="{1DAF6730-ACAD-4205-98EB-0043C1A62C31}" srcId="{F52DC814-0740-46FC-8F6F-1448F25E41C8}" destId="{14F7BEA7-A571-403A-B070-3CCE38DFE85F}" srcOrd="6" destOrd="0" parTransId="{8EE136CE-E585-438E-B3C1-2C3922B11822}" sibTransId="{B27CE78B-E1F3-43B3-A3E9-C93632BB69F8}"/>
    <dgm:cxn modelId="{AA192D32-2B43-4E61-ABAC-D10C1675AD08}" srcId="{F52DC814-0740-46FC-8F6F-1448F25E41C8}" destId="{6631224F-D6A5-419B-A364-D076376E649D}" srcOrd="5" destOrd="0" parTransId="{9555E577-7346-4A12-B64B-D2F567AF00E8}" sibTransId="{4F8A0F8B-CCD5-41C3-9D4A-D99277A0A369}"/>
    <dgm:cxn modelId="{B6C8FD3C-00A7-4A61-BA30-03828069D6FC}" type="presOf" srcId="{0FC50B98-E277-4149-AB90-510A6E4A8898}" destId="{03F60F88-E0A2-4F70-84D5-80976FD1967F}" srcOrd="0" destOrd="3" presId="urn:microsoft.com/office/officeart/2005/8/layout/chevron2"/>
    <dgm:cxn modelId="{76B0D45B-DB89-4A7D-A340-B5554DC9B35B}" type="presOf" srcId="{44B582AC-2B0F-4900-A4AF-FEB4BD0A28CE}" destId="{03F60F88-E0A2-4F70-84D5-80976FD1967F}" srcOrd="0" destOrd="1" presId="urn:microsoft.com/office/officeart/2005/8/layout/chevron2"/>
    <dgm:cxn modelId="{A626B45C-3106-4B65-B508-91346332B37D}" type="presOf" srcId="{F5905155-2029-4A43-9028-BEB467BD931A}" destId="{03F60F88-E0A2-4F70-84D5-80976FD1967F}" srcOrd="0" destOrd="4" presId="urn:microsoft.com/office/officeart/2005/8/layout/chevron2"/>
    <dgm:cxn modelId="{9B3C2F64-D387-450A-8F89-8C734401C3F6}" type="presOf" srcId="{CE877EF9-0EF6-40B2-A4B5-CA0D86156610}" destId="{5F7E7B2D-55B3-409E-883D-44C78B33977A}" srcOrd="0" destOrd="1" presId="urn:microsoft.com/office/officeart/2005/8/layout/chevron2"/>
    <dgm:cxn modelId="{6F8E0646-9CC7-4173-A813-F5F64517F7E1}" type="presOf" srcId="{A56534D1-EC08-4E9A-8D55-914321008EFA}" destId="{2CEFC748-D64A-435E-9482-1F112718B481}" srcOrd="0" destOrd="1" presId="urn:microsoft.com/office/officeart/2005/8/layout/chevron2"/>
    <dgm:cxn modelId="{17393C4B-B01E-4FBB-BF1C-39585F5ADA13}" srcId="{741F93C6-7201-4181-B74E-665AF7E71538}" destId="{7699249D-BF8D-4732-82D1-9643F95B1B64}" srcOrd="0" destOrd="0" parTransId="{0D9C99AE-B578-4FA1-B477-8799A991FC3E}" sibTransId="{BF2CB964-A693-4A1A-BAA5-0828AA95E721}"/>
    <dgm:cxn modelId="{2EF29656-029C-49BD-9AC1-A330AC7E9C88}" srcId="{0CBA4902-29A0-4BE0-8B9F-A5CE0D3CD53B}" destId="{B0BB67F8-56A9-4D58-90FA-9A2B96324FCC}" srcOrd="0" destOrd="0" parTransId="{2FB5EAD1-A834-4ED8-B134-7172ED5464A3}" sibTransId="{AF755EA2-1683-470A-9D30-EB6DA0E24A09}"/>
    <dgm:cxn modelId="{3093A877-AE75-4D59-838D-394987D1EBD5}" srcId="{7699249D-BF8D-4732-82D1-9643F95B1B64}" destId="{0A768ABD-2001-4177-B445-15158B76E5F3}" srcOrd="0" destOrd="0" parTransId="{B6F156D9-5F77-4289-8739-ADAB297B4277}" sibTransId="{BE23D140-E267-4512-8BE0-26759A336CC4}"/>
    <dgm:cxn modelId="{45EFFA7F-68E4-409B-8BA2-71596AFC7F6C}" type="presOf" srcId="{0CBA4902-29A0-4BE0-8B9F-A5CE0D3CD53B}" destId="{F5A84BCC-F7F7-4916-AA4A-3B4E7D7056AA}" srcOrd="0" destOrd="0" presId="urn:microsoft.com/office/officeart/2005/8/layout/chevron2"/>
    <dgm:cxn modelId="{DDEC6A87-015E-419B-A982-327D44EDAAEE}" type="presOf" srcId="{3D93A8F3-FBAD-4D43-8F05-7BAF8E16F07C}" destId="{2CEFC748-D64A-435E-9482-1F112718B481}" srcOrd="0" destOrd="2" presId="urn:microsoft.com/office/officeart/2005/8/layout/chevron2"/>
    <dgm:cxn modelId="{C24EF489-1872-47B3-B135-4BFF0E57A85B}" srcId="{F52DC814-0740-46FC-8F6F-1448F25E41C8}" destId="{C2555B4E-4BA1-498B-9BE2-6D48F6630E76}" srcOrd="0" destOrd="0" parTransId="{8F3041F8-D8B6-4DE8-9B45-71DD6CDBE52D}" sibTransId="{3767972B-F7FA-414F-A4EB-D59BA79A5924}"/>
    <dgm:cxn modelId="{FA4FFE8A-B876-403D-91AC-3EE5EF709B6D}" srcId="{741F93C6-7201-4181-B74E-665AF7E71538}" destId="{0CBA4902-29A0-4BE0-8B9F-A5CE0D3CD53B}" srcOrd="1" destOrd="0" parTransId="{C6FF1EEE-744E-4D69-83CF-C0A351D96F26}" sibTransId="{F1BB2864-18CA-484E-9FA2-680C04F8000D}"/>
    <dgm:cxn modelId="{373A2BAB-0C80-4883-9E24-932FC352828D}" srcId="{741F93C6-7201-4181-B74E-665AF7E71538}" destId="{A0A3F6D4-FA52-46F1-91BB-3678B0D0409D}" srcOrd="2" destOrd="0" parTransId="{62F4EDB2-9425-4854-BBF7-B4203E323213}" sibTransId="{816DF16E-AB88-449D-943E-2DE8FFB6F3B3}"/>
    <dgm:cxn modelId="{977CC4B7-A898-41C4-AB57-400A666C15EE}" srcId="{A0A3F6D4-FA52-46F1-91BB-3678B0D0409D}" destId="{40B274B4-F987-4538-AF88-00A2326B2D2E}" srcOrd="0" destOrd="0" parTransId="{B813B4E5-95B9-4D60-875F-8DD65B8FAB63}" sibTransId="{B0B631EF-8991-470F-B3DC-5BDB60198220}"/>
    <dgm:cxn modelId="{B1A31EB9-3DB7-458A-8783-22B8C96460E4}" type="presOf" srcId="{7699249D-BF8D-4732-82D1-9643F95B1B64}" destId="{1F0D29AD-9F4D-4EC7-A948-A2FA2D90D2AF}" srcOrd="0" destOrd="0" presId="urn:microsoft.com/office/officeart/2005/8/layout/chevron2"/>
    <dgm:cxn modelId="{E91585BD-CAC5-48A8-AFAA-ABF6B99CD0FA}" type="presOf" srcId="{14F7BEA7-A571-403A-B070-3CCE38DFE85F}" destId="{03F60F88-E0A2-4F70-84D5-80976FD1967F}" srcOrd="0" destOrd="6" presId="urn:microsoft.com/office/officeart/2005/8/layout/chevron2"/>
    <dgm:cxn modelId="{0C431CC3-3BDF-421E-AF5E-595391DA1188}" srcId="{F52DC814-0740-46FC-8F6F-1448F25E41C8}" destId="{44B582AC-2B0F-4900-A4AF-FEB4BD0A28CE}" srcOrd="1" destOrd="0" parTransId="{F4251EB4-3BF2-449F-8818-59EDBA7A6DCD}" sibTransId="{EF68C108-036D-408F-AC45-BB535A619E3C}"/>
    <dgm:cxn modelId="{435B8FC4-F6C0-40E4-A20B-F33BA3558278}" type="presOf" srcId="{C2555B4E-4BA1-498B-9BE2-6D48F6630E76}" destId="{03F60F88-E0A2-4F70-84D5-80976FD1967F}" srcOrd="0" destOrd="0" presId="urn:microsoft.com/office/officeart/2005/8/layout/chevron2"/>
    <dgm:cxn modelId="{D6D926C6-6320-468E-81BA-4DFD0376EA4E}" srcId="{0CBA4902-29A0-4BE0-8B9F-A5CE0D3CD53B}" destId="{A56534D1-EC08-4E9A-8D55-914321008EFA}" srcOrd="1" destOrd="0" parTransId="{45626D5A-857E-49C1-8CC9-790EA6A5944E}" sibTransId="{B5B43351-AC6B-4F34-9974-448A351F7117}"/>
    <dgm:cxn modelId="{0E34CCDB-FFB1-4A7D-B2C1-83817F922D7B}" srcId="{A0A3F6D4-FA52-46F1-91BB-3678B0D0409D}" destId="{CE877EF9-0EF6-40B2-A4B5-CA0D86156610}" srcOrd="1" destOrd="0" parTransId="{E7D3132A-79F0-4D04-A08F-5CD0C2B4C0AC}" sibTransId="{A877E557-AA60-4EBB-854E-548B7E956F26}"/>
    <dgm:cxn modelId="{B1733EDE-2034-4340-9E8D-6C89F5793E5E}" srcId="{0CBA4902-29A0-4BE0-8B9F-A5CE0D3CD53B}" destId="{3D93A8F3-FBAD-4D43-8F05-7BAF8E16F07C}" srcOrd="2" destOrd="0" parTransId="{2EE5CCBF-DDE3-40AB-8995-1D01A0F1D071}" sibTransId="{427AF206-B5AD-46DD-A2BB-5DB13C043810}"/>
    <dgm:cxn modelId="{885932E0-E63F-4193-8D19-4597C14DB397}" srcId="{F52DC814-0740-46FC-8F6F-1448F25E41C8}" destId="{1E11F826-230A-4AC0-B278-EDDA3E225AD2}" srcOrd="2" destOrd="0" parTransId="{DA274252-F108-4B3E-9D02-D1B837AC7DD9}" sibTransId="{FF4A1579-622F-438C-872B-16F59B6F9C9C}"/>
    <dgm:cxn modelId="{DAC5EAEE-F8C4-4702-AD0D-589A0F65AB3C}" type="presOf" srcId="{B0BB67F8-56A9-4D58-90FA-9A2B96324FCC}" destId="{2CEFC748-D64A-435E-9482-1F112718B481}" srcOrd="0" destOrd="0" presId="urn:microsoft.com/office/officeart/2005/8/layout/chevron2"/>
    <dgm:cxn modelId="{1B322BF2-132A-46FC-A596-6F9CAD2566F2}" type="presOf" srcId="{40B274B4-F987-4538-AF88-00A2326B2D2E}" destId="{5F7E7B2D-55B3-409E-883D-44C78B33977A}" srcOrd="0" destOrd="0" presId="urn:microsoft.com/office/officeart/2005/8/layout/chevron2"/>
    <dgm:cxn modelId="{7204ADF8-E981-4A9B-B73F-B5A387CB3B73}" srcId="{F52DC814-0740-46FC-8F6F-1448F25E41C8}" destId="{0FC50B98-E277-4149-AB90-510A6E4A8898}" srcOrd="3" destOrd="0" parTransId="{5D4E2A75-130B-469B-A1B6-70ADE9626CBE}" sibTransId="{34E27159-12E3-427C-BCF4-2D3EE3DA5026}"/>
    <dgm:cxn modelId="{00239CFB-9725-4047-8007-E85082EAA713}" type="presOf" srcId="{FF64BCB0-05F3-4EEA-B574-F629B91282E8}" destId="{5F7E7B2D-55B3-409E-883D-44C78B33977A}" srcOrd="0" destOrd="2" presId="urn:microsoft.com/office/officeart/2005/8/layout/chevron2"/>
    <dgm:cxn modelId="{5CCE086D-70D5-4A5E-9BFC-6A5EF8902642}" type="presParOf" srcId="{ECC0C1C9-0E3C-48B5-98FE-BA962226AE71}" destId="{66B889D1-3C58-4888-B453-3591D175CF60}" srcOrd="0" destOrd="0" presId="urn:microsoft.com/office/officeart/2005/8/layout/chevron2"/>
    <dgm:cxn modelId="{0ABF4A37-C1D1-456F-A5A5-395D9739F46E}" type="presParOf" srcId="{66B889D1-3C58-4888-B453-3591D175CF60}" destId="{1F0D29AD-9F4D-4EC7-A948-A2FA2D90D2AF}" srcOrd="0" destOrd="0" presId="urn:microsoft.com/office/officeart/2005/8/layout/chevron2"/>
    <dgm:cxn modelId="{7A3DE149-B93E-4070-A43A-0C8E8F9367CD}" type="presParOf" srcId="{66B889D1-3C58-4888-B453-3591D175CF60}" destId="{A3E0DC70-D4C4-46DD-A1AB-F09E819A3B43}" srcOrd="1" destOrd="0" presId="urn:microsoft.com/office/officeart/2005/8/layout/chevron2"/>
    <dgm:cxn modelId="{8E7057CC-3B64-41A5-A105-46D1638809A1}" type="presParOf" srcId="{ECC0C1C9-0E3C-48B5-98FE-BA962226AE71}" destId="{6E28F5C4-36F1-422F-B223-81E6D3235FEA}" srcOrd="1" destOrd="0" presId="urn:microsoft.com/office/officeart/2005/8/layout/chevron2"/>
    <dgm:cxn modelId="{C3F06DDE-1380-4BE4-9274-EA344F422D21}" type="presParOf" srcId="{ECC0C1C9-0E3C-48B5-98FE-BA962226AE71}" destId="{D053F144-D7F2-4678-9022-A78351F61998}" srcOrd="2" destOrd="0" presId="urn:microsoft.com/office/officeart/2005/8/layout/chevron2"/>
    <dgm:cxn modelId="{A3671CAB-8F8D-4631-9E03-D7583C9F8501}" type="presParOf" srcId="{D053F144-D7F2-4678-9022-A78351F61998}" destId="{F5A84BCC-F7F7-4916-AA4A-3B4E7D7056AA}" srcOrd="0" destOrd="0" presId="urn:microsoft.com/office/officeart/2005/8/layout/chevron2"/>
    <dgm:cxn modelId="{45FD09A7-6091-48C8-9C31-7EF780A4FB4B}" type="presParOf" srcId="{D053F144-D7F2-4678-9022-A78351F61998}" destId="{2CEFC748-D64A-435E-9482-1F112718B481}" srcOrd="1" destOrd="0" presId="urn:microsoft.com/office/officeart/2005/8/layout/chevron2"/>
    <dgm:cxn modelId="{AE1F7B3C-A5E7-4FBA-8EE3-E2669A692158}" type="presParOf" srcId="{ECC0C1C9-0E3C-48B5-98FE-BA962226AE71}" destId="{9B294E0D-08AD-4934-9F69-2441F78D90AF}" srcOrd="3" destOrd="0" presId="urn:microsoft.com/office/officeart/2005/8/layout/chevron2"/>
    <dgm:cxn modelId="{F8D9999B-D608-4E19-A303-02B516CECEE0}" type="presParOf" srcId="{ECC0C1C9-0E3C-48B5-98FE-BA962226AE71}" destId="{0C5166A4-1ED2-4640-90A6-AE5491401B17}" srcOrd="4" destOrd="0" presId="urn:microsoft.com/office/officeart/2005/8/layout/chevron2"/>
    <dgm:cxn modelId="{CFFE0FC1-ED2B-42CE-A8E2-BF235D378514}" type="presParOf" srcId="{0C5166A4-1ED2-4640-90A6-AE5491401B17}" destId="{8E94E1EB-BCD8-4E39-86FB-48E79B120A65}" srcOrd="0" destOrd="0" presId="urn:microsoft.com/office/officeart/2005/8/layout/chevron2"/>
    <dgm:cxn modelId="{EA2A895D-EAFB-4452-BAAB-4B2E0778952A}" type="presParOf" srcId="{0C5166A4-1ED2-4640-90A6-AE5491401B17}" destId="{5F7E7B2D-55B3-409E-883D-44C78B33977A}" srcOrd="1" destOrd="0" presId="urn:microsoft.com/office/officeart/2005/8/layout/chevron2"/>
    <dgm:cxn modelId="{02763AE1-BAFC-4844-B0D9-A0F13083B58D}" type="presParOf" srcId="{ECC0C1C9-0E3C-48B5-98FE-BA962226AE71}" destId="{0D50E49C-A4CE-4458-81D2-1F9F59B75F6D}" srcOrd="5" destOrd="0" presId="urn:microsoft.com/office/officeart/2005/8/layout/chevron2"/>
    <dgm:cxn modelId="{1CFD1304-9417-4A6D-8826-8E7B6B0B904D}" type="presParOf" srcId="{ECC0C1C9-0E3C-48B5-98FE-BA962226AE71}" destId="{79E8924D-328B-4621-A3A5-3243B71C333F}" srcOrd="6" destOrd="0" presId="urn:microsoft.com/office/officeart/2005/8/layout/chevron2"/>
    <dgm:cxn modelId="{71FE6173-8ED0-4ECF-8BF6-9CEEB56285DF}" type="presParOf" srcId="{79E8924D-328B-4621-A3A5-3243B71C333F}" destId="{BBCF4A5F-9242-4C5E-B355-28F612BED131}" srcOrd="0" destOrd="0" presId="urn:microsoft.com/office/officeart/2005/8/layout/chevron2"/>
    <dgm:cxn modelId="{0D787D2B-8CE5-4560-9C95-6BBC12C31E19}" type="presParOf" srcId="{79E8924D-328B-4621-A3A5-3243B71C333F}" destId="{03F60F88-E0A2-4F70-84D5-80976FD196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D29AD-9F4D-4EC7-A948-A2FA2D90D2AF}">
      <dsp:nvSpPr>
        <dsp:cNvPr id="0" name=""/>
        <dsp:cNvSpPr/>
      </dsp:nvSpPr>
      <dsp:spPr>
        <a:xfrm rot="5400000">
          <a:off x="-209433" y="286384"/>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Séparation de la base de données</a:t>
          </a:r>
        </a:p>
      </dsp:txBody>
      <dsp:txXfrm rot="-5400000">
        <a:off x="1" y="565629"/>
        <a:ext cx="977358" cy="418868"/>
      </dsp:txXfrm>
    </dsp:sp>
    <dsp:sp modelId="{A3E0DC70-D4C4-46DD-A1AB-F09E819A3B43}">
      <dsp:nvSpPr>
        <dsp:cNvPr id="0" name=""/>
        <dsp:cNvSpPr/>
      </dsp:nvSpPr>
      <dsp:spPr>
        <a:xfrm rot="5400000">
          <a:off x="3347038" y="-2292730"/>
          <a:ext cx="907547"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Split d’application_train.csv en un jeu d’entrainement et un jeu de test</a:t>
          </a:r>
        </a:p>
      </dsp:txBody>
      <dsp:txXfrm rot="-5400000">
        <a:off x="977359" y="121252"/>
        <a:ext cx="5602604" cy="818941"/>
      </dsp:txXfrm>
    </dsp:sp>
    <dsp:sp modelId="{F5A84BCC-F7F7-4916-AA4A-3B4E7D7056AA}">
      <dsp:nvSpPr>
        <dsp:cNvPr id="0" name=""/>
        <dsp:cNvSpPr/>
      </dsp:nvSpPr>
      <dsp:spPr>
        <a:xfrm rot="5400000">
          <a:off x="-209433" y="1551173"/>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Entrainement du modèle</a:t>
          </a:r>
        </a:p>
      </dsp:txBody>
      <dsp:txXfrm rot="-5400000">
        <a:off x="1" y="1830418"/>
        <a:ext cx="977358" cy="418868"/>
      </dsp:txXfrm>
    </dsp:sp>
    <dsp:sp modelId="{2CEFC748-D64A-435E-9482-1F112718B481}">
      <dsp:nvSpPr>
        <dsp:cNvPr id="0" name=""/>
        <dsp:cNvSpPr/>
      </dsp:nvSpPr>
      <dsp:spPr>
        <a:xfrm rot="5400000">
          <a:off x="3347038" y="-1027940"/>
          <a:ext cx="907547"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Sur les données d’entrainement</a:t>
          </a:r>
        </a:p>
        <a:p>
          <a:pPr marL="114300" lvl="1" indent="-114300" algn="l" defTabSz="533400">
            <a:lnSpc>
              <a:spcPct val="90000"/>
            </a:lnSpc>
            <a:spcBef>
              <a:spcPct val="0"/>
            </a:spcBef>
            <a:spcAft>
              <a:spcPct val="15000"/>
            </a:spcAft>
            <a:buChar char="•"/>
          </a:pPr>
          <a:r>
            <a:rPr lang="fr-FR" sz="1200" kern="1200" dirty="0"/>
            <a:t>Optimisation des hyperparamètres choisis par cross-validation avec </a:t>
          </a:r>
          <a:r>
            <a:rPr lang="fr-FR" sz="1200" kern="1200" dirty="0" err="1"/>
            <a:t>GridSearch</a:t>
          </a:r>
          <a:endParaRPr lang="fr-FR" sz="1200" kern="1200" dirty="0"/>
        </a:p>
        <a:p>
          <a:pPr marL="114300" lvl="1" indent="-114300" algn="l" defTabSz="533400">
            <a:lnSpc>
              <a:spcPct val="90000"/>
            </a:lnSpc>
            <a:spcBef>
              <a:spcPct val="0"/>
            </a:spcBef>
            <a:spcAft>
              <a:spcPct val="15000"/>
            </a:spcAft>
            <a:buChar char="•"/>
          </a:pPr>
          <a:r>
            <a:rPr lang="fr-FR" sz="1200" kern="1200" dirty="0"/>
            <a:t>Calcul des temps d’entrainement et de prédiction</a:t>
          </a:r>
        </a:p>
      </dsp:txBody>
      <dsp:txXfrm rot="-5400000">
        <a:off x="977359" y="1386042"/>
        <a:ext cx="5602604" cy="818941"/>
      </dsp:txXfrm>
    </dsp:sp>
    <dsp:sp modelId="{8E94E1EB-BCD8-4E39-86FB-48E79B120A65}">
      <dsp:nvSpPr>
        <dsp:cNvPr id="0" name=""/>
        <dsp:cNvSpPr/>
      </dsp:nvSpPr>
      <dsp:spPr>
        <a:xfrm rot="5400000">
          <a:off x="-209433" y="2815962"/>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Sélection du seuil de décision</a:t>
          </a:r>
        </a:p>
      </dsp:txBody>
      <dsp:txXfrm rot="-5400000">
        <a:off x="1" y="3095207"/>
        <a:ext cx="977358" cy="418868"/>
      </dsp:txXfrm>
    </dsp:sp>
    <dsp:sp modelId="{5F7E7B2D-55B3-409E-883D-44C78B33977A}">
      <dsp:nvSpPr>
        <dsp:cNvPr id="0" name=""/>
        <dsp:cNvSpPr/>
      </dsp:nvSpPr>
      <dsp:spPr>
        <a:xfrm rot="5400000">
          <a:off x="3347038" y="236848"/>
          <a:ext cx="907547"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Seuil de décision maximisant le F3 score</a:t>
          </a:r>
        </a:p>
        <a:p>
          <a:pPr marL="114300" lvl="1" indent="-114300" algn="l" defTabSz="533400">
            <a:lnSpc>
              <a:spcPct val="90000"/>
            </a:lnSpc>
            <a:spcBef>
              <a:spcPct val="0"/>
            </a:spcBef>
            <a:spcAft>
              <a:spcPct val="15000"/>
            </a:spcAft>
            <a:buChar char="•"/>
          </a:pPr>
          <a:r>
            <a:rPr lang="fr-FR" sz="1200" kern="1200" dirty="0"/>
            <a:t>Calcul des métriques </a:t>
          </a:r>
        </a:p>
        <a:p>
          <a:pPr marL="114300" lvl="1" indent="-114300" algn="l" defTabSz="533400">
            <a:lnSpc>
              <a:spcPct val="90000"/>
            </a:lnSpc>
            <a:spcBef>
              <a:spcPct val="0"/>
            </a:spcBef>
            <a:spcAft>
              <a:spcPct val="15000"/>
            </a:spcAft>
            <a:buChar char="•"/>
          </a:pPr>
          <a:r>
            <a:rPr lang="fr-FR" sz="1200" kern="1200" dirty="0"/>
            <a:t>Création de la matrice de confusion</a:t>
          </a:r>
        </a:p>
      </dsp:txBody>
      <dsp:txXfrm rot="-5400000">
        <a:off x="977359" y="2650831"/>
        <a:ext cx="5602604" cy="818941"/>
      </dsp:txXfrm>
    </dsp:sp>
    <dsp:sp modelId="{BBCF4A5F-9242-4C5E-B355-28F612BED131}">
      <dsp:nvSpPr>
        <dsp:cNvPr id="0" name=""/>
        <dsp:cNvSpPr/>
      </dsp:nvSpPr>
      <dsp:spPr>
        <a:xfrm rot="5400000">
          <a:off x="-209433" y="4315481"/>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Evaluation du modèle</a:t>
          </a:r>
        </a:p>
      </dsp:txBody>
      <dsp:txXfrm rot="-5400000">
        <a:off x="1" y="4594726"/>
        <a:ext cx="977358" cy="418868"/>
      </dsp:txXfrm>
    </dsp:sp>
    <dsp:sp modelId="{03F60F88-E0A2-4F70-84D5-80976FD1967F}">
      <dsp:nvSpPr>
        <dsp:cNvPr id="0" name=""/>
        <dsp:cNvSpPr/>
      </dsp:nvSpPr>
      <dsp:spPr>
        <a:xfrm rot="5400000">
          <a:off x="2995437" y="1938244"/>
          <a:ext cx="1599343"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Sur les données de test</a:t>
          </a:r>
        </a:p>
        <a:p>
          <a:pPr marL="114300" lvl="1" indent="-114300" algn="l" defTabSz="533400">
            <a:lnSpc>
              <a:spcPct val="90000"/>
            </a:lnSpc>
            <a:spcBef>
              <a:spcPct val="0"/>
            </a:spcBef>
            <a:spcAft>
              <a:spcPct val="15000"/>
            </a:spcAft>
            <a:buChar char="•"/>
          </a:pPr>
          <a:r>
            <a:rPr lang="fr-FR" sz="1200" kern="1200" dirty="0"/>
            <a:t>En utilisant les hyperparamètres et le seuil de décision optimisés</a:t>
          </a:r>
        </a:p>
        <a:p>
          <a:pPr marL="114300" lvl="1" indent="-114300" algn="l" defTabSz="533400">
            <a:lnSpc>
              <a:spcPct val="90000"/>
            </a:lnSpc>
            <a:spcBef>
              <a:spcPct val="0"/>
            </a:spcBef>
            <a:spcAft>
              <a:spcPct val="15000"/>
            </a:spcAft>
            <a:buChar char="•"/>
          </a:pPr>
          <a:r>
            <a:rPr lang="fr-FR" sz="1200" kern="1200" dirty="0"/>
            <a:t>Calcul des métriques </a:t>
          </a:r>
        </a:p>
        <a:p>
          <a:pPr marL="114300" lvl="1" indent="-114300" algn="l" defTabSz="533400">
            <a:lnSpc>
              <a:spcPct val="90000"/>
            </a:lnSpc>
            <a:spcBef>
              <a:spcPct val="0"/>
            </a:spcBef>
            <a:spcAft>
              <a:spcPct val="15000"/>
            </a:spcAft>
            <a:buChar char="•"/>
          </a:pPr>
          <a:r>
            <a:rPr lang="fr-FR" sz="1200" kern="1200" dirty="0"/>
            <a:t>Création de la matrice de confusion</a:t>
          </a:r>
        </a:p>
        <a:p>
          <a:pPr marL="114300" lvl="1" indent="-114300" algn="l" defTabSz="533400">
            <a:lnSpc>
              <a:spcPct val="90000"/>
            </a:lnSpc>
            <a:spcBef>
              <a:spcPct val="0"/>
            </a:spcBef>
            <a:spcAft>
              <a:spcPct val="15000"/>
            </a:spcAft>
            <a:buChar char="•"/>
          </a:pPr>
          <a:r>
            <a:rPr lang="fr-FR" sz="1200" kern="1200" dirty="0"/>
            <a:t>Création de la courbe précision-rappel</a:t>
          </a:r>
        </a:p>
        <a:p>
          <a:pPr marL="114300" lvl="1" indent="-114300" algn="l" defTabSz="533400">
            <a:lnSpc>
              <a:spcPct val="90000"/>
            </a:lnSpc>
            <a:spcBef>
              <a:spcPct val="0"/>
            </a:spcBef>
            <a:spcAft>
              <a:spcPct val="15000"/>
            </a:spcAft>
            <a:buChar char="•"/>
          </a:pPr>
          <a:r>
            <a:rPr lang="fr-FR" sz="1200" kern="1200" dirty="0"/>
            <a:t>Création de la courbe ROC</a:t>
          </a:r>
        </a:p>
        <a:p>
          <a:pPr marL="114300" lvl="1" indent="-114300" algn="l" defTabSz="533400">
            <a:lnSpc>
              <a:spcPct val="90000"/>
            </a:lnSpc>
            <a:spcBef>
              <a:spcPct val="0"/>
            </a:spcBef>
            <a:spcAft>
              <a:spcPct val="15000"/>
            </a:spcAft>
            <a:buChar char="•"/>
          </a:pPr>
          <a:r>
            <a:rPr lang="fr-FR" sz="1200" kern="1200" dirty="0"/>
            <a:t>Création du graphique des variables ayant le plus d’importance</a:t>
          </a:r>
        </a:p>
      </dsp:txBody>
      <dsp:txXfrm rot="-5400000">
        <a:off x="971656" y="4040099"/>
        <a:ext cx="5568834" cy="1443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800" spc="-1" strike="noStrike">
                <a:solidFill>
                  <a:srgbClr val="4d4d4d"/>
                </a:solidFill>
                <a:latin typeface="Arial"/>
              </a:rPr>
              <a:t>Cliquez pour déplacer la diapo</a:t>
            </a:r>
            <a:endParaRPr b="0" lang="fr-FR" sz="1800" spc="-1" strike="noStrike">
              <a:solidFill>
                <a:srgbClr val="4d4d4d"/>
              </a:solidFill>
              <a:latin typeface="Arial"/>
            </a:endParaRP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latin typeface="Arial"/>
              </a:rPr>
              <a:t>Cliquez pour modifier le format des notes</a:t>
            </a:r>
            <a:endParaRPr b="0" lang="fr-FR" sz="2000" spc="-1" strike="noStrike">
              <a:latin typeface="Arial"/>
            </a:endParaRPr>
          </a:p>
        </p:txBody>
      </p:sp>
      <p:sp>
        <p:nvSpPr>
          <p:cNvPr id="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latin typeface="Times New Roman"/>
              </a:rPr>
              <a:t>&lt;en-tête&gt;</a:t>
            </a:r>
            <a:endParaRPr b="0" lang="fr-FR" sz="1400" spc="-1" strike="noStrike">
              <a:latin typeface="Times New Roman"/>
            </a:endParaRPr>
          </a:p>
        </p:txBody>
      </p:sp>
      <p:sp>
        <p:nvSpPr>
          <p:cNvPr id="7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latin typeface="Times New Roman"/>
              </a:defRPr>
            </a:lvl1pPr>
          </a:lstStyle>
          <a:p>
            <a:pPr indent="0" algn="r">
              <a:buNone/>
            </a:pPr>
            <a:r>
              <a:rPr b="0" lang="fr-FR" sz="1400" spc="-1" strike="noStrike">
                <a:latin typeface="Times New Roman"/>
              </a:rPr>
              <a:t>&lt;date/heure&gt;</a:t>
            </a:r>
            <a:endParaRPr b="0" lang="fr-FR" sz="1400" spc="-1" strike="noStrike">
              <a:latin typeface="Times New Roman"/>
            </a:endParaRPr>
          </a:p>
        </p:txBody>
      </p:sp>
      <p:sp>
        <p:nvSpPr>
          <p:cNvPr id="8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latin typeface="Times New Roman"/>
              </a:defRPr>
            </a:lvl1pPr>
          </a:lstStyle>
          <a:p>
            <a:pPr indent="0">
              <a:buNone/>
            </a:pPr>
            <a:r>
              <a:rPr b="0" lang="fr-FR" sz="1400" spc="-1" strike="noStrike">
                <a:latin typeface="Times New Roman"/>
              </a:rPr>
              <a:t>&lt;pied de page&gt;</a:t>
            </a:r>
            <a:endParaRPr b="0" lang="fr-FR" sz="1400" spc="-1" strike="noStrike">
              <a:latin typeface="Times New Roman"/>
            </a:endParaRPr>
          </a:p>
        </p:txBody>
      </p:sp>
      <p:sp>
        <p:nvSpPr>
          <p:cNvPr id="8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latin typeface="Times New Roman"/>
              </a:defRPr>
            </a:lvl1pPr>
          </a:lstStyle>
          <a:p>
            <a:pPr indent="0" algn="r">
              <a:buNone/>
            </a:pPr>
            <a:fld id="{885F50E3-38FE-4FDF-8264-6697DE76AEC8}"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371600" y="1143000"/>
            <a:ext cx="4114080" cy="3085560"/>
          </a:xfrm>
          <a:prstGeom prst="rect">
            <a:avLst/>
          </a:prstGeom>
          <a:ln w="0">
            <a:noFill/>
          </a:ln>
        </p:spPr>
      </p:sp>
      <p:sp>
        <p:nvSpPr>
          <p:cNvPr id="15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54"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CD91D397-8004-401C-919B-361C1D3D79D8}"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371600" y="1143000"/>
            <a:ext cx="4114080" cy="3085560"/>
          </a:xfrm>
          <a:prstGeom prst="rect">
            <a:avLst/>
          </a:prstGeom>
          <a:ln w="0">
            <a:noFill/>
          </a:ln>
        </p:spPr>
      </p:sp>
      <p:sp>
        <p:nvSpPr>
          <p:cNvPr id="15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57"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A86B28DD-E80D-4209-B0B7-6C4EA1E2C693}"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371600" y="1143000"/>
            <a:ext cx="4114440" cy="3085920"/>
          </a:xfrm>
          <a:prstGeom prst="rect">
            <a:avLst/>
          </a:prstGeom>
          <a:ln w="0">
            <a:noFill/>
          </a:ln>
        </p:spPr>
      </p:sp>
      <p:sp>
        <p:nvSpPr>
          <p:cNvPr id="15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60"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6031782B-05B4-4AE6-B031-E792E0246498}"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371600" y="1143000"/>
            <a:ext cx="4114440" cy="3085920"/>
          </a:xfrm>
          <a:prstGeom prst="rect">
            <a:avLst/>
          </a:prstGeom>
          <a:ln w="0">
            <a:noFill/>
          </a:ln>
        </p:spPr>
      </p:sp>
      <p:sp>
        <p:nvSpPr>
          <p:cNvPr id="16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63"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92EA9472-FB1D-4BF4-8D3F-FCEE7C8A0C31}"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1371600" y="1143000"/>
            <a:ext cx="4114440" cy="3085920"/>
          </a:xfrm>
          <a:prstGeom prst="rect">
            <a:avLst/>
          </a:prstGeom>
          <a:ln w="0">
            <a:noFill/>
          </a:ln>
        </p:spPr>
      </p:sp>
      <p:sp>
        <p:nvSpPr>
          <p:cNvPr id="16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66" name="PlaceHolder 3"/>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BAC95F91-4922-4E28-82EB-A1905266AE91}"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1371600" y="1143000"/>
            <a:ext cx="4114440" cy="3085920"/>
          </a:xfrm>
          <a:prstGeom prst="rect">
            <a:avLst/>
          </a:prstGeom>
          <a:ln w="0">
            <a:noFill/>
          </a:ln>
        </p:spPr>
      </p:sp>
      <p:sp>
        <p:nvSpPr>
          <p:cNvPr id="16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69" name="PlaceHolder 3"/>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0D413F70-AEE5-4055-BCED-0E52D966A4CE}"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1371600" y="1143000"/>
            <a:ext cx="4114080" cy="3085560"/>
          </a:xfrm>
          <a:prstGeom prst="rect">
            <a:avLst/>
          </a:prstGeom>
          <a:ln w="0">
            <a:noFill/>
          </a:ln>
        </p:spPr>
      </p:sp>
      <p:sp>
        <p:nvSpPr>
          <p:cNvPr id="17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72"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7DF6550A-D478-460F-AD35-F05BB5D2B5F9}"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1371600" y="1143000"/>
            <a:ext cx="4114080" cy="3085560"/>
          </a:xfrm>
          <a:prstGeom prst="rect">
            <a:avLst/>
          </a:prstGeom>
          <a:ln w="0">
            <a:noFill/>
          </a:ln>
        </p:spPr>
      </p:sp>
      <p:sp>
        <p:nvSpPr>
          <p:cNvPr id="17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75"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7E258501-C2FF-4497-A2C1-140023D248E6}"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1371600" y="1143000"/>
            <a:ext cx="4114080" cy="3085560"/>
          </a:xfrm>
          <a:prstGeom prst="rect">
            <a:avLst/>
          </a:prstGeom>
          <a:ln w="0">
            <a:noFill/>
          </a:ln>
        </p:spPr>
      </p:sp>
      <p:sp>
        <p:nvSpPr>
          <p:cNvPr id="13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36" name="PlaceHolder 3"/>
          <p:cNvSpPr>
            <a:spLocks noGrp="1"/>
          </p:cNvSpPr>
          <p:nvPr>
            <p:ph type="sldNum" idx="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2F1292B2-627A-4082-9113-AFD1CF0456BC}"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371600" y="1143000"/>
            <a:ext cx="4114080" cy="3085560"/>
          </a:xfrm>
          <a:prstGeom prst="rect">
            <a:avLst/>
          </a:prstGeom>
          <a:ln w="0">
            <a:noFill/>
          </a:ln>
        </p:spPr>
      </p:sp>
      <p:sp>
        <p:nvSpPr>
          <p:cNvPr id="13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39" name="PlaceHolder 3"/>
          <p:cNvSpPr>
            <a:spLocks noGrp="1"/>
          </p:cNvSpPr>
          <p:nvPr>
            <p:ph type="sldNum" idx="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9271E4E8-9781-4BF4-A8F1-DF9ACCDB30D2}"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371600" y="1143000"/>
            <a:ext cx="4114080" cy="3085560"/>
          </a:xfrm>
          <a:prstGeom prst="rect">
            <a:avLst/>
          </a:prstGeom>
          <a:ln w="0">
            <a:noFill/>
          </a:ln>
        </p:spPr>
      </p:sp>
      <p:sp>
        <p:nvSpPr>
          <p:cNvPr id="14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42" name="PlaceHolder 3"/>
          <p:cNvSpPr>
            <a:spLocks noGrp="1"/>
          </p:cNvSpPr>
          <p:nvPr>
            <p:ph type="sldNum" idx="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3A1F6D5A-61AE-4AF8-9C0E-AECEA47BEC21}"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371600" y="1143000"/>
            <a:ext cx="4114080" cy="3085560"/>
          </a:xfrm>
          <a:prstGeom prst="rect">
            <a:avLst/>
          </a:prstGeom>
          <a:ln w="0">
            <a:noFill/>
          </a:ln>
        </p:spPr>
      </p:sp>
      <p:sp>
        <p:nvSpPr>
          <p:cNvPr id="14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45"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196E5CED-A475-406C-BA99-0C2ECF00525E}"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371600" y="1143000"/>
            <a:ext cx="4114080" cy="3085560"/>
          </a:xfrm>
          <a:prstGeom prst="rect">
            <a:avLst/>
          </a:prstGeom>
          <a:ln w="0">
            <a:noFill/>
          </a:ln>
        </p:spPr>
      </p:sp>
      <p:sp>
        <p:nvSpPr>
          <p:cNvPr id="14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48"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B9E9D8C5-F68E-43B2-AB76-8ABCBA497D7B}"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371600" y="1143000"/>
            <a:ext cx="4114080" cy="3085560"/>
          </a:xfrm>
          <a:prstGeom prst="rect">
            <a:avLst/>
          </a:prstGeom>
          <a:ln w="0">
            <a:noFill/>
          </a:ln>
        </p:spPr>
      </p:sp>
      <p:sp>
        <p:nvSpPr>
          <p:cNvPr id="15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2000" spc="-1" strike="noStrike">
              <a:latin typeface="Arial"/>
            </a:endParaRPr>
          </a:p>
        </p:txBody>
      </p:sp>
      <p:sp>
        <p:nvSpPr>
          <p:cNvPr id="151"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Times New Roman"/>
                <a:ea typeface="+mn-ea"/>
              </a:defRPr>
            </a:lvl1pPr>
          </a:lstStyle>
          <a:p>
            <a:pPr indent="0" algn="r">
              <a:lnSpc>
                <a:spcPct val="100000"/>
              </a:lnSpc>
              <a:buNone/>
              <a:tabLst>
                <a:tab algn="l" pos="0"/>
              </a:tabLst>
            </a:pPr>
            <a:fld id="{CDE3216B-3B28-4806-9883-3187B9FDB663}" type="slidenum">
              <a:rPr b="0" lang="fr-FR" sz="1200" spc="-1" strike="noStrike">
                <a:solidFill>
                  <a:srgbClr val="000000"/>
                </a:solidFill>
                <a:latin typeface="Times New Roman"/>
                <a:ea typeface="+mn-ea"/>
              </a:rPr>
              <a:t>&lt;numéro&gt;</a:t>
            </a:fld>
            <a:endParaRPr b="0" lang="fr-F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fr-FR" sz="1800" spc="-1" strike="noStrike">
              <a:solidFill>
                <a:srgbClr val="4d4d4d"/>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4d4d4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914560" y="1194840"/>
            <a:ext cx="6552360" cy="511920"/>
          </a:xfrm>
          <a:prstGeom prst="rect">
            <a:avLst/>
          </a:prstGeom>
          <a:noFill/>
          <a:ln w="0">
            <a:noFill/>
          </a:ln>
        </p:spPr>
        <p:txBody>
          <a:bodyPr numCol="1" spcCol="0" lIns="0" rIns="0" tIns="0" bIns="0" anchor="ctr">
            <a:noAutofit/>
          </a:bodyPr>
          <a:p>
            <a:pPr indent="0">
              <a:buNone/>
            </a:pPr>
            <a:r>
              <a:rPr b="0" lang="fr-FR" sz="4400" spc="-1" strike="noStrike">
                <a:solidFill>
                  <a:srgbClr val="4d4d4d"/>
                </a:solidFill>
                <a:latin typeface="Arial"/>
              </a:rPr>
              <a:t>Cliquez pour éditer le format du texte-titre</a:t>
            </a:r>
            <a:endParaRPr b="0" lang="fr-FR" sz="4400" spc="-1" strike="noStrike">
              <a:solidFill>
                <a:srgbClr val="4d4d4d"/>
              </a:solidFill>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4d4d4d"/>
                </a:solidFill>
                <a:latin typeface="Arial"/>
              </a:rPr>
              <a:t>Cliquez pour éditer le format du plan de texte</a:t>
            </a:r>
            <a:endParaRPr b="0" lang="fr-FR" sz="2800" spc="-1" strike="noStrike">
              <a:solidFill>
                <a:srgbClr val="4d4d4d"/>
              </a:solidFill>
              <a:latin typeface="Arial"/>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4d4d4d"/>
                </a:solidFill>
                <a:latin typeface="Arial"/>
              </a:rPr>
              <a:t>Second niveau de plan</a:t>
            </a:r>
            <a:endParaRPr b="0" lang="fr-FR" sz="2000" spc="-1" strike="noStrike">
              <a:solidFill>
                <a:srgbClr val="4d4d4d"/>
              </a:solidFill>
              <a:latin typeface="Arial"/>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4d4d4d"/>
                </a:solidFill>
                <a:latin typeface="Arial"/>
              </a:rPr>
              <a:t>Troisième niveau de plan</a:t>
            </a:r>
            <a:endParaRPr b="0" lang="fr-FR" sz="1800" spc="-1" strike="noStrike">
              <a:solidFill>
                <a:srgbClr val="4d4d4d"/>
              </a:solidFill>
              <a:latin typeface="Arial"/>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4d4d4d"/>
                </a:solidFill>
                <a:latin typeface="Arial"/>
              </a:rPr>
              <a:t>Quatrième niveau de plan</a:t>
            </a:r>
            <a:endParaRPr b="0" lang="fr-FR" sz="1800" spc="-1" strike="noStrike">
              <a:solidFill>
                <a:srgbClr val="4d4d4d"/>
              </a:solidFill>
              <a:latin typeface="Arial"/>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4d4d4d"/>
                </a:solidFill>
                <a:latin typeface="Arial"/>
              </a:rPr>
              <a:t>Cinquième niveau de plan</a:t>
            </a:r>
            <a:endParaRPr b="0" lang="fr-FR" sz="2000" spc="-1" strike="noStrike">
              <a:solidFill>
                <a:srgbClr val="4d4d4d"/>
              </a:solidFill>
              <a:latin typeface="Arial"/>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4d4d4d"/>
                </a:solidFill>
                <a:latin typeface="Arial"/>
              </a:rPr>
              <a:t>Sixième niveau de plan</a:t>
            </a:r>
            <a:endParaRPr b="0" lang="fr-FR" sz="2000" spc="-1" strike="noStrike">
              <a:solidFill>
                <a:srgbClr val="4d4d4d"/>
              </a:solidFill>
              <a:latin typeface="Arial"/>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4d4d4d"/>
                </a:solidFill>
                <a:latin typeface="Arial"/>
              </a:rPr>
              <a:t>Septième niveau de plan</a:t>
            </a:r>
            <a:endParaRPr b="0" lang="fr-FR" sz="2000" spc="-1" strike="noStrike">
              <a:solidFill>
                <a:srgbClr val="4d4d4d"/>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fr-FR" sz="1800" spc="-1" strike="noStrike">
                <a:solidFill>
                  <a:srgbClr val="4d4d4d"/>
                </a:solidFill>
                <a:latin typeface="Arial"/>
              </a:rPr>
              <a:t>Cliquez pour éditer le format du texte-titre</a:t>
            </a:r>
            <a:endParaRPr b="0" lang="fr-FR" sz="1800" spc="-1" strike="noStrike">
              <a:solidFill>
                <a:srgbClr val="4d4d4d"/>
              </a:solidFill>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4d4d4d"/>
                </a:solidFill>
                <a:latin typeface="Arial"/>
              </a:rPr>
              <a:t>Cliquez pour éditer le format du plan de texte</a:t>
            </a:r>
            <a:endParaRPr b="0" lang="fr-FR" sz="2800" spc="-1" strike="noStrike">
              <a:solidFill>
                <a:srgbClr val="4d4d4d"/>
              </a:solidFill>
              <a:latin typeface="Arial"/>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4d4d4d"/>
                </a:solidFill>
                <a:latin typeface="Arial"/>
              </a:rPr>
              <a:t>Second niveau de plan</a:t>
            </a:r>
            <a:endParaRPr b="0" lang="fr-FR" sz="2000" spc="-1" strike="noStrike">
              <a:solidFill>
                <a:srgbClr val="4d4d4d"/>
              </a:solidFill>
              <a:latin typeface="Arial"/>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4d4d4d"/>
                </a:solidFill>
                <a:latin typeface="Arial"/>
              </a:rPr>
              <a:t>Troisième niveau de plan</a:t>
            </a:r>
            <a:endParaRPr b="0" lang="fr-FR" sz="1800" spc="-1" strike="noStrike">
              <a:solidFill>
                <a:srgbClr val="4d4d4d"/>
              </a:solidFill>
              <a:latin typeface="Arial"/>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4d4d4d"/>
                </a:solidFill>
                <a:latin typeface="Arial"/>
              </a:rPr>
              <a:t>Quatrième niveau de plan</a:t>
            </a:r>
            <a:endParaRPr b="0" lang="fr-FR" sz="1800" spc="-1" strike="noStrike">
              <a:solidFill>
                <a:srgbClr val="4d4d4d"/>
              </a:solidFill>
              <a:latin typeface="Arial"/>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4d4d4d"/>
                </a:solidFill>
                <a:latin typeface="Arial"/>
              </a:rPr>
              <a:t>Cinquième niveau de plan</a:t>
            </a:r>
            <a:endParaRPr b="0" lang="fr-FR" sz="2000" spc="-1" strike="noStrike">
              <a:solidFill>
                <a:srgbClr val="4d4d4d"/>
              </a:solidFill>
              <a:latin typeface="Arial"/>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4d4d4d"/>
                </a:solidFill>
                <a:latin typeface="Arial"/>
              </a:rPr>
              <a:t>Sixième niveau de plan</a:t>
            </a:r>
            <a:endParaRPr b="0" lang="fr-FR" sz="2000" spc="-1" strike="noStrike">
              <a:solidFill>
                <a:srgbClr val="4d4d4d"/>
              </a:solidFill>
              <a:latin typeface="Arial"/>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4d4d4d"/>
                </a:solidFill>
                <a:latin typeface="Arial"/>
              </a:rPr>
              <a:t>Septième niveau de plan</a:t>
            </a:r>
            <a:endParaRPr b="0" lang="fr-FR" sz="2000" spc="-1" strike="noStrike">
              <a:solidFill>
                <a:srgbClr val="4d4d4d"/>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11280" y="1185840"/>
            <a:ext cx="5831640" cy="829440"/>
          </a:xfrm>
          <a:prstGeom prst="rect">
            <a:avLst/>
          </a:prstGeom>
          <a:noFill/>
          <a:ln w="0">
            <a:noFill/>
          </a:ln>
        </p:spPr>
        <p:txBody>
          <a:bodyPr numCol="1" spcCol="0" lIns="0" rIns="0" tIns="0" bIns="0" anchor="ctr">
            <a:noAutofit/>
          </a:bodyPr>
          <a:p>
            <a:pPr indent="0">
              <a:lnSpc>
                <a:spcPct val="100000"/>
              </a:lnSpc>
              <a:buNone/>
              <a:tabLst>
                <a:tab algn="l" pos="0"/>
              </a:tabLst>
            </a:pPr>
            <a:r>
              <a:rPr b="1" lang="fr-FR" sz="4000" spc="-1" strike="noStrike">
                <a:solidFill>
                  <a:srgbClr val="003399"/>
                </a:solidFill>
                <a:latin typeface="Arial"/>
                <a:ea typeface="DejaVu Sans"/>
              </a:rPr>
              <a:t>OpenClassrooms</a:t>
            </a:r>
            <a:br>
              <a:rPr sz="4000"/>
            </a:br>
            <a:r>
              <a:rPr b="1" lang="fr-FR" sz="4000" spc="-1" strike="noStrike">
                <a:solidFill>
                  <a:srgbClr val="003399"/>
                </a:solidFill>
                <a:latin typeface="Arial"/>
                <a:ea typeface="DejaVu Sans"/>
              </a:rPr>
              <a:t>Formation IA Engineer</a:t>
            </a:r>
            <a:br>
              <a:rPr sz="4000"/>
            </a:br>
            <a:endParaRPr b="0" lang="fr-FR" sz="4000" spc="-1" strike="noStrike">
              <a:solidFill>
                <a:srgbClr val="4d4d4d"/>
              </a:solidFill>
              <a:latin typeface="Arial"/>
            </a:endParaRPr>
          </a:p>
        </p:txBody>
      </p:sp>
      <p:sp>
        <p:nvSpPr>
          <p:cNvPr id="83" name="PlaceHolder 2"/>
          <p:cNvSpPr>
            <a:spLocks noGrp="1"/>
          </p:cNvSpPr>
          <p:nvPr>
            <p:ph type="subTitle"/>
          </p:nvPr>
        </p:nvSpPr>
        <p:spPr>
          <a:xfrm>
            <a:off x="1259640" y="3069000"/>
            <a:ext cx="7733160" cy="1604880"/>
          </a:xfrm>
          <a:prstGeom prst="rect">
            <a:avLst/>
          </a:prstGeom>
          <a:noFill/>
          <a:ln w="0">
            <a:noFill/>
          </a:ln>
        </p:spPr>
        <p:txBody>
          <a:bodyPr numCol="1" spcCol="0" lIns="0" rIns="0" tIns="0" bIns="0" anchor="t">
            <a:noAutofit/>
          </a:bodyPr>
          <a:p>
            <a:pPr marL="228600" indent="0">
              <a:lnSpc>
                <a:spcPct val="90000"/>
              </a:lnSpc>
              <a:spcBef>
                <a:spcPts val="561"/>
              </a:spcBef>
              <a:buNone/>
              <a:tabLst>
                <a:tab algn="l" pos="0"/>
              </a:tabLst>
            </a:pPr>
            <a:r>
              <a:rPr b="1" lang="fr-FR" sz="2800" spc="-1" strike="noStrike">
                <a:solidFill>
                  <a:srgbClr val="003399"/>
                </a:solidFill>
                <a:latin typeface="Arial"/>
                <a:ea typeface="DejaVu Sans"/>
              </a:rPr>
              <a:t>Projet 4 : Construisez un modèle de scoring</a:t>
            </a:r>
            <a:endParaRPr b="0" lang="fr-FR" sz="2800" spc="-1" strike="noStrike">
              <a:latin typeface="Arial"/>
            </a:endParaRPr>
          </a:p>
          <a:p>
            <a:pPr marL="228600" indent="0">
              <a:lnSpc>
                <a:spcPct val="90000"/>
              </a:lnSpc>
              <a:spcBef>
                <a:spcPts val="479"/>
              </a:spcBef>
              <a:buNone/>
              <a:tabLst>
                <a:tab algn="l" pos="0"/>
              </a:tabLst>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Méthode d’évaluation</a:t>
            </a:r>
            <a:endParaRPr b="0" lang="fr-FR" sz="3600" spc="-1" strike="noStrike">
              <a:solidFill>
                <a:srgbClr val="4d4d4d"/>
              </a:solidFill>
              <a:latin typeface="Arial"/>
            </a:endParaRPr>
          </a:p>
        </p:txBody>
      </p:sp>
      <p:sp>
        <p:nvSpPr>
          <p:cNvPr id="108" name="PlaceHolder 2"/>
          <p:cNvSpPr>
            <a:spLocks noGrp="1"/>
          </p:cNvSpPr>
          <p:nvPr>
            <p:ph/>
          </p:nvPr>
        </p:nvSpPr>
        <p:spPr>
          <a:xfrm>
            <a:off x="1908000" y="765000"/>
            <a:ext cx="7127640" cy="357120"/>
          </a:xfrm>
          <a:prstGeom prst="rect">
            <a:avLst/>
          </a:prstGeom>
          <a:noFill/>
          <a:ln w="0">
            <a:noFill/>
          </a:ln>
        </p:spPr>
        <p:txBody>
          <a:bodyPr numCol="1" spcCol="0" lIns="90000" rIns="90000" tIns="45000" bIns="45000" anchor="t">
            <a:noAutofit/>
          </a:bodyPr>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Pour chaque algorithme, la méthode d’évaluation sera la suivante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p:txBody>
      </p:sp>
      <p:graphicFrame>
        <p:nvGraphicFramePr>
          <p:cNvPr id="1" name="Diagram1"/>
          <p:cNvGraphicFramePr/>
          <p:nvPr>
            <p:extLst>
              <p:ext uri="{D42A27DB-BD31-4B8C-83A1-F6EECF244321}">
                <p14:modId xmlns:p14="http://schemas.microsoft.com/office/powerpoint/2010/main" val="2299704822"/>
              </p:ext>
            </p:extLst>
          </p:nvPr>
        </p:nvGraphicFramePr>
        <p:xfrm>
          <a:off x="2160360" y="1123200"/>
          <a:ext cx="6623640" cy="568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Modèles testés</a:t>
            </a:r>
            <a:endParaRPr b="0" lang="fr-FR" sz="3600" spc="-1" strike="noStrike">
              <a:solidFill>
                <a:srgbClr val="4d4d4d"/>
              </a:solidFill>
              <a:latin typeface="Arial"/>
            </a:endParaRPr>
          </a:p>
        </p:txBody>
      </p:sp>
      <p:sp>
        <p:nvSpPr>
          <p:cNvPr id="110" name="PlaceHolder 2"/>
          <p:cNvSpPr>
            <a:spLocks noGrp="1"/>
          </p:cNvSpPr>
          <p:nvPr>
            <p:ph/>
          </p:nvPr>
        </p:nvSpPr>
        <p:spPr>
          <a:xfrm>
            <a:off x="1872000" y="900000"/>
            <a:ext cx="7127640" cy="6048000"/>
          </a:xfrm>
          <a:prstGeom prst="rect">
            <a:avLst/>
          </a:prstGeom>
          <a:noFill/>
          <a:ln w="0">
            <a:noFill/>
          </a:ln>
        </p:spPr>
        <p:txBody>
          <a:bodyPr numCol="1" spcCol="0" lIns="90000" rIns="90000" tIns="45000" bIns="45000" anchor="t">
            <a:noAutofit/>
          </a:bodyPr>
          <a:p>
            <a:pPr marL="343080" indent="-343080" algn="just">
              <a:lnSpc>
                <a:spcPct val="100000"/>
              </a:lnSpc>
              <a:spcBef>
                <a:spcPts val="320"/>
              </a:spcBef>
              <a:buClr>
                <a:srgbClr val="4d4d4d"/>
              </a:buClr>
              <a:buFont typeface="Arial"/>
              <a:buChar char="•"/>
            </a:pPr>
            <a:r>
              <a:rPr b="0" lang="fr-FR" sz="1600" spc="-1" strike="noStrike">
                <a:solidFill>
                  <a:srgbClr val="4d4d4d"/>
                </a:solidFill>
                <a:latin typeface="Arial"/>
                <a:ea typeface="DejaVu Sans"/>
              </a:rPr>
              <a:t>Modèle naïf (référence de base)</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ea typeface="DejaVu Sans"/>
              </a:rPr>
              <a:t>Prédiction de la classe la plus fréquente</a:t>
            </a:r>
            <a:endParaRPr b="0" lang="fr-FR" sz="1200" spc="-1" strike="noStrike">
              <a:solidFill>
                <a:srgbClr val="4d4d4d"/>
              </a:solidFill>
              <a:latin typeface="Arial"/>
            </a:endParaRPr>
          </a:p>
          <a:p>
            <a:pPr marL="743040" indent="0" algn="just">
              <a:lnSpc>
                <a:spcPct val="100000"/>
              </a:lnSpc>
              <a:spcBef>
                <a:spcPts val="241"/>
              </a:spcBef>
              <a:buNone/>
              <a:tabLst>
                <a:tab algn="l" pos="0"/>
              </a:tabLst>
            </a:pPr>
            <a:endParaRPr b="0" lang="fr-FR" sz="1200" spc="-1" strike="noStrike">
              <a:solidFill>
                <a:srgbClr val="4d4d4d"/>
              </a:solidFill>
              <a:latin typeface="Arial"/>
            </a:endParaRPr>
          </a:p>
          <a:p>
            <a:pPr marL="343080" indent="-343080">
              <a:lnSpc>
                <a:spcPct val="100000"/>
              </a:lnSpc>
              <a:spcBef>
                <a:spcPts val="320"/>
              </a:spcBef>
              <a:buClr>
                <a:srgbClr val="4d4d4d"/>
              </a:buClr>
              <a:buFont typeface="Arial"/>
              <a:buChar char="•"/>
              <a:tabLst>
                <a:tab algn="l" pos="0"/>
              </a:tabLst>
            </a:pPr>
            <a:r>
              <a:rPr b="0" lang="fr-FR" sz="1600" spc="-1" strike="noStrike">
                <a:solidFill>
                  <a:srgbClr val="4d4d4d"/>
                </a:solidFill>
                <a:latin typeface="Arial"/>
                <a:ea typeface="DejaVu Sans"/>
              </a:rPr>
              <a:t>Modèle linéaire de régression logistique</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tabLst>
                <a:tab algn="l" pos="0"/>
              </a:tabLst>
            </a:pPr>
            <a:r>
              <a:rPr b="0" lang="fr-FR" sz="1200" spc="-1" strike="noStrike">
                <a:solidFill>
                  <a:srgbClr val="4d4d4d"/>
                </a:solidFill>
                <a:latin typeface="Arial"/>
                <a:ea typeface="DejaVu Sans"/>
              </a:rPr>
              <a:t>Prédiction de la probabilité des classes de la variable cible comme une combinaison linéaire de paramètres suivant une fonction logistique</a:t>
            </a:r>
            <a:endParaRPr b="0" lang="fr-FR" sz="1200" spc="-1" strike="noStrike">
              <a:solidFill>
                <a:srgbClr val="4d4d4d"/>
              </a:solidFill>
              <a:latin typeface="Arial"/>
            </a:endParaRPr>
          </a:p>
          <a:p>
            <a:pPr marL="743040" indent="0" algn="just">
              <a:lnSpc>
                <a:spcPct val="100000"/>
              </a:lnSpc>
              <a:spcBef>
                <a:spcPts val="241"/>
              </a:spcBef>
              <a:buNone/>
              <a:tabLst>
                <a:tab algn="l" pos="0"/>
              </a:tabLst>
            </a:pPr>
            <a:endParaRPr b="0" lang="fr-FR" sz="1200" spc="-1" strike="noStrike">
              <a:solidFill>
                <a:srgbClr val="4d4d4d"/>
              </a:solidFill>
              <a:latin typeface="Arial"/>
            </a:endParaRPr>
          </a:p>
          <a:p>
            <a:pPr marL="343080" indent="-343080" algn="just">
              <a:lnSpc>
                <a:spcPct val="100000"/>
              </a:lnSpc>
              <a:spcBef>
                <a:spcPts val="320"/>
              </a:spcBef>
              <a:buClr>
                <a:srgbClr val="4d4d4d"/>
              </a:buClr>
              <a:buFont typeface="Arial"/>
              <a:buChar char="•"/>
              <a:tabLst>
                <a:tab algn="l" pos="0"/>
              </a:tabLst>
            </a:pPr>
            <a:r>
              <a:rPr b="0" lang="fr-FR" sz="1600" spc="-1" strike="noStrike">
                <a:solidFill>
                  <a:srgbClr val="4d4d4d"/>
                </a:solidFill>
                <a:latin typeface="Arial"/>
                <a:ea typeface="DejaVu Sans"/>
              </a:rPr>
              <a:t>Modèle linéaire de Machines à Vecteurs de Support (SVM)</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tabLst>
                <a:tab algn="l" pos="0"/>
              </a:tabLst>
            </a:pPr>
            <a:r>
              <a:rPr b="0" lang="fr-FR" sz="1200" spc="-1" strike="noStrike">
                <a:solidFill>
                  <a:srgbClr val="4d4d4d"/>
                </a:solidFill>
                <a:latin typeface="Arial"/>
                <a:ea typeface="DejaVu Sans"/>
              </a:rPr>
              <a:t>Prédiction de la classe de la variable cible selon une fonction linéaire qui a été déterminée comme « frontière » entre les classes</a:t>
            </a:r>
            <a:endParaRPr b="0" lang="fr-FR" sz="1200" spc="-1" strike="noStrike">
              <a:solidFill>
                <a:srgbClr val="4d4d4d"/>
              </a:solidFill>
              <a:latin typeface="Arial"/>
            </a:endParaRPr>
          </a:p>
          <a:p>
            <a:pPr marL="743040" indent="0" algn="just">
              <a:lnSpc>
                <a:spcPct val="100000"/>
              </a:lnSpc>
              <a:spcBef>
                <a:spcPts val="241"/>
              </a:spcBef>
              <a:buNone/>
              <a:tabLst>
                <a:tab algn="l" pos="0"/>
              </a:tabLst>
            </a:pPr>
            <a:endParaRPr b="0" lang="fr-FR" sz="1200" spc="-1" strike="noStrike">
              <a:solidFill>
                <a:srgbClr val="4d4d4d"/>
              </a:solidFill>
              <a:latin typeface="Arial"/>
            </a:endParaRPr>
          </a:p>
          <a:p>
            <a:pPr marL="343080" indent="-343080">
              <a:lnSpc>
                <a:spcPct val="100000"/>
              </a:lnSpc>
              <a:spcBef>
                <a:spcPts val="320"/>
              </a:spcBef>
              <a:buClr>
                <a:srgbClr val="4d4d4d"/>
              </a:buClr>
              <a:buFont typeface="Arial"/>
              <a:buChar char="•"/>
              <a:tabLst>
                <a:tab algn="l" pos="0"/>
              </a:tabLst>
            </a:pPr>
            <a:r>
              <a:rPr b="0" lang="fr-FR" sz="1600" spc="-1" strike="noStrike">
                <a:solidFill>
                  <a:srgbClr val="4d4d4d"/>
                </a:solidFill>
                <a:latin typeface="Arial"/>
                <a:ea typeface="DejaVu Sans"/>
              </a:rPr>
              <a:t>Modèle non-linéaire de SVM à noyau</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tabLst>
                <a:tab algn="l" pos="0"/>
              </a:tabLst>
            </a:pPr>
            <a:r>
              <a:rPr b="0" lang="fr-FR" sz="1200" spc="-1" strike="noStrike">
                <a:solidFill>
                  <a:srgbClr val="4d4d4d"/>
                </a:solidFill>
                <a:latin typeface="Arial"/>
                <a:ea typeface="DejaVu Sans"/>
              </a:rPr>
              <a:t>Même principe que la SVM mais avec une fonction non-linéaire</a:t>
            </a:r>
            <a:endParaRPr b="0" lang="fr-FR" sz="1200" spc="-1" strike="noStrike">
              <a:solidFill>
                <a:srgbClr val="4d4d4d"/>
              </a:solidFill>
              <a:latin typeface="Arial"/>
            </a:endParaRPr>
          </a:p>
          <a:p>
            <a:pPr marL="743040" indent="0" algn="just">
              <a:lnSpc>
                <a:spcPct val="100000"/>
              </a:lnSpc>
              <a:spcBef>
                <a:spcPts val="241"/>
              </a:spcBef>
              <a:buNone/>
              <a:tabLst>
                <a:tab algn="l" pos="0"/>
              </a:tabLst>
            </a:pPr>
            <a:endParaRPr b="0" lang="fr-FR" sz="1200" spc="-1" strike="noStrike">
              <a:solidFill>
                <a:srgbClr val="4d4d4d"/>
              </a:solidFill>
              <a:latin typeface="Arial"/>
            </a:endParaRPr>
          </a:p>
          <a:p>
            <a:pPr marL="343080" indent="-343080" algn="just">
              <a:lnSpc>
                <a:spcPct val="100000"/>
              </a:lnSpc>
              <a:spcBef>
                <a:spcPts val="320"/>
              </a:spcBef>
              <a:buClr>
                <a:srgbClr val="4d4d4d"/>
              </a:buClr>
              <a:buFont typeface="Arial"/>
              <a:buChar char="•"/>
              <a:tabLst>
                <a:tab algn="l" pos="0"/>
              </a:tabLst>
            </a:pPr>
            <a:r>
              <a:rPr b="0" lang="fr-FR" sz="1600" spc="-1" strike="noStrike">
                <a:solidFill>
                  <a:srgbClr val="4d4d4d"/>
                </a:solidFill>
                <a:latin typeface="Arial"/>
                <a:ea typeface="DejaVu Sans"/>
              </a:rPr>
              <a:t>Modèle de réseaux de neurones</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tabLst>
                <a:tab algn="l" pos="0"/>
              </a:tabLst>
            </a:pPr>
            <a:r>
              <a:rPr b="0" lang="fr-FR" sz="1200" spc="-1" strike="noStrike">
                <a:solidFill>
                  <a:srgbClr val="4d4d4d"/>
                </a:solidFill>
                <a:latin typeface="Arial"/>
                <a:ea typeface="DejaVu Sans"/>
              </a:rPr>
              <a:t>Prédiction de la classe en fonction de l’activation des neurones</a:t>
            </a:r>
            <a:endParaRPr b="0" lang="fr-FR" sz="1200" spc="-1" strike="noStrike">
              <a:solidFill>
                <a:srgbClr val="4d4d4d"/>
              </a:solidFill>
              <a:latin typeface="Arial"/>
            </a:endParaRPr>
          </a:p>
          <a:p>
            <a:pPr marL="743040" indent="0" algn="just">
              <a:lnSpc>
                <a:spcPct val="100000"/>
              </a:lnSpc>
              <a:spcBef>
                <a:spcPts val="241"/>
              </a:spcBef>
              <a:buNone/>
              <a:tabLst>
                <a:tab algn="l" pos="0"/>
              </a:tabLst>
            </a:pPr>
            <a:endParaRPr b="0" lang="fr-FR" sz="1200" spc="-1" strike="noStrike">
              <a:solidFill>
                <a:srgbClr val="4d4d4d"/>
              </a:solidFill>
              <a:latin typeface="Arial"/>
            </a:endParaRPr>
          </a:p>
          <a:p>
            <a:pPr marL="343080" indent="-343080" algn="just">
              <a:lnSpc>
                <a:spcPct val="100000"/>
              </a:lnSpc>
              <a:spcBef>
                <a:spcPts val="320"/>
              </a:spcBef>
              <a:buClr>
                <a:srgbClr val="4d4d4d"/>
              </a:buClr>
              <a:buFont typeface="Arial"/>
              <a:buChar char="•"/>
              <a:tabLst>
                <a:tab algn="l" pos="0"/>
              </a:tabLst>
            </a:pPr>
            <a:r>
              <a:rPr b="0" lang="fr-FR" sz="1600" spc="-1" strike="noStrike">
                <a:solidFill>
                  <a:srgbClr val="4d4d4d"/>
                </a:solidFill>
                <a:latin typeface="Arial"/>
                <a:ea typeface="DejaVu Sans"/>
              </a:rPr>
              <a:t>Modèle  ensembliste de forêts aléatoires (Random Forest)</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tabLst>
                <a:tab algn="l" pos="0"/>
              </a:tabLst>
            </a:pPr>
            <a:r>
              <a:rPr b="0" lang="fr-FR" sz="1200" spc="-1" strike="noStrike">
                <a:solidFill>
                  <a:srgbClr val="4d4d4d"/>
                </a:solidFill>
                <a:latin typeface="Arial"/>
                <a:ea typeface="DejaVu Sans"/>
              </a:rPr>
              <a:t>Prédiction de la classe en fonction d’arbres décisionnels simples et indépendants</a:t>
            </a:r>
            <a:endParaRPr b="0" lang="fr-FR" sz="1200" spc="-1" strike="noStrike">
              <a:solidFill>
                <a:srgbClr val="4d4d4d"/>
              </a:solidFill>
              <a:latin typeface="Arial"/>
            </a:endParaRPr>
          </a:p>
          <a:p>
            <a:pPr marL="743040" indent="0" algn="just">
              <a:lnSpc>
                <a:spcPct val="100000"/>
              </a:lnSpc>
              <a:spcBef>
                <a:spcPts val="241"/>
              </a:spcBef>
              <a:buNone/>
              <a:tabLst>
                <a:tab algn="l" pos="0"/>
              </a:tabLst>
            </a:pPr>
            <a:endParaRPr b="0" lang="fr-FR" sz="1200" spc="-1" strike="noStrike">
              <a:solidFill>
                <a:srgbClr val="4d4d4d"/>
              </a:solidFill>
              <a:latin typeface="Arial"/>
            </a:endParaRPr>
          </a:p>
          <a:p>
            <a:pPr marL="343080" indent="-343080" algn="just">
              <a:lnSpc>
                <a:spcPct val="100000"/>
              </a:lnSpc>
              <a:spcBef>
                <a:spcPts val="320"/>
              </a:spcBef>
              <a:buClr>
                <a:srgbClr val="4d4d4d"/>
              </a:buClr>
              <a:buFont typeface="Arial"/>
              <a:buChar char="•"/>
              <a:tabLst>
                <a:tab algn="l" pos="0"/>
              </a:tabLst>
            </a:pPr>
            <a:r>
              <a:rPr b="0" lang="fr-FR" sz="1600" spc="-1" strike="noStrike">
                <a:solidFill>
                  <a:srgbClr val="4d4d4d"/>
                </a:solidFill>
                <a:latin typeface="Arial"/>
                <a:ea typeface="DejaVu Sans"/>
              </a:rPr>
              <a:t>Modèle  ensembliste séquentiel du XGBoost</a:t>
            </a:r>
            <a:endParaRPr b="0" lang="fr-FR"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tabLst>
                <a:tab algn="l" pos="0"/>
              </a:tabLst>
            </a:pPr>
            <a:r>
              <a:rPr b="0" lang="fr-FR" sz="1200" spc="-1" strike="noStrike">
                <a:solidFill>
                  <a:srgbClr val="4d4d4d"/>
                </a:solidFill>
                <a:latin typeface="Arial"/>
                <a:ea typeface="DejaVu Sans"/>
              </a:rPr>
              <a:t>Prédiction de la classe en fonction des prédictions pondérées des précédents arbres décisionnels</a:t>
            </a:r>
            <a:endParaRPr b="0" lang="fr-FR" sz="12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Résultats</a:t>
            </a:r>
            <a:endParaRPr b="0" lang="fr-FR" sz="3600" spc="-1" strike="noStrike">
              <a:solidFill>
                <a:srgbClr val="4d4d4d"/>
              </a:solidFill>
              <a:latin typeface="Arial"/>
            </a:endParaRPr>
          </a:p>
        </p:txBody>
      </p:sp>
      <p:graphicFrame>
        <p:nvGraphicFramePr>
          <p:cNvPr id="112" name="Espace réservé du contenu 2"/>
          <p:cNvGraphicFramePr/>
          <p:nvPr/>
        </p:nvGraphicFramePr>
        <p:xfrm>
          <a:off x="0" y="866880"/>
          <a:ext cx="9143280" cy="3661560"/>
        </p:xfrm>
        <a:graphic>
          <a:graphicData uri="http://schemas.openxmlformats.org/drawingml/2006/table">
            <a:tbl>
              <a:tblPr/>
              <a:tblGrid>
                <a:gridCol w="1303920"/>
                <a:gridCol w="1221120"/>
                <a:gridCol w="1235880"/>
                <a:gridCol w="983160"/>
                <a:gridCol w="1147680"/>
                <a:gridCol w="1147680"/>
                <a:gridCol w="1132200"/>
                <a:gridCol w="972000"/>
              </a:tblGrid>
              <a:tr h="370800">
                <a:tc>
                  <a:txBody>
                    <a:bodyPr anchor="t">
                      <a:noAutofit/>
                    </a:bodyPr>
                    <a:p>
                      <a:pPr>
                        <a:lnSpc>
                          <a:spcPct val="100000"/>
                        </a:lnSpc>
                      </a:pPr>
                      <a:r>
                        <a:rPr b="1" lang="fr-FR" sz="1600" spc="-1" strike="noStrike">
                          <a:solidFill>
                            <a:schemeClr val="lt1"/>
                          </a:solidFill>
                          <a:latin typeface="Arial"/>
                          <a:ea typeface="DejaVu Sans"/>
                        </a:rPr>
                        <a:t>Modèle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ea typeface="DejaVu Sans"/>
                        </a:rPr>
                        <a:t>Accuracy</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ea typeface="DejaVu Sans"/>
                        </a:rPr>
                        <a:t>Precision</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ea typeface="DejaVu Sans"/>
                        </a:rPr>
                        <a:t>Recall</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ea typeface="DejaVu Sans"/>
                        </a:rPr>
                        <a:t>F1 score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tabLst>
                          <a:tab algn="l" pos="0"/>
                        </a:tabLst>
                      </a:pPr>
                      <a:r>
                        <a:rPr b="1" lang="fr-FR" sz="1600" spc="-1" strike="noStrike">
                          <a:solidFill>
                            <a:schemeClr val="lt1"/>
                          </a:solidFill>
                          <a:latin typeface="Arial"/>
                          <a:ea typeface="DejaVu Sans"/>
                        </a:rPr>
                        <a:t>F3 score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ea typeface="DejaVu Sans"/>
                        </a:rPr>
                        <a:t>ROC AUC</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ea typeface="DejaVu Sans"/>
                        </a:rPr>
                        <a:t>PR AUC</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r>
              <a:tr h="370800">
                <a:tc>
                  <a:txBody>
                    <a:bodyPr anchor="t">
                      <a:noAutofit/>
                    </a:bodyPr>
                    <a:p>
                      <a:pPr>
                        <a:lnSpc>
                          <a:spcPct val="100000"/>
                        </a:lnSpc>
                      </a:pPr>
                      <a:r>
                        <a:rPr b="0" i="1" lang="fr-FR" sz="1600" spc="-1" strike="noStrike">
                          <a:solidFill>
                            <a:schemeClr val="lt1"/>
                          </a:solidFill>
                          <a:latin typeface="Arial"/>
                          <a:ea typeface="DejaVu Sans"/>
                        </a:rPr>
                        <a:t>Naif</a:t>
                      </a:r>
                      <a:endParaRPr b="0" lang="fr-FR" sz="16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28080">
                      <a:solidFill>
                        <a:srgbClr val="ffffff"/>
                      </a:solidFill>
                    </a:lnB>
                    <a:solidFill>
                      <a:schemeClr val="accent6"/>
                    </a:solidFill>
                  </a:tcPr>
                </a:tc>
                <a:tc>
                  <a:txBody>
                    <a:bodyPr anchor="ctr">
                      <a:noAutofit/>
                    </a:bodyPr>
                    <a:p>
                      <a:pPr>
                        <a:lnSpc>
                          <a:spcPct val="100000"/>
                        </a:lnSpc>
                      </a:pPr>
                      <a:r>
                        <a:rPr b="0" lang="fr-FR" sz="1600" spc="-1" strike="noStrike" u="sng">
                          <a:solidFill>
                            <a:schemeClr val="dk1"/>
                          </a:solidFill>
                          <a:uFillTx/>
                          <a:latin typeface="Arial"/>
                          <a:ea typeface="DejaVu Sans"/>
                        </a:rPr>
                        <a:t>0,91812</a:t>
                      </a:r>
                      <a:endParaRPr b="0" lang="fr-FR" sz="1600" spc="-1" strike="noStrike">
                        <a:latin typeface="Arial"/>
                      </a:endParaRPr>
                    </a:p>
                  </a:txBody>
                  <a:tcPr anchor="ctr" marL="91440" marR="91440">
                    <a:lnL w="28080">
                      <a:solidFill>
                        <a:srgbClr val="ffffff"/>
                      </a:solidFill>
                    </a:lnL>
                    <a:lnR w="28080">
                      <a:solidFill>
                        <a:srgbClr val="ffffff"/>
                      </a:solidFill>
                    </a:lnR>
                    <a:lnT w="3816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a:t>
                      </a:r>
                      <a:endParaRPr b="0" lang="fr-FR" sz="1600" spc="-1" strike="noStrike">
                        <a:latin typeface="Arial"/>
                      </a:endParaRPr>
                    </a:p>
                  </a:txBody>
                  <a:tcPr anchor="ctr" marL="91440" marR="91440">
                    <a:lnL w="28080">
                      <a:solidFill>
                        <a:srgbClr val="ffffff"/>
                      </a:solidFill>
                    </a:lnL>
                    <a:lnR w="12240">
                      <a:solidFill>
                        <a:srgbClr val="ffffff"/>
                      </a:solidFill>
                    </a:lnR>
                    <a:lnT w="3816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a:t>
                      </a:r>
                      <a:endParaRPr b="0" lang="fr-FR" sz="1600" spc="-1" strike="noStrike">
                        <a:latin typeface="Arial"/>
                      </a:endParaRPr>
                    </a:p>
                  </a:txBody>
                  <a:tcPr anchor="ctr" marL="91440" marR="91440">
                    <a:lnL w="12240">
                      <a:solidFill>
                        <a:srgbClr val="ffffff"/>
                      </a:solidFill>
                    </a:lnL>
                    <a:lnR w="12240">
                      <a:solidFill>
                        <a:srgbClr val="ffffff"/>
                      </a:solidFill>
                    </a:lnR>
                    <a:lnT w="3816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a:t>
                      </a:r>
                      <a:endParaRPr b="0" lang="fr-FR" sz="1600" spc="-1" strike="noStrike">
                        <a:latin typeface="Arial"/>
                      </a:endParaRPr>
                    </a:p>
                  </a:txBody>
                  <a:tcPr anchor="ctr" marL="91440" marR="91440">
                    <a:lnL w="12240">
                      <a:solidFill>
                        <a:srgbClr val="ffffff"/>
                      </a:solidFill>
                    </a:lnL>
                    <a:lnR w="12240">
                      <a:solidFill>
                        <a:srgbClr val="ffffff"/>
                      </a:solidFill>
                    </a:lnR>
                    <a:lnT w="3816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a:t>
                      </a:r>
                      <a:endParaRPr b="0" lang="fr-FR" sz="1600" spc="-1" strike="noStrike">
                        <a:latin typeface="Arial"/>
                      </a:endParaRPr>
                    </a:p>
                  </a:txBody>
                  <a:tcPr anchor="ctr" marL="91440" marR="91440">
                    <a:lnL w="12240">
                      <a:solidFill>
                        <a:srgbClr val="ffffff"/>
                      </a:solidFill>
                    </a:lnL>
                    <a:lnR w="12240">
                      <a:solidFill>
                        <a:srgbClr val="ffffff"/>
                      </a:solidFill>
                    </a:lnR>
                    <a:lnT w="3816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0,5</a:t>
                      </a:r>
                      <a:endParaRPr b="0" lang="fr-FR" sz="1600" spc="-1" strike="noStrike">
                        <a:latin typeface="Arial"/>
                      </a:endParaRPr>
                    </a:p>
                  </a:txBody>
                  <a:tcPr anchor="ctr" marL="91440" marR="91440">
                    <a:lnL w="12240">
                      <a:solidFill>
                        <a:srgbClr val="ffffff"/>
                      </a:solidFill>
                    </a:lnL>
                    <a:lnR w="12240">
                      <a:solidFill>
                        <a:srgbClr val="ffffff"/>
                      </a:solidFill>
                    </a:lnR>
                    <a:lnT w="3816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0.08188</a:t>
                      </a:r>
                      <a:endParaRPr b="0" lang="fr-FR" sz="1600" spc="-1" strike="noStrike">
                        <a:latin typeface="Arial"/>
                      </a:endParaRPr>
                    </a:p>
                  </a:txBody>
                  <a:tcPr anchor="ctr" marL="91440" marR="91440">
                    <a:lnL w="12240">
                      <a:solidFill>
                        <a:srgbClr val="ffffff"/>
                      </a:solidFill>
                    </a:lnL>
                    <a:lnR w="12240">
                      <a:solidFill>
                        <a:srgbClr val="ffffff"/>
                      </a:solidFill>
                    </a:lnR>
                    <a:lnT w="38160">
                      <a:solidFill>
                        <a:srgbClr val="ffffff"/>
                      </a:solidFill>
                    </a:lnT>
                    <a:lnB w="12240">
                      <a:solidFill>
                        <a:srgbClr val="ffffff"/>
                      </a:solidFill>
                    </a:lnB>
                    <a:solidFill>
                      <a:srgbClr val="cddaf5"/>
                    </a:solidFill>
                  </a:tcPr>
                </a:tc>
              </a:tr>
              <a:tr h="543240">
                <a:tc>
                  <a:txBody>
                    <a:bodyPr anchor="t">
                      <a:noAutofit/>
                    </a:bodyPr>
                    <a:p>
                      <a:pPr>
                        <a:lnSpc>
                          <a:spcPct val="100000"/>
                        </a:lnSpc>
                      </a:pPr>
                      <a:r>
                        <a:rPr b="0" i="1" lang="fr-FR" sz="1600" spc="-1" strike="noStrike">
                          <a:solidFill>
                            <a:schemeClr val="lt1"/>
                          </a:solidFill>
                          <a:latin typeface="Arial"/>
                          <a:ea typeface="DejaVu Sans"/>
                        </a:rPr>
                        <a:t>Régression Logistique</a:t>
                      </a:r>
                      <a:endParaRPr b="0" lang="fr-FR" sz="16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ea typeface="DejaVu Sans"/>
                        </a:rPr>
                        <a:t>0.09173</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0.08264</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0.99921</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0.15266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0.47376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0.74775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0.22116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0800">
                <a:tc>
                  <a:txBody>
                    <a:bodyPr anchor="t">
                      <a:noAutofit/>
                    </a:bodyPr>
                    <a:p>
                      <a:pPr>
                        <a:lnSpc>
                          <a:spcPct val="100000"/>
                        </a:lnSpc>
                      </a:pPr>
                      <a:r>
                        <a:rPr b="0" i="1" lang="fr-FR" sz="1600" spc="-1" strike="noStrike">
                          <a:solidFill>
                            <a:schemeClr val="lt1"/>
                          </a:solidFill>
                          <a:latin typeface="Arial"/>
                          <a:ea typeface="DejaVu Sans"/>
                        </a:rPr>
                        <a:t>SVM</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ea typeface="DejaVu Sans"/>
                        </a:rPr>
                        <a:t>0.09544</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0.08295</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0.99921</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0.15319</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0.47478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0.50702</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0.22433</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543240">
                <a:tc>
                  <a:txBody>
                    <a:bodyPr anchor="t">
                      <a:noAutofit/>
                    </a:bodyPr>
                    <a:p>
                      <a:pPr>
                        <a:lnSpc>
                          <a:spcPct val="100000"/>
                        </a:lnSpc>
                      </a:pPr>
                      <a:r>
                        <a:rPr b="0" i="1" lang="fr-FR" sz="1600" spc="-1" strike="noStrike">
                          <a:solidFill>
                            <a:schemeClr val="lt1"/>
                          </a:solidFill>
                          <a:latin typeface="Arial"/>
                          <a:ea typeface="DejaVu Sans"/>
                        </a:rPr>
                        <a:t>SVM à noyau</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ea typeface="DejaVu Sans"/>
                        </a:rPr>
                        <a:t>0.08188</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0.08188</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ea typeface="DejaVu Sans"/>
                        </a:rPr>
                        <a:t>1.0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0.15137</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0.47142</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0.57736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0.10691</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543240">
                <a:tc>
                  <a:txBody>
                    <a:bodyPr anchor="t">
                      <a:noAutofit/>
                    </a:bodyPr>
                    <a:p>
                      <a:pPr>
                        <a:lnSpc>
                          <a:spcPct val="100000"/>
                        </a:lnSpc>
                      </a:pPr>
                      <a:r>
                        <a:rPr b="0" i="1" lang="fr-FR" sz="1600" spc="-1" strike="noStrike">
                          <a:solidFill>
                            <a:schemeClr val="lt1"/>
                          </a:solidFill>
                          <a:latin typeface="Arial"/>
                          <a:ea typeface="DejaVu Sans"/>
                        </a:rPr>
                        <a:t>Réseaux de neurones</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ea typeface="DejaVu Sans"/>
                        </a:rPr>
                        <a:t>0.51451</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0.11659</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0.74940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0.20178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0.48574</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0.62148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0.15892</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543240">
                <a:tc>
                  <a:txBody>
                    <a:bodyPr anchor="t">
                      <a:noAutofit/>
                    </a:bodyPr>
                    <a:p>
                      <a:pPr>
                        <a:lnSpc>
                          <a:spcPct val="100000"/>
                        </a:lnSpc>
                      </a:pPr>
                      <a:r>
                        <a:rPr b="0" i="1" lang="fr-FR" sz="1600" spc="-1" strike="noStrike">
                          <a:solidFill>
                            <a:schemeClr val="lt1"/>
                          </a:solidFill>
                          <a:latin typeface="Arial"/>
                          <a:ea typeface="DejaVu Sans"/>
                        </a:rPr>
                        <a:t>Forêt aléatoire</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ea typeface="DejaVu Sans"/>
                        </a:rPr>
                        <a:t>0.5217</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ea typeface="DejaVu Sans"/>
                        </a:rPr>
                        <a:t>0.12739</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0.82764</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ea typeface="DejaVu Sans"/>
                        </a:rPr>
                        <a:t>0.22080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ea typeface="DejaVu Sans"/>
                        </a:rPr>
                        <a:t>0.53408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0.74480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ea typeface="DejaVu Sans"/>
                        </a:rPr>
                        <a:t>0.22224</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6560">
                <a:tc>
                  <a:txBody>
                    <a:bodyPr anchor="t">
                      <a:noAutofit/>
                    </a:bodyPr>
                    <a:p>
                      <a:pPr>
                        <a:lnSpc>
                          <a:spcPct val="100000"/>
                        </a:lnSpc>
                      </a:pPr>
                      <a:r>
                        <a:rPr b="0" i="1" lang="fr-FR" sz="1600" spc="-1" strike="noStrike">
                          <a:solidFill>
                            <a:schemeClr val="lt1"/>
                          </a:solidFill>
                          <a:latin typeface="Arial"/>
                          <a:ea typeface="DejaVu Sans"/>
                        </a:rPr>
                        <a:t>XGBoost</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ea typeface="DejaVu Sans"/>
                        </a:rPr>
                        <a:t>0.13921</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0.08638</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0.99325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0.15893</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ea typeface="DejaVu Sans"/>
                        </a:rPr>
                        <a:t>0.48453</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u="sng">
                          <a:solidFill>
                            <a:schemeClr val="dk1"/>
                          </a:solidFill>
                          <a:uFillTx/>
                          <a:latin typeface="Arial"/>
                          <a:ea typeface="DejaVu Sans"/>
                        </a:rPr>
                        <a:t>0.76168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u="sng">
                          <a:solidFill>
                            <a:schemeClr val="dk1"/>
                          </a:solidFill>
                          <a:uFillTx/>
                          <a:latin typeface="Arial"/>
                          <a:ea typeface="DejaVu Sans"/>
                        </a:rPr>
                        <a:t>0.23890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bl>
          </a:graphicData>
        </a:graphic>
      </p:graphicFrame>
      <p:sp>
        <p:nvSpPr>
          <p:cNvPr id="113" name="Rectangle 3"/>
          <p:cNvSpPr/>
          <p:nvPr/>
        </p:nvSpPr>
        <p:spPr>
          <a:xfrm>
            <a:off x="1800000" y="5148360"/>
            <a:ext cx="7523280" cy="1511280"/>
          </a:xfrm>
          <a:prstGeom prst="rect">
            <a:avLst/>
          </a:prstGeom>
          <a:noFill/>
          <a:ln w="0">
            <a:noFill/>
          </a:ln>
        </p:spPr>
        <p:style>
          <a:lnRef idx="0"/>
          <a:fillRef idx="0"/>
          <a:effectRef idx="0"/>
          <a:fontRef idx="minor"/>
        </p:style>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1" lang="fr-FR" sz="1800" spc="-1" strike="noStrike" u="sng">
                <a:solidFill>
                  <a:srgbClr val="4d4d4d"/>
                </a:solidFill>
                <a:uFillTx/>
                <a:latin typeface="Arial"/>
                <a:ea typeface="DejaVu Sans"/>
              </a:rPr>
              <a:t>Meilleur modèle </a:t>
            </a:r>
            <a:r>
              <a:rPr b="0" lang="fr-FR" sz="1800" spc="-1" strike="noStrike">
                <a:solidFill>
                  <a:srgbClr val="4d4d4d"/>
                </a:solidFill>
                <a:latin typeface="Arial"/>
                <a:ea typeface="DejaVu Sans"/>
              </a:rPr>
              <a:t>: Forêt aléatoire</a:t>
            </a:r>
            <a:endParaRPr b="0" lang="fr-FR" sz="1800" spc="-1" strike="noStrike">
              <a:latin typeface="Arial"/>
            </a:endParaRPr>
          </a:p>
          <a:p>
            <a:pPr algn="just">
              <a:lnSpc>
                <a:spcPct val="100000"/>
              </a:lnSpc>
              <a:spcBef>
                <a:spcPts val="360"/>
              </a:spcBef>
            </a:pPr>
            <a:endParaRPr b="0" lang="fr-FR" sz="1800" spc="-1" strike="noStrike">
              <a:latin typeface="Arial"/>
            </a:endParaRPr>
          </a:p>
          <a:p>
            <a:pPr>
              <a:lnSpc>
                <a:spcPct val="100000"/>
              </a:lnSpc>
            </a:pPr>
            <a:r>
              <a:rPr b="0" i="1" lang="fr-FR" sz="1800" spc="-1" strike="noStrike">
                <a:solidFill>
                  <a:srgbClr val="4d4d4d"/>
                </a:solidFill>
                <a:latin typeface="Arial"/>
                <a:ea typeface="DejaVu Sans"/>
              </a:rPr>
              <a:t>Avec les hyperparamètres suivants :  </a:t>
            </a:r>
            <a:endParaRPr b="0" lang="fr-FR" sz="1800" spc="-1" strike="noStrike">
              <a:latin typeface="Arial"/>
            </a:endParaRPr>
          </a:p>
          <a:p>
            <a:pPr>
              <a:lnSpc>
                <a:spcPct val="100000"/>
              </a:lnSpc>
            </a:pPr>
            <a:r>
              <a:rPr b="0" i="1" lang="fr-FR" sz="1800" spc="-1" strike="noStrike">
                <a:solidFill>
                  <a:srgbClr val="4d4d4d"/>
                </a:solidFill>
                <a:latin typeface="Arial"/>
                <a:ea typeface="DejaVu Sans"/>
              </a:rPr>
              <a:t>{'max_depth': 17,'n_estimators':1000, 'max_features': 'sqrt'}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Résultats</a:t>
            </a:r>
            <a:endParaRPr b="0" lang="fr-FR" sz="3600" spc="-1" strike="noStrike">
              <a:solidFill>
                <a:srgbClr val="4d4d4d"/>
              </a:solidFill>
              <a:latin typeface="Arial"/>
            </a:endParaRPr>
          </a:p>
        </p:txBody>
      </p:sp>
      <p:graphicFrame>
        <p:nvGraphicFramePr>
          <p:cNvPr id="115" name="Espace réservé du contenu 2"/>
          <p:cNvGraphicFramePr/>
          <p:nvPr/>
        </p:nvGraphicFramePr>
        <p:xfrm>
          <a:off x="1908000" y="980640"/>
          <a:ext cx="7127640" cy="2767680"/>
        </p:xfrm>
        <a:graphic>
          <a:graphicData uri="http://schemas.openxmlformats.org/drawingml/2006/table">
            <a:tbl>
              <a:tblPr/>
              <a:tblGrid>
                <a:gridCol w="2231640"/>
                <a:gridCol w="2448000"/>
                <a:gridCol w="2448360"/>
              </a:tblGrid>
              <a:tr h="543240">
                <a:tc>
                  <a:txBody>
                    <a:bodyPr anchor="t">
                      <a:noAutofit/>
                    </a:bodyPr>
                    <a:p>
                      <a:pPr>
                        <a:lnSpc>
                          <a:spcPct val="100000"/>
                        </a:lnSpc>
                      </a:pPr>
                      <a:r>
                        <a:rPr b="1" lang="fr-FR" sz="1600" spc="-1" strike="noStrike">
                          <a:solidFill>
                            <a:schemeClr val="lt1"/>
                          </a:solidFill>
                          <a:latin typeface="Arial"/>
                          <a:ea typeface="DejaVu Sans"/>
                        </a:rPr>
                        <a:t>Modèle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chemeClr val="accent6"/>
                    </a:solidFill>
                  </a:tcPr>
                </a:tc>
                <a:tc>
                  <a:txBody>
                    <a:bodyPr anchor="t">
                      <a:noAutofit/>
                    </a:bodyPr>
                    <a:p>
                      <a:pPr algn="ctr">
                        <a:lnSpc>
                          <a:spcPct val="100000"/>
                        </a:lnSpc>
                      </a:pPr>
                      <a:r>
                        <a:rPr b="1" lang="fr-FR" sz="1600" spc="-1" strike="noStrike">
                          <a:solidFill>
                            <a:schemeClr val="lt1"/>
                          </a:solidFill>
                          <a:latin typeface="Arial"/>
                          <a:ea typeface="DejaVu Sans"/>
                        </a:rPr>
                        <a:t>Temps d’entrainement moyen</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gn="ctr">
                        <a:lnSpc>
                          <a:spcPct val="100000"/>
                        </a:lnSpc>
                      </a:pPr>
                      <a:r>
                        <a:rPr b="1" lang="fr-FR" sz="1600" spc="-1" strike="noStrike">
                          <a:solidFill>
                            <a:schemeClr val="lt1"/>
                          </a:solidFill>
                          <a:latin typeface="Arial"/>
                          <a:ea typeface="DejaVu Sans"/>
                        </a:rPr>
                        <a:t>Temps de prédiction moyen</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r>
              <a:tr h="370800">
                <a:tc>
                  <a:txBody>
                    <a:bodyPr anchor="t">
                      <a:noAutofit/>
                    </a:bodyPr>
                    <a:p>
                      <a:pPr>
                        <a:lnSpc>
                          <a:spcPct val="100000"/>
                        </a:lnSpc>
                      </a:pPr>
                      <a:r>
                        <a:rPr b="0" i="1" lang="fr-FR" sz="1600" spc="-1" strike="noStrike">
                          <a:solidFill>
                            <a:schemeClr val="lt1"/>
                          </a:solidFill>
                          <a:latin typeface="Arial"/>
                          <a:ea typeface="DejaVu Sans"/>
                        </a:rPr>
                        <a:t>Régression Logistique</a:t>
                      </a:r>
                      <a:endParaRPr b="0" lang="fr-FR" sz="16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2808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ea typeface="DejaVu Sans"/>
                        </a:rPr>
                        <a:t>26.480228</a:t>
                      </a:r>
                      <a:endParaRPr b="0" lang="fr-FR" sz="1600" spc="-1" strike="noStrike">
                        <a:latin typeface="Arial"/>
                      </a:endParaRPr>
                    </a:p>
                  </a:txBody>
                  <a:tcPr anchor="ctr" marL="91440" marR="91440">
                    <a:lnL w="28080">
                      <a:solidFill>
                        <a:srgbClr val="ffffff"/>
                      </a:solidFill>
                    </a:lnL>
                    <a:lnR w="28080">
                      <a:solidFill>
                        <a:srgbClr val="ffffff"/>
                      </a:solidFill>
                    </a:lnR>
                    <a:lnT w="38160">
                      <a:solidFill>
                        <a:srgbClr val="ffffff"/>
                      </a:solidFill>
                    </a:lnT>
                    <a:lnB w="12240">
                      <a:solidFill>
                        <a:srgbClr val="ffffff"/>
                      </a:solidFill>
                    </a:lnB>
                    <a:solidFill>
                      <a:srgbClr val="cddaf5"/>
                    </a:solidFill>
                  </a:tcPr>
                </a:tc>
                <a:tc>
                  <a:txBody>
                    <a:bodyPr anchor="ctr">
                      <a:noAutofit/>
                    </a:bodyPr>
                    <a:p>
                      <a:pPr algn="r">
                        <a:lnSpc>
                          <a:spcPct val="100000"/>
                        </a:lnSpc>
                      </a:pPr>
                      <a:r>
                        <a:rPr b="0" lang="fr-FR" sz="1600" spc="-1" strike="noStrike">
                          <a:solidFill>
                            <a:schemeClr val="dk1"/>
                          </a:solidFill>
                          <a:latin typeface="Arial"/>
                          <a:ea typeface="DejaVu Sans"/>
                        </a:rPr>
                        <a:t>0.061645</a:t>
                      </a:r>
                      <a:endParaRPr b="0" lang="fr-FR" sz="1600" spc="-1" strike="noStrike">
                        <a:latin typeface="Arial"/>
                      </a:endParaRPr>
                    </a:p>
                  </a:txBody>
                  <a:tcPr anchor="ctr" marL="91440" marR="91440">
                    <a:lnL w="28080">
                      <a:solidFill>
                        <a:srgbClr val="ffffff"/>
                      </a:solidFill>
                    </a:lnL>
                    <a:lnR w="12240">
                      <a:solidFill>
                        <a:srgbClr val="ffffff"/>
                      </a:solidFill>
                    </a:lnR>
                    <a:lnT w="38160">
                      <a:solidFill>
                        <a:srgbClr val="ffffff"/>
                      </a:solidFill>
                    </a:lnT>
                    <a:lnB w="12240">
                      <a:solidFill>
                        <a:srgbClr val="ffffff"/>
                      </a:solidFill>
                    </a:lnB>
                    <a:solidFill>
                      <a:srgbClr val="cddaf5"/>
                    </a:solidFill>
                  </a:tcPr>
                </a:tc>
              </a:tr>
              <a:tr h="370800">
                <a:tc>
                  <a:txBody>
                    <a:bodyPr anchor="t">
                      <a:noAutofit/>
                    </a:bodyPr>
                    <a:p>
                      <a:pPr>
                        <a:lnSpc>
                          <a:spcPct val="100000"/>
                        </a:lnSpc>
                      </a:pPr>
                      <a:r>
                        <a:rPr b="0" i="1" lang="fr-FR" sz="1600" spc="-1" strike="noStrike">
                          <a:solidFill>
                            <a:schemeClr val="lt1"/>
                          </a:solidFill>
                          <a:latin typeface="Arial"/>
                          <a:ea typeface="DejaVu Sans"/>
                        </a:rPr>
                        <a:t>SVM</a:t>
                      </a:r>
                      <a:endParaRPr b="0" lang="fr-FR" sz="16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ea typeface="DejaVu Sans"/>
                        </a:rPr>
                        <a:t>143.219976</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gn="r">
                        <a:lnSpc>
                          <a:spcPct val="100000"/>
                        </a:lnSpc>
                      </a:pPr>
                      <a:r>
                        <a:rPr b="0" lang="fr-FR" sz="1600" spc="-1" strike="noStrike" u="sng">
                          <a:solidFill>
                            <a:schemeClr val="dk1"/>
                          </a:solidFill>
                          <a:uFillTx/>
                          <a:latin typeface="Arial"/>
                          <a:ea typeface="DejaVu Sans"/>
                        </a:rPr>
                        <a:t>0.038562</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0800">
                <a:tc>
                  <a:txBody>
                    <a:bodyPr anchor="t">
                      <a:noAutofit/>
                    </a:bodyPr>
                    <a:p>
                      <a:pPr>
                        <a:lnSpc>
                          <a:spcPct val="100000"/>
                        </a:lnSpc>
                      </a:pPr>
                      <a:r>
                        <a:rPr b="0" i="1" lang="fr-FR" sz="1600" spc="-1" strike="noStrike">
                          <a:solidFill>
                            <a:schemeClr val="lt1"/>
                          </a:solidFill>
                          <a:latin typeface="Arial"/>
                          <a:ea typeface="DejaVu Sans"/>
                        </a:rPr>
                        <a:t>SVM à noyau</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ea typeface="DejaVu Sans"/>
                        </a:rPr>
                        <a:t>14.716560</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gn="r">
                        <a:lnSpc>
                          <a:spcPct val="100000"/>
                        </a:lnSpc>
                      </a:pPr>
                      <a:r>
                        <a:rPr b="0" lang="fr-FR" sz="1600" spc="-1" strike="noStrike">
                          <a:solidFill>
                            <a:schemeClr val="dk1"/>
                          </a:solidFill>
                          <a:latin typeface="Arial"/>
                          <a:ea typeface="DejaVu Sans"/>
                        </a:rPr>
                        <a:t>0.899726</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370800">
                <a:tc>
                  <a:txBody>
                    <a:bodyPr anchor="t">
                      <a:noAutofit/>
                    </a:bodyPr>
                    <a:p>
                      <a:pPr>
                        <a:lnSpc>
                          <a:spcPct val="100000"/>
                        </a:lnSpc>
                      </a:pPr>
                      <a:r>
                        <a:rPr b="0" i="1" lang="fr-FR" sz="1600" spc="-1" strike="noStrike">
                          <a:solidFill>
                            <a:schemeClr val="lt1"/>
                          </a:solidFill>
                          <a:latin typeface="Arial"/>
                          <a:ea typeface="DejaVu Sans"/>
                        </a:rPr>
                        <a:t>Réseaux de neurones</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ea typeface="DejaVu Sans"/>
                        </a:rPr>
                        <a:t>22.942275</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gn="r">
                        <a:lnSpc>
                          <a:spcPct val="100000"/>
                        </a:lnSpc>
                      </a:pPr>
                      <a:r>
                        <a:rPr b="0" lang="fr-FR" sz="1600" spc="-1" strike="noStrike">
                          <a:solidFill>
                            <a:schemeClr val="dk1"/>
                          </a:solidFill>
                          <a:latin typeface="Arial"/>
                          <a:ea typeface="DejaVu Sans"/>
                        </a:rPr>
                        <a:t>1.014410</a:t>
                      </a:r>
                      <a:r>
                        <a:rPr b="0" lang="fr-FR" sz="1600" spc="-1" strike="noStrike">
                          <a:solidFill>
                            <a:schemeClr val="dk1"/>
                          </a:solidFill>
                          <a:latin typeface="Arial"/>
                          <a:ea typeface="DejaVu Sans"/>
                        </a:rPr>
                        <a:t>	</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0800">
                <a:tc>
                  <a:txBody>
                    <a:bodyPr anchor="t">
                      <a:noAutofit/>
                    </a:bodyPr>
                    <a:p>
                      <a:pPr>
                        <a:lnSpc>
                          <a:spcPct val="100000"/>
                        </a:lnSpc>
                      </a:pPr>
                      <a:r>
                        <a:rPr b="0" i="1" lang="fr-FR" sz="1600" spc="-1" strike="noStrike">
                          <a:solidFill>
                            <a:schemeClr val="lt1"/>
                          </a:solidFill>
                          <a:latin typeface="Arial"/>
                          <a:ea typeface="DejaVu Sans"/>
                        </a:rPr>
                        <a:t>Forêt aléatoire</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ea typeface="DejaVu Sans"/>
                        </a:rPr>
                        <a:t>179.812259</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gn="r">
                        <a:lnSpc>
                          <a:spcPct val="100000"/>
                        </a:lnSpc>
                      </a:pPr>
                      <a:r>
                        <a:rPr b="0" lang="fr-FR" sz="1600" spc="-1" strike="noStrike">
                          <a:solidFill>
                            <a:schemeClr val="dk1"/>
                          </a:solidFill>
                          <a:latin typeface="Arial"/>
                          <a:ea typeface="DejaVu Sans"/>
                        </a:rPr>
                        <a:t>1.968536</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370800">
                <a:tc>
                  <a:txBody>
                    <a:bodyPr anchor="t">
                      <a:noAutofit/>
                    </a:bodyPr>
                    <a:p>
                      <a:pPr>
                        <a:lnSpc>
                          <a:spcPct val="100000"/>
                        </a:lnSpc>
                      </a:pPr>
                      <a:r>
                        <a:rPr b="0" i="1" lang="fr-FR" sz="1600" spc="-1" strike="noStrike">
                          <a:solidFill>
                            <a:schemeClr val="lt1"/>
                          </a:solidFill>
                          <a:latin typeface="Arial"/>
                          <a:ea typeface="DejaVu Sans"/>
                        </a:rPr>
                        <a:t>XGBoost</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solidFill>
                      <a:schemeClr val="accent6"/>
                    </a:solidFill>
                  </a:tcPr>
                </a:tc>
                <a:tc>
                  <a:txBody>
                    <a:bodyPr anchor="ctr">
                      <a:noAutofit/>
                    </a:bodyPr>
                    <a:p>
                      <a:pPr algn="r">
                        <a:lnSpc>
                          <a:spcPct val="100000"/>
                        </a:lnSpc>
                      </a:pPr>
                      <a:r>
                        <a:rPr b="0" lang="fr-FR" sz="1600" spc="-1" strike="noStrike" u="sng">
                          <a:solidFill>
                            <a:schemeClr val="dk1"/>
                          </a:solidFill>
                          <a:uFillTx/>
                          <a:latin typeface="Arial"/>
                          <a:ea typeface="DejaVu Sans"/>
                        </a:rPr>
                        <a:t>3.638897</a:t>
                      </a:r>
                      <a:r>
                        <a:rPr b="0" lang="fr-FR" sz="1600" spc="-1" strike="noStrike" u="sng">
                          <a:solidFill>
                            <a:schemeClr val="dk1"/>
                          </a:solidFill>
                          <a:uFillTx/>
                          <a:latin typeface="Arial"/>
                          <a:ea typeface="DejaVu Sans"/>
                        </a:rPr>
                        <a:t>	</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gn="r">
                        <a:lnSpc>
                          <a:spcPct val="100000"/>
                        </a:lnSpc>
                      </a:pPr>
                      <a:r>
                        <a:rPr b="0" lang="fr-FR" sz="1600" spc="-1" strike="noStrike">
                          <a:solidFill>
                            <a:schemeClr val="dk1"/>
                          </a:solidFill>
                          <a:latin typeface="Arial"/>
                          <a:ea typeface="DejaVu Sans"/>
                        </a:rPr>
                        <a:t>0.152905</a:t>
                      </a:r>
                      <a:endParaRPr b="0" lang="fr-FR" sz="1600" spc="-1" strike="noStrike">
                        <a:latin typeface="Arial"/>
                      </a:endParaRPr>
                    </a:p>
                  </a:txBody>
                  <a:tcPr anchor="ctr" marL="91440" marR="91440">
                    <a:lnL w="28080">
                      <a:solidFill>
                        <a:srgbClr val="ffffff"/>
                      </a:solidFill>
                    </a:lnL>
                    <a:lnR w="12240">
                      <a:solidFill>
                        <a:srgbClr val="ffffff"/>
                      </a:solidFill>
                    </a:lnR>
                    <a:lnT w="12240">
                      <a:solidFill>
                        <a:srgbClr val="ffffff"/>
                      </a:solidFill>
                    </a:lnT>
                    <a:lnB w="12240">
                      <a:solidFill>
                        <a:srgbClr val="ffffff"/>
                      </a:solidFill>
                    </a:lnB>
                    <a:solidFill>
                      <a:srgbClr val="e7edfa"/>
                    </a:solidFill>
                  </a:tcPr>
                </a:tc>
              </a:tr>
            </a:tbl>
          </a:graphicData>
        </a:graphic>
      </p:graphicFrame>
      <p:sp>
        <p:nvSpPr>
          <p:cNvPr id="116" name="Rectangle 3"/>
          <p:cNvSpPr/>
          <p:nvPr/>
        </p:nvSpPr>
        <p:spPr>
          <a:xfrm>
            <a:off x="1763640" y="4002120"/>
            <a:ext cx="7379640" cy="2738520"/>
          </a:xfrm>
          <a:prstGeom prst="rect">
            <a:avLst/>
          </a:prstGeom>
          <a:noFill/>
          <a:ln w="0">
            <a:noFill/>
          </a:ln>
        </p:spPr>
        <p:style>
          <a:lnRef idx="0"/>
          <a:fillRef idx="0"/>
          <a:effectRef idx="0"/>
          <a:fontRef idx="minor"/>
        </p:style>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1" lang="fr-FR" sz="1800" spc="-1" strike="noStrike" u="sng">
                <a:solidFill>
                  <a:srgbClr val="4d4d4d"/>
                </a:solidFill>
                <a:uFillTx/>
                <a:latin typeface="Arial"/>
                <a:ea typeface="DejaVu Sans"/>
              </a:rPr>
              <a:t>Modèle le plus rapide</a:t>
            </a:r>
            <a:r>
              <a:rPr b="0" lang="fr-FR" sz="1800" spc="-1" strike="noStrike">
                <a:solidFill>
                  <a:srgbClr val="4d4d4d"/>
                </a:solidFill>
                <a:latin typeface="Arial"/>
                <a:ea typeface="DejaVu Sans"/>
              </a:rPr>
              <a:t>: </a:t>
            </a:r>
            <a:endParaRPr b="0" lang="fr-FR" sz="1800" spc="-1" strike="noStrike">
              <a:latin typeface="Arial"/>
            </a:endParaRPr>
          </a:p>
          <a:p>
            <a:pPr marL="343080" indent="-343080" algn="just">
              <a:lnSpc>
                <a:spcPct val="100000"/>
              </a:lnSpc>
              <a:spcBef>
                <a:spcPts val="360"/>
              </a:spcBef>
              <a:buClr>
                <a:srgbClr val="4d4d4d"/>
              </a:buClr>
              <a:buFont typeface="Symbol"/>
              <a:buChar char=""/>
            </a:pPr>
            <a:r>
              <a:rPr b="0" lang="fr-FR" sz="1800" spc="-1" strike="noStrike">
                <a:solidFill>
                  <a:srgbClr val="4d4d4d"/>
                </a:solidFill>
                <a:latin typeface="Arial"/>
                <a:ea typeface="DejaVu Sans"/>
              </a:rPr>
              <a:t>XGBoost (entrainement) et SVM (prédiction)</a:t>
            </a:r>
            <a:endParaRPr b="0" lang="fr-FR" sz="1800" spc="-1" strike="noStrike">
              <a:latin typeface="Arial"/>
            </a:endParaRPr>
          </a:p>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ea typeface="DejaVu Sans"/>
              </a:rPr>
              <a:t>Les différences de temps d’entrainement et de prédiction moyens sont assez important entre la forêt aléatoire et les modèles les plus rapides. </a:t>
            </a:r>
            <a:endParaRPr b="0" lang="fr-FR" sz="1800" spc="-1" strike="noStrike">
              <a:latin typeface="Arial"/>
            </a:endParaRPr>
          </a:p>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ea typeface="DejaVu Sans"/>
              </a:rPr>
              <a:t>Privilégions tout de même la performance et donc l’algorithme de la forêt aléatoire pour ce problème de classification.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Forêt Aléatoire</a:t>
            </a:r>
            <a:endParaRPr b="0" lang="fr-FR" sz="3600" spc="-1" strike="noStrike">
              <a:solidFill>
                <a:srgbClr val="4d4d4d"/>
              </a:solidFill>
              <a:latin typeface="Arial"/>
            </a:endParaRPr>
          </a:p>
        </p:txBody>
      </p:sp>
      <p:sp>
        <p:nvSpPr>
          <p:cNvPr id="118" name="Rectangle 3"/>
          <p:cNvSpPr/>
          <p:nvPr/>
        </p:nvSpPr>
        <p:spPr>
          <a:xfrm>
            <a:off x="2008080" y="851040"/>
            <a:ext cx="3175920" cy="2375640"/>
          </a:xfrm>
          <a:prstGeom prst="rect">
            <a:avLst/>
          </a:prstGeom>
          <a:noFill/>
          <a:ln w="0">
            <a:noFill/>
          </a:ln>
        </p:spPr>
        <p:style>
          <a:lnRef idx="0"/>
          <a:fillRef idx="0"/>
          <a:effectRef idx="0"/>
          <a:fontRef idx="minor"/>
        </p:style>
        <p:txBody>
          <a:bodyPr numCol="1" spcCol="0" lIns="90000" rIns="90000" tIns="45000" bIns="45000" anchor="t">
            <a:noAutofit/>
          </a:bodyPr>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ea typeface="DejaVu Sans"/>
              </a:rPr>
              <a:t>Seuil de décision maximisant </a:t>
            </a: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ea typeface="DejaVu Sans"/>
              </a:rPr>
              <a:t>le F3 score = 0,4</a:t>
            </a:r>
            <a:endParaRPr b="0" lang="fr-FR" sz="1800" spc="-1" strike="noStrike">
              <a:latin typeface="Arial"/>
            </a:endParaRPr>
          </a:p>
        </p:txBody>
      </p:sp>
      <p:pic>
        <p:nvPicPr>
          <p:cNvPr id="119" name="Image 2" descr=""/>
          <p:cNvPicPr/>
          <p:nvPr/>
        </p:nvPicPr>
        <p:blipFill>
          <a:blip r:embed="rId2"/>
          <a:stretch/>
        </p:blipFill>
        <p:spPr>
          <a:xfrm>
            <a:off x="2228760" y="3745440"/>
            <a:ext cx="6231600" cy="3067920"/>
          </a:xfrm>
          <a:prstGeom prst="rect">
            <a:avLst/>
          </a:prstGeom>
          <a:ln w="0">
            <a:noFill/>
          </a:ln>
        </p:spPr>
      </p:pic>
      <p:pic>
        <p:nvPicPr>
          <p:cNvPr id="120" name="Image 4" descr=""/>
          <p:cNvPicPr/>
          <p:nvPr/>
        </p:nvPicPr>
        <p:blipFill>
          <a:blip r:embed="rId3"/>
          <a:stretch/>
        </p:blipFill>
        <p:spPr>
          <a:xfrm>
            <a:off x="5329800" y="503640"/>
            <a:ext cx="3669480" cy="2925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Forêt Aléatoire</a:t>
            </a:r>
            <a:endParaRPr b="0" lang="fr-FR" sz="3600" spc="-1" strike="noStrike">
              <a:solidFill>
                <a:srgbClr val="4d4d4d"/>
              </a:solidFill>
              <a:latin typeface="Arial"/>
            </a:endParaRPr>
          </a:p>
        </p:txBody>
      </p:sp>
      <p:pic>
        <p:nvPicPr>
          <p:cNvPr id="122" name="Image 2" descr=""/>
          <p:cNvPicPr/>
          <p:nvPr/>
        </p:nvPicPr>
        <p:blipFill>
          <a:blip r:embed="rId2"/>
          <a:stretch/>
        </p:blipFill>
        <p:spPr>
          <a:xfrm>
            <a:off x="2948040" y="619560"/>
            <a:ext cx="4287600" cy="3391920"/>
          </a:xfrm>
          <a:prstGeom prst="rect">
            <a:avLst/>
          </a:prstGeom>
          <a:ln w="0">
            <a:noFill/>
          </a:ln>
        </p:spPr>
      </p:pic>
      <p:pic>
        <p:nvPicPr>
          <p:cNvPr id="123" name="Image 4" descr=""/>
          <p:cNvPicPr/>
          <p:nvPr/>
        </p:nvPicPr>
        <p:blipFill>
          <a:blip r:embed="rId3"/>
          <a:stretch/>
        </p:blipFill>
        <p:spPr>
          <a:xfrm>
            <a:off x="1908000" y="4094640"/>
            <a:ext cx="2955240" cy="2675520"/>
          </a:xfrm>
          <a:prstGeom prst="rect">
            <a:avLst/>
          </a:prstGeom>
          <a:ln w="0">
            <a:noFill/>
          </a:ln>
        </p:spPr>
      </p:pic>
      <p:pic>
        <p:nvPicPr>
          <p:cNvPr id="124" name="Image 6" descr=""/>
          <p:cNvPicPr/>
          <p:nvPr/>
        </p:nvPicPr>
        <p:blipFill>
          <a:blip r:embed="rId4"/>
          <a:stretch/>
        </p:blipFill>
        <p:spPr>
          <a:xfrm>
            <a:off x="5459760" y="4089600"/>
            <a:ext cx="3500640" cy="27680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Interprétabilité globale</a:t>
            </a:r>
            <a:endParaRPr b="0" lang="fr-FR" sz="3600" spc="-1" strike="noStrike">
              <a:solidFill>
                <a:srgbClr val="4d4d4d"/>
              </a:solidFill>
              <a:latin typeface="Arial"/>
            </a:endParaRPr>
          </a:p>
        </p:txBody>
      </p:sp>
      <p:pic>
        <p:nvPicPr>
          <p:cNvPr id="126" name="" descr=""/>
          <p:cNvPicPr/>
          <p:nvPr/>
        </p:nvPicPr>
        <p:blipFill>
          <a:blip r:embed="rId2"/>
          <a:stretch/>
        </p:blipFill>
        <p:spPr>
          <a:xfrm>
            <a:off x="0" y="1620000"/>
            <a:ext cx="4589640" cy="5232960"/>
          </a:xfrm>
          <a:prstGeom prst="rect">
            <a:avLst/>
          </a:prstGeom>
          <a:ln w="0">
            <a:noFill/>
          </a:ln>
        </p:spPr>
      </p:pic>
      <p:pic>
        <p:nvPicPr>
          <p:cNvPr id="127" name="" descr=""/>
          <p:cNvPicPr/>
          <p:nvPr/>
        </p:nvPicPr>
        <p:blipFill>
          <a:blip r:embed="rId3"/>
          <a:stretch/>
        </p:blipFill>
        <p:spPr>
          <a:xfrm>
            <a:off x="4546440" y="1620000"/>
            <a:ext cx="4539960" cy="5209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763640" y="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Interprétabilité locale</a:t>
            </a:r>
            <a:endParaRPr b="0" lang="fr-FR" sz="3600" spc="-1" strike="noStrike">
              <a:solidFill>
                <a:srgbClr val="4d4d4d"/>
              </a:solidFill>
              <a:latin typeface="Arial"/>
            </a:endParaRPr>
          </a:p>
        </p:txBody>
      </p:sp>
      <p:pic>
        <p:nvPicPr>
          <p:cNvPr id="129" name="" descr=""/>
          <p:cNvPicPr/>
          <p:nvPr/>
        </p:nvPicPr>
        <p:blipFill>
          <a:blip r:embed="rId2"/>
          <a:stretch/>
        </p:blipFill>
        <p:spPr>
          <a:xfrm>
            <a:off x="2735640" y="668880"/>
            <a:ext cx="6408360" cy="3108600"/>
          </a:xfrm>
          <a:prstGeom prst="rect">
            <a:avLst/>
          </a:prstGeom>
          <a:ln w="0">
            <a:noFill/>
          </a:ln>
        </p:spPr>
      </p:pic>
      <p:pic>
        <p:nvPicPr>
          <p:cNvPr id="130" name="" descr=""/>
          <p:cNvPicPr/>
          <p:nvPr/>
        </p:nvPicPr>
        <p:blipFill>
          <a:blip r:embed="rId3"/>
          <a:stretch/>
        </p:blipFill>
        <p:spPr>
          <a:xfrm>
            <a:off x="1800000" y="3777480"/>
            <a:ext cx="6120000" cy="30805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971640" y="1484640"/>
            <a:ext cx="7776360" cy="64872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Tahoma"/>
                <a:ea typeface="DejaVu Sans"/>
              </a:rPr>
              <a:t>Conclusion</a:t>
            </a:r>
            <a:endParaRPr b="0" lang="fr-FR" sz="3600" spc="-1" strike="noStrike">
              <a:solidFill>
                <a:srgbClr val="4d4d4d"/>
              </a:solidFill>
              <a:latin typeface="Arial"/>
            </a:endParaRPr>
          </a:p>
        </p:txBody>
      </p:sp>
      <p:sp>
        <p:nvSpPr>
          <p:cNvPr id="132" name="PlaceHolder 2"/>
          <p:cNvSpPr>
            <a:spLocks noGrp="1"/>
          </p:cNvSpPr>
          <p:nvPr>
            <p:ph/>
          </p:nvPr>
        </p:nvSpPr>
        <p:spPr>
          <a:xfrm>
            <a:off x="649440" y="2276640"/>
            <a:ext cx="8386200" cy="4392000"/>
          </a:xfrm>
          <a:prstGeom prst="rect">
            <a:avLst/>
          </a:prstGeom>
          <a:noFill/>
          <a:ln w="0">
            <a:noFill/>
          </a:ln>
        </p:spPr>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0" lang="fr-FR" sz="1800" spc="-1" strike="noStrike">
                <a:solidFill>
                  <a:srgbClr val="4d4d4d"/>
                </a:solidFill>
                <a:latin typeface="Verdana"/>
                <a:ea typeface="굴림"/>
              </a:rPr>
              <a:t>Pour votre problématique de classification des individus selon leur capacité à rembourser ou non leur crédit, l’algorithme de la forêt aléatoire est le plus pertinent.</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Verdana"/>
                <a:ea typeface="굴림"/>
              </a:rPr>
              <a:t>Objectif : minimisation du taux de Faux Négatifs qui a un coût très </a:t>
            </a:r>
            <a:r>
              <a:rPr b="0" lang="fr-FR" sz="1800" spc="-1" strike="noStrike">
                <a:solidFill>
                  <a:srgbClr val="4d4d4d"/>
                </a:solidFill>
                <a:latin typeface="Verdana"/>
                <a:ea typeface="굴림"/>
              </a:rPr>
              <a:t>	</a:t>
            </a:r>
            <a:r>
              <a:rPr b="0" lang="fr-FR" sz="1800" spc="-1" strike="noStrike">
                <a:solidFill>
                  <a:srgbClr val="4d4d4d"/>
                </a:solidFill>
                <a:latin typeface="Verdana"/>
                <a:ea typeface="굴림"/>
              </a:rPr>
              <a:t>       important.</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0" lang="fr-FR" sz="1800" spc="-1" strike="noStrike">
                <a:solidFill>
                  <a:srgbClr val="4d4d4d"/>
                </a:solidFill>
                <a:latin typeface="Verdana"/>
                <a:ea typeface="굴림"/>
              </a:rPr>
              <a:t>Une interprétation globale du modèle est possible, ainsi que locale, c’est-à-dire pour chaque individu.</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0" lang="fr-FR" sz="1800" spc="-1" strike="noStrike">
                <a:solidFill>
                  <a:srgbClr val="4d4d4d"/>
                </a:solidFill>
                <a:latin typeface="Verdana"/>
                <a:ea typeface="굴림"/>
              </a:rPr>
              <a:t>Le modèle pourrait être personnalisé et amélioré avec de nouvelles variables pertinentes et spécifique à votre métier ou société.</a:t>
            </a:r>
            <a:endParaRPr b="0" lang="fr-FR"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2709000"/>
            <a:ext cx="9143280" cy="151272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fr-FR" sz="3600" spc="-1" strike="noStrike">
                <a:solidFill>
                  <a:srgbClr val="003399"/>
                </a:solidFill>
                <a:latin typeface="Tahoma"/>
                <a:ea typeface="DejaVu Sans"/>
              </a:rPr>
              <a:t>Merci pour votre attention</a:t>
            </a:r>
            <a:endParaRPr b="0" lang="fr-FR" sz="36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971640" y="1484640"/>
            <a:ext cx="7776360" cy="64872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Tahoma"/>
                <a:ea typeface="DejaVu Sans"/>
              </a:rPr>
              <a:t>Contexte de l’analyse</a:t>
            </a:r>
            <a:endParaRPr b="0" lang="fr-FR" sz="3600" spc="-1" strike="noStrike">
              <a:solidFill>
                <a:srgbClr val="4d4d4d"/>
              </a:solidFill>
              <a:latin typeface="Arial"/>
            </a:endParaRPr>
          </a:p>
        </p:txBody>
      </p:sp>
      <p:sp>
        <p:nvSpPr>
          <p:cNvPr id="85" name="PlaceHolder 2"/>
          <p:cNvSpPr>
            <a:spLocks noGrp="1"/>
          </p:cNvSpPr>
          <p:nvPr>
            <p:ph/>
          </p:nvPr>
        </p:nvSpPr>
        <p:spPr>
          <a:xfrm>
            <a:off x="971640" y="2276640"/>
            <a:ext cx="8064000" cy="4392000"/>
          </a:xfrm>
          <a:prstGeom prst="rect">
            <a:avLst/>
          </a:prstGeom>
          <a:noFill/>
          <a:ln w="0">
            <a:noFill/>
          </a:ln>
        </p:spPr>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0" lang="fr-FR" sz="1800" spc="-1" strike="noStrike">
                <a:solidFill>
                  <a:srgbClr val="4d4d4d"/>
                </a:solidFill>
                <a:latin typeface="Verdana"/>
                <a:ea typeface="굴림"/>
              </a:rPr>
              <a:t>Votre société financière "Prêt à dépenser " qui propose des crédits à la consommation pour des personnes ayant peu ou pas d'historique de prêt souhaite mettre en œuvre un outil de “scoring crédit” qui calcule la probabilité qu’un client le rembourse ou non, puis classifie la demande : crédit accordé ou refusé.</a:t>
            </a: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pPr>
            <a:r>
              <a:rPr b="0" lang="fr-FR" sz="1800" spc="-1" strike="noStrike">
                <a:solidFill>
                  <a:srgbClr val="4d4d4d"/>
                </a:solidFill>
                <a:latin typeface="Verdana"/>
                <a:ea typeface="굴림"/>
              </a:rPr>
              <a:t>Vous souhaitez donc développer un algorithme de classification pour aider les chargés de relation client à décider si un prêt peut être accordé à un client.</a:t>
            </a: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pPr>
            <a:r>
              <a:rPr b="0" lang="fr-FR" sz="1800" spc="-1" strike="noStrike">
                <a:solidFill>
                  <a:srgbClr val="4d4d4d"/>
                </a:solidFill>
                <a:latin typeface="Verdana"/>
                <a:ea typeface="굴림"/>
              </a:rPr>
              <a:t>Cet outil doit être facilement interprétable et disposer d’une mesure de l’importance des variables qui ont permis au modèle d’effectuer cette classification.</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1" lang="fr-FR" sz="1800" spc="-1" strike="noStrike" u="sng">
                <a:solidFill>
                  <a:srgbClr val="4d4d4d"/>
                </a:solidFill>
                <a:uFillTx/>
                <a:latin typeface="Verdana"/>
                <a:ea typeface="굴림"/>
              </a:rPr>
              <a:t>Notre objectif </a:t>
            </a:r>
            <a:r>
              <a:rPr b="1" lang="fr-FR" sz="1800" spc="-1" strike="noStrike">
                <a:solidFill>
                  <a:srgbClr val="4d4d4d"/>
                </a:solidFill>
                <a:latin typeface="Verdana"/>
                <a:ea typeface="굴림"/>
              </a:rPr>
              <a:t>: développer cet algorithme de classification.</a:t>
            </a:r>
            <a:endParaRPr b="0" lang="fr-FR"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en-US" sz="3600" spc="-1" strike="noStrike">
                <a:solidFill>
                  <a:srgbClr val="003399"/>
                </a:solidFill>
                <a:latin typeface="Arial"/>
                <a:ea typeface="DejaVu Sans"/>
              </a:rPr>
              <a:t>Base de données</a:t>
            </a:r>
            <a:endParaRPr b="0" lang="fr-FR" sz="3600" spc="-1" strike="noStrike">
              <a:solidFill>
                <a:srgbClr val="4d4d4d"/>
              </a:solidFill>
              <a:latin typeface="Arial"/>
            </a:endParaRPr>
          </a:p>
        </p:txBody>
      </p:sp>
      <p:sp>
        <p:nvSpPr>
          <p:cNvPr id="87" name="PlaceHolder 2"/>
          <p:cNvSpPr>
            <a:spLocks noGrp="1"/>
          </p:cNvSpPr>
          <p:nvPr>
            <p:ph/>
          </p:nvPr>
        </p:nvSpPr>
        <p:spPr>
          <a:xfrm>
            <a:off x="1763640" y="765000"/>
            <a:ext cx="7379640" cy="5975640"/>
          </a:xfrm>
          <a:prstGeom prst="rect">
            <a:avLst/>
          </a:prstGeom>
          <a:noFill/>
          <a:ln w="0">
            <a:noFill/>
          </a:ln>
        </p:spPr>
        <p:txBody>
          <a:bodyPr numCol="1" spcCol="0" lIns="90000" rIns="90000" tIns="45000" bIns="45000" anchor="t">
            <a:noAutofit/>
          </a:bodyPr>
          <a:p>
            <a:pPr marL="343080" indent="-343080">
              <a:lnSpc>
                <a:spcPct val="100000"/>
              </a:lnSpc>
              <a:spcBef>
                <a:spcPts val="360"/>
              </a:spcBef>
              <a:buClr>
                <a:srgbClr val="4d4d4d"/>
              </a:buClr>
              <a:buFont typeface="Symbol"/>
              <a:buChar char=""/>
            </a:pPr>
            <a:r>
              <a:rPr b="0" lang="fr-FR" sz="1800" spc="-1" strike="noStrike">
                <a:solidFill>
                  <a:srgbClr val="4d4d4d"/>
                </a:solidFill>
                <a:latin typeface="Arial"/>
                <a:ea typeface="DejaVu Sans"/>
              </a:rPr>
              <a:t>7 sources de données, composées de 8 fichiers CSV </a:t>
            </a: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343080" indent="-343080">
              <a:lnSpc>
                <a:spcPct val="100000"/>
              </a:lnSpc>
              <a:spcBef>
                <a:spcPts val="360"/>
              </a:spcBef>
              <a:buClr>
                <a:srgbClr val="4d4d4d"/>
              </a:buClr>
              <a:buFont typeface="Symbol"/>
              <a:buChar char=""/>
              <a:tabLst>
                <a:tab algn="l" pos="0"/>
              </a:tabLst>
            </a:pPr>
            <a:r>
              <a:rPr b="0" lang="fr-FR" sz="1800" spc="-1" strike="noStrike">
                <a:solidFill>
                  <a:srgbClr val="4d4d4d"/>
                </a:solidFill>
                <a:latin typeface="Arial"/>
                <a:ea typeface="DejaVu Sans"/>
              </a:rPr>
              <a:t>1 fichier CSV contenant la description de toutes les colonnes</a:t>
            </a:r>
            <a:endParaRPr b="0" lang="fr-FR" sz="1800" spc="-1" strike="noStrike">
              <a:solidFill>
                <a:srgbClr val="4d4d4d"/>
              </a:solidFill>
              <a:latin typeface="Arial"/>
            </a:endParaRPr>
          </a:p>
          <a:p>
            <a:pPr marL="343080" indent="-343080">
              <a:lnSpc>
                <a:spcPct val="100000"/>
              </a:lnSpc>
              <a:spcBef>
                <a:spcPts val="360"/>
              </a:spcBef>
              <a:buClr>
                <a:srgbClr val="4d4d4d"/>
              </a:buClr>
              <a:buFont typeface="Symbol"/>
              <a:buChar char=""/>
              <a:tabLst>
                <a:tab algn="l" pos="0"/>
              </a:tabLst>
            </a:pPr>
            <a:r>
              <a:rPr b="0" lang="fr-FR" sz="1800" spc="-1" strike="noStrike">
                <a:solidFill>
                  <a:srgbClr val="4d4d4d"/>
                </a:solidFill>
                <a:latin typeface="Arial"/>
                <a:ea typeface="DejaVu Sans"/>
              </a:rPr>
              <a:t>1 fichier CSV d’un exemple du fichier de soumission attendu.</a:t>
            </a: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Pour commencer le développement de cet outil, nous nous limiterons aux données d’entrainement et de test pour avoir une base de référence explicable plus facilement et qui pourra être améliorée.</a:t>
            </a:r>
            <a:endParaRPr b="0" lang="fr-FR" sz="1800" spc="-1" strike="noStrike">
              <a:solidFill>
                <a:srgbClr val="4d4d4d"/>
              </a:solidFill>
              <a:latin typeface="Arial"/>
            </a:endParaRPr>
          </a:p>
        </p:txBody>
      </p:sp>
      <p:pic>
        <p:nvPicPr>
          <p:cNvPr id="88" name="Image 2" descr=""/>
          <p:cNvPicPr/>
          <p:nvPr/>
        </p:nvPicPr>
        <p:blipFill>
          <a:blip r:embed="rId2"/>
          <a:stretch/>
        </p:blipFill>
        <p:spPr>
          <a:xfrm>
            <a:off x="2771640" y="1052640"/>
            <a:ext cx="5597640" cy="3636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en-US" sz="3600" spc="-1" strike="noStrike">
                <a:solidFill>
                  <a:srgbClr val="003399"/>
                </a:solidFill>
                <a:latin typeface="Arial"/>
                <a:ea typeface="DejaVu Sans"/>
              </a:rPr>
              <a:t>Analyse exploratoire</a:t>
            </a:r>
            <a:endParaRPr b="0" lang="fr-FR" sz="3600" spc="-1" strike="noStrike">
              <a:solidFill>
                <a:srgbClr val="4d4d4d"/>
              </a:solidFill>
              <a:latin typeface="Arial"/>
            </a:endParaRPr>
          </a:p>
        </p:txBody>
      </p:sp>
      <p:sp>
        <p:nvSpPr>
          <p:cNvPr id="90" name="PlaceHolder 2"/>
          <p:cNvSpPr>
            <a:spLocks noGrp="1"/>
          </p:cNvSpPr>
          <p:nvPr>
            <p:ph/>
          </p:nvPr>
        </p:nvSpPr>
        <p:spPr>
          <a:xfrm>
            <a:off x="1763640" y="765000"/>
            <a:ext cx="7379640" cy="5975640"/>
          </a:xfrm>
          <a:prstGeom prst="rect">
            <a:avLst/>
          </a:prstGeom>
          <a:noFill/>
          <a:ln w="0">
            <a:noFill/>
          </a:ln>
        </p:spPr>
        <p:txBody>
          <a:bodyPr numCol="1" spcCol="0" lIns="90000" rIns="90000" tIns="45000" bIns="45000" anchor="t">
            <a:noAutofit/>
          </a:bodyPr>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La base de données d’entrainement contient les données de 307511 prêts définis par 122 variables, dont notre variable cible binaire "TARGET" que l'on va vouloir prédire.</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Qualité des données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Sur les 122 variables, seules 67 contiennent des valeurs manquantes et aucune ne dépasse les 70% de valeurs manquantes.</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Variable cible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Si la variable "TARGET" est égale à 0 cela correspondra à un prêt qui sera bien remboursé, alors qu’une valeur égale à 1 correspondra à un prêt avec des difficultés de remboursement.</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Dans notre jeu de données, la distribution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de notre variable est </a:t>
            </a:r>
            <a:r>
              <a:rPr b="1" lang="fr-FR" sz="1800" spc="-1" strike="noStrike" u="sng">
                <a:solidFill>
                  <a:srgbClr val="4d4d4d"/>
                </a:solidFill>
                <a:uFillTx/>
                <a:latin typeface="Arial"/>
                <a:ea typeface="DejaVu Sans"/>
              </a:rPr>
              <a:t>inégale</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i="1" lang="fr-FR" sz="1800" spc="-1" strike="noStrike">
                <a:solidFill>
                  <a:srgbClr val="4d4d4d"/>
                </a:solidFill>
                <a:latin typeface="Arial"/>
                <a:ea typeface="DejaVu Sans"/>
              </a:rPr>
              <a:t>(il y a beaucoup plus de prêts qui ont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i="1" lang="fr-FR" sz="1800" spc="-1" strike="noStrike">
                <a:solidFill>
                  <a:srgbClr val="4d4d4d"/>
                </a:solidFill>
                <a:latin typeface="Arial"/>
                <a:ea typeface="DejaVu Sans"/>
              </a:rPr>
              <a:t>été bien remboursés que de prêts avec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i="1" lang="fr-FR" sz="1800" spc="-1" strike="noStrike">
                <a:solidFill>
                  <a:srgbClr val="4d4d4d"/>
                </a:solidFill>
                <a:latin typeface="Arial"/>
                <a:ea typeface="DejaVu Sans"/>
              </a:rPr>
              <a:t>des difficultés de remboursement)</a:t>
            </a: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p:txBody>
      </p:sp>
      <p:pic>
        <p:nvPicPr>
          <p:cNvPr id="91" name="Image 3" descr=""/>
          <p:cNvPicPr/>
          <p:nvPr/>
        </p:nvPicPr>
        <p:blipFill>
          <a:blip r:embed="rId2"/>
          <a:stretch/>
        </p:blipFill>
        <p:spPr>
          <a:xfrm>
            <a:off x="6220800" y="4546800"/>
            <a:ext cx="2922480" cy="2193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en-US" sz="3600" spc="-1" strike="noStrike">
                <a:solidFill>
                  <a:srgbClr val="003399"/>
                </a:solidFill>
                <a:latin typeface="Arial"/>
                <a:ea typeface="DejaVu Sans"/>
              </a:rPr>
              <a:t>Analyse exploratoire</a:t>
            </a:r>
            <a:endParaRPr b="0" lang="fr-FR" sz="3600" spc="-1" strike="noStrike">
              <a:solidFill>
                <a:srgbClr val="4d4d4d"/>
              </a:solidFill>
              <a:latin typeface="Arial"/>
            </a:endParaRPr>
          </a:p>
        </p:txBody>
      </p:sp>
      <p:sp>
        <p:nvSpPr>
          <p:cNvPr id="93" name="PlaceHolder 2"/>
          <p:cNvSpPr>
            <a:spLocks noGrp="1"/>
          </p:cNvSpPr>
          <p:nvPr>
            <p:ph/>
          </p:nvPr>
        </p:nvSpPr>
        <p:spPr>
          <a:xfrm>
            <a:off x="1763640" y="765000"/>
            <a:ext cx="7379640" cy="5975640"/>
          </a:xfrm>
          <a:prstGeom prst="rect">
            <a:avLst/>
          </a:prstGeom>
          <a:noFill/>
          <a:ln w="0">
            <a:noFill/>
          </a:ln>
        </p:spPr>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1" lang="fr-FR" sz="1800" spc="-1" strike="noStrike" u="sng">
                <a:solidFill>
                  <a:srgbClr val="4d4d4d"/>
                </a:solidFill>
                <a:uFillTx/>
                <a:latin typeface="Arial"/>
                <a:ea typeface="DejaVu Sans"/>
              </a:rPr>
              <a:t>Variables catégorielles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Encodage de ces variables pour les transformer en variables quantitatives pour qu'elles soient prises en compte par les algorithmes </a:t>
            </a:r>
            <a:r>
              <a:rPr b="0" i="1" lang="fr-FR" sz="1400" spc="-1" strike="noStrike">
                <a:solidFill>
                  <a:srgbClr val="4d4d4d"/>
                </a:solidFill>
                <a:latin typeface="Arial"/>
                <a:ea typeface="DejaVu Sans"/>
              </a:rPr>
              <a:t>("Label Encoding" pour les variables à 2 catégories, "One-Hot Encoding" pour les autres).</a:t>
            </a:r>
            <a:endParaRPr b="0" lang="fr-FR" sz="14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Variables quantitatives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lvl="1" marL="685800" indent="-285840">
              <a:lnSpc>
                <a:spcPct val="100000"/>
              </a:lnSpc>
              <a:spcBef>
                <a:spcPts val="360"/>
              </a:spcBef>
              <a:buClr>
                <a:srgbClr val="212121"/>
              </a:buClr>
              <a:buFont typeface="Courier New"/>
              <a:buChar char="o"/>
              <a:tabLst>
                <a:tab algn="l" pos="0"/>
              </a:tabLst>
            </a:pPr>
            <a:r>
              <a:rPr b="0" lang="fr-FR" sz="1800" spc="-1" strike="noStrike">
                <a:solidFill>
                  <a:srgbClr val="212121"/>
                </a:solidFill>
                <a:highlight>
                  <a:srgbClr val="ffffff"/>
                </a:highlight>
                <a:latin typeface="Arial"/>
                <a:ea typeface="DejaVu Sans"/>
              </a:rPr>
              <a:t>"DAYS_BIRTH" transformé en "AGE"    </a:t>
            </a:r>
            <a:endParaRPr b="0" lang="fr-FR" sz="1800" spc="-1" strike="noStrike">
              <a:solidFill>
                <a:srgbClr val="4d4d4d"/>
              </a:solidFill>
              <a:latin typeface="Arial"/>
            </a:endParaRPr>
          </a:p>
          <a:p>
            <a:pPr lvl="1" marL="685800" indent="-285840">
              <a:lnSpc>
                <a:spcPct val="100000"/>
              </a:lnSpc>
              <a:spcBef>
                <a:spcPts val="360"/>
              </a:spcBef>
              <a:buClr>
                <a:srgbClr val="212121"/>
              </a:buClr>
              <a:buFont typeface="Courier New"/>
              <a:buChar char="o"/>
              <a:tabLst>
                <a:tab algn="l" pos="0"/>
              </a:tabLst>
            </a:pPr>
            <a:r>
              <a:rPr b="0" lang="fr-FR" sz="1800" spc="-1" strike="noStrike">
                <a:solidFill>
                  <a:srgbClr val="212121"/>
                </a:solidFill>
                <a:highlight>
                  <a:srgbClr val="ffffff"/>
                </a:highlight>
                <a:latin typeface="Arial"/>
                <a:ea typeface="DejaVu Sans"/>
              </a:rPr>
              <a:t>Valeurs aberrantes car positive de "DAYS_EMPLOYED", toutes égales à 365243 : imputation en NaN.</a:t>
            </a:r>
            <a:endParaRPr b="0" lang="fr-FR" sz="1800" spc="-1" strike="noStrike">
              <a:solidFill>
                <a:srgbClr val="4d4d4d"/>
              </a:solidFill>
              <a:latin typeface="Arial"/>
            </a:endParaRPr>
          </a:p>
          <a:p>
            <a:pPr lvl="1" marL="685800" indent="-285840">
              <a:lnSpc>
                <a:spcPct val="100000"/>
              </a:lnSpc>
              <a:spcBef>
                <a:spcPts val="360"/>
              </a:spcBef>
              <a:buClr>
                <a:srgbClr val="212121"/>
              </a:buClr>
              <a:buFont typeface="Courier New"/>
              <a:buChar char="o"/>
              <a:tabLst>
                <a:tab algn="l" pos="0"/>
              </a:tabLst>
            </a:pPr>
            <a:r>
              <a:rPr b="0" lang="fr-FR" sz="1800" spc="-1" strike="noStrike">
                <a:solidFill>
                  <a:srgbClr val="212121"/>
                </a:solidFill>
                <a:highlight>
                  <a:srgbClr val="ffffff"/>
                </a:highlight>
                <a:latin typeface="Arial"/>
                <a:ea typeface="DejaVu Sans"/>
              </a:rPr>
              <a:t>Création de la variable booléenne 'DAYS_EMPLOYED_ANOM" pour savoir si la valeur initiale de "DAYS_EMPLOYED" était aberrante ou non.</a:t>
            </a:r>
            <a:endParaRPr b="0" lang="fr-FR" sz="1800" spc="-1" strike="noStrike">
              <a:solidFill>
                <a:srgbClr val="4d4d4d"/>
              </a:solidFill>
              <a:latin typeface="Arial"/>
            </a:endParaRPr>
          </a:p>
          <a:p>
            <a:pPr marL="228600" indent="0">
              <a:lnSpc>
                <a:spcPct val="90000"/>
              </a:lnSpc>
              <a:spcBef>
                <a:spcPts val="1417"/>
              </a:spcBef>
              <a:buNone/>
              <a:tabLst>
                <a:tab algn="l" pos="0"/>
              </a:tabLst>
            </a:pPr>
            <a:endParaRPr b="0" lang="fr-FR" sz="1800" spc="-1" strike="noStrike">
              <a:solidFill>
                <a:srgbClr val="4d4d4d"/>
              </a:solidFill>
              <a:latin typeface="Arial"/>
            </a:endParaRPr>
          </a:p>
          <a:p>
            <a:pPr marL="285840" indent="-343080">
              <a:lnSpc>
                <a:spcPct val="10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Duplicatas </a:t>
            </a:r>
            <a:r>
              <a:rPr b="0" lang="fr-FR" sz="1800" spc="-1" strike="noStrike">
                <a:solidFill>
                  <a:srgbClr val="4d4d4d"/>
                </a:solidFill>
                <a:latin typeface="Arial"/>
                <a:ea typeface="DejaVu Sans"/>
              </a:rPr>
              <a:t>: Aucun.</a:t>
            </a:r>
            <a:endParaRPr b="0" lang="fr-FR" sz="1800" spc="-1" strike="noStrike">
              <a:solidFill>
                <a:srgbClr val="4d4d4d"/>
              </a:solidFill>
              <a:latin typeface="Arial"/>
            </a:endParaRPr>
          </a:p>
          <a:p>
            <a:pPr marL="228600" indent="0">
              <a:lnSpc>
                <a:spcPct val="100000"/>
              </a:lnSpc>
              <a:spcBef>
                <a:spcPts val="360"/>
              </a:spcBef>
              <a:buNone/>
              <a:tabLst>
                <a:tab algn="l" pos="0"/>
              </a:tabLst>
            </a:pPr>
            <a:endParaRPr b="0" lang="fr-FR" sz="1800" spc="-1" strike="noStrike">
              <a:solidFill>
                <a:srgbClr val="4d4d4d"/>
              </a:solidFill>
              <a:latin typeface="Arial"/>
            </a:endParaRPr>
          </a:p>
          <a:p>
            <a:pPr marL="285840" indent="-343080">
              <a:lnSpc>
                <a:spcPct val="10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Corrélations</a:t>
            </a:r>
            <a:r>
              <a:rPr b="0" lang="fr-FR" sz="1800" spc="-1" strike="noStrike">
                <a:solidFill>
                  <a:srgbClr val="4d4d4d"/>
                </a:solidFill>
                <a:latin typeface="Arial"/>
                <a:ea typeface="DejaVu Sans"/>
              </a:rPr>
              <a:t> : </a:t>
            </a:r>
            <a:r>
              <a:rPr b="0" lang="fr-FR" sz="1200" spc="-1" strike="noStrike">
                <a:solidFill>
                  <a:srgbClr val="212121"/>
                </a:solidFill>
                <a:highlight>
                  <a:srgbClr val="ffffff"/>
                </a:highlight>
                <a:latin typeface="Roboto"/>
                <a:ea typeface="DejaVu Sans"/>
              </a:rPr>
              <a:t> </a:t>
            </a:r>
            <a:r>
              <a:rPr b="0" lang="fr-FR" sz="1800" spc="-1" strike="noStrike">
                <a:solidFill>
                  <a:srgbClr val="212121"/>
                </a:solidFill>
                <a:highlight>
                  <a:srgbClr val="ffffff"/>
                </a:highlight>
                <a:latin typeface="Roboto"/>
                <a:ea typeface="DejaVu Sans"/>
              </a:rPr>
              <a:t>T</a:t>
            </a:r>
            <a:r>
              <a:rPr b="0" lang="fr-FR" sz="1800" spc="-1" strike="noStrike">
                <a:solidFill>
                  <a:srgbClr val="4d4d4d"/>
                </a:solidFill>
                <a:latin typeface="Arial"/>
                <a:ea typeface="DejaVu Sans"/>
              </a:rPr>
              <a:t>outes considérées comme très faibles.</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Cependant les plus importantes sont négatives et proviennent des 3 variables "EXT_SOURCE" et de notre nouvelle variable "AGE".</a:t>
            </a:r>
            <a:endParaRPr b="0" lang="fr-FR" sz="1800" spc="-1" strike="noStrike">
              <a:solidFill>
                <a:srgbClr val="4d4d4d"/>
              </a:solidFill>
              <a:latin typeface="Arial"/>
            </a:endParaRPr>
          </a:p>
          <a:p>
            <a:pPr marL="228600" indent="0" algn="just">
              <a:lnSpc>
                <a:spcPct val="100000"/>
              </a:lnSpc>
              <a:spcBef>
                <a:spcPts val="320"/>
              </a:spcBef>
              <a:buNone/>
              <a:tabLst>
                <a:tab algn="l" pos="0"/>
              </a:tabLst>
            </a:pPr>
            <a:r>
              <a:rPr b="0" i="1" lang="fr-FR" sz="1600" spc="-1" strike="noStrike">
                <a:solidFill>
                  <a:srgbClr val="4d4d4d"/>
                </a:solidFill>
                <a:latin typeface="Arial"/>
                <a:ea typeface="DejaVu Sans"/>
              </a:rPr>
              <a:t>(plus leurs valeurs sont élevées, plus la valeur de "TARGET" tend à se rapprocher de 0 donc de bon remboursement)</a:t>
            </a:r>
            <a:endParaRPr b="0" lang="fr-FR" sz="16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en-US" sz="3600" spc="-1" strike="noStrike">
                <a:solidFill>
                  <a:srgbClr val="003399"/>
                </a:solidFill>
                <a:latin typeface="Arial"/>
                <a:ea typeface="DejaVu Sans"/>
              </a:rPr>
              <a:t>Analyse exploratoire</a:t>
            </a:r>
            <a:endParaRPr b="0" lang="fr-FR" sz="3600" spc="-1" strike="noStrike">
              <a:solidFill>
                <a:srgbClr val="4d4d4d"/>
              </a:solidFill>
              <a:latin typeface="Arial"/>
            </a:endParaRPr>
          </a:p>
        </p:txBody>
      </p:sp>
      <p:sp>
        <p:nvSpPr>
          <p:cNvPr id="95" name="PlaceHolder 2"/>
          <p:cNvSpPr>
            <a:spLocks noGrp="1"/>
          </p:cNvSpPr>
          <p:nvPr>
            <p:ph/>
          </p:nvPr>
        </p:nvSpPr>
        <p:spPr>
          <a:xfrm>
            <a:off x="1763640" y="765000"/>
            <a:ext cx="7379640" cy="5975640"/>
          </a:xfrm>
          <a:prstGeom prst="rect">
            <a:avLst/>
          </a:prstGeom>
          <a:noFill/>
          <a:ln w="0">
            <a:noFill/>
          </a:ln>
        </p:spPr>
        <p:txBody>
          <a:bodyPr numCol="1" spcCol="0" lIns="90000" rIns="90000" tIns="45000" bIns="45000" anchor="t">
            <a:noAutofit/>
          </a:bodyPr>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Variable "AGE"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nSpc>
                <a:spcPct val="100000"/>
              </a:lnSpc>
              <a:spcBef>
                <a:spcPts val="360"/>
              </a:spcBef>
              <a:buNone/>
              <a:tabLst>
                <a:tab algn="l" pos="0"/>
              </a:tabLst>
            </a:pPr>
            <a:r>
              <a:rPr b="0" lang="fr-FR" sz="1800" spc="-1" strike="noStrike">
                <a:solidFill>
                  <a:srgbClr val="4d4d4d"/>
                </a:solidFill>
                <a:latin typeface="Arial"/>
                <a:ea typeface="DejaVu Sans"/>
              </a:rPr>
              <a:t>Plus les clients sont jeunes, plus le </a:t>
            </a:r>
            <a:endParaRPr b="0" lang="fr-FR" sz="1800" spc="-1" strike="noStrike">
              <a:solidFill>
                <a:srgbClr val="4d4d4d"/>
              </a:solidFill>
              <a:latin typeface="Arial"/>
            </a:endParaRPr>
          </a:p>
          <a:p>
            <a:pPr marL="228600" indent="0">
              <a:lnSpc>
                <a:spcPct val="100000"/>
              </a:lnSpc>
              <a:spcBef>
                <a:spcPts val="360"/>
              </a:spcBef>
              <a:buNone/>
              <a:tabLst>
                <a:tab algn="l" pos="0"/>
              </a:tabLst>
            </a:pPr>
            <a:r>
              <a:rPr b="0" lang="fr-FR" sz="1800" spc="-1" strike="noStrike">
                <a:solidFill>
                  <a:srgbClr val="4d4d4d"/>
                </a:solidFill>
                <a:latin typeface="Arial"/>
                <a:ea typeface="DejaVu Sans"/>
              </a:rPr>
              <a:t>taux de défaut de paiement est élevé.</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Variables "EXT_SOURCE" </a:t>
            </a:r>
            <a:r>
              <a:rPr b="0" lang="fr-FR" sz="1800" spc="-1" strike="noStrike">
                <a:solidFill>
                  <a:srgbClr val="4d4d4d"/>
                </a:solidFill>
                <a:latin typeface="Arial"/>
                <a:ea typeface="DejaVu Sans"/>
              </a:rPr>
              <a:t>(</a:t>
            </a:r>
            <a:r>
              <a:rPr b="0" lang="fr-FR" sz="1200" spc="-1" strike="noStrike">
                <a:solidFill>
                  <a:srgbClr val="212121"/>
                </a:solidFill>
                <a:highlight>
                  <a:srgbClr val="ffffff"/>
                </a:highlight>
                <a:latin typeface="Roboto"/>
                <a:ea typeface="DejaVu Sans"/>
              </a:rPr>
              <a:t> scores normalisés de données sources externes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nSpc>
                <a:spcPct val="90000"/>
              </a:lnSpc>
              <a:spcBef>
                <a:spcPts val="1417"/>
              </a:spcBef>
              <a:buNone/>
              <a:tabLst>
                <a:tab algn="l" pos="0"/>
              </a:tabLst>
            </a:pPr>
            <a:endParaRPr b="0" lang="fr-FR" sz="1800" spc="-1" strike="noStrike">
              <a:solidFill>
                <a:srgbClr val="4d4d4d"/>
              </a:solidFill>
              <a:latin typeface="Arial"/>
            </a:endParaRPr>
          </a:p>
        </p:txBody>
      </p:sp>
      <p:pic>
        <p:nvPicPr>
          <p:cNvPr id="96" name="Image 2" descr=""/>
          <p:cNvPicPr/>
          <p:nvPr/>
        </p:nvPicPr>
        <p:blipFill>
          <a:blip r:embed="rId2"/>
          <a:stretch/>
        </p:blipFill>
        <p:spPr>
          <a:xfrm>
            <a:off x="6660360" y="116640"/>
            <a:ext cx="2359800" cy="2648520"/>
          </a:xfrm>
          <a:prstGeom prst="rect">
            <a:avLst/>
          </a:prstGeom>
          <a:ln w="0">
            <a:noFill/>
          </a:ln>
        </p:spPr>
      </p:pic>
      <p:pic>
        <p:nvPicPr>
          <p:cNvPr id="97" name="Image 4" descr=""/>
          <p:cNvPicPr/>
          <p:nvPr/>
        </p:nvPicPr>
        <p:blipFill>
          <a:blip r:embed="rId3"/>
          <a:stretch/>
        </p:blipFill>
        <p:spPr>
          <a:xfrm>
            <a:off x="1763640" y="3285000"/>
            <a:ext cx="4110840" cy="3528000"/>
          </a:xfrm>
          <a:prstGeom prst="rect">
            <a:avLst/>
          </a:prstGeom>
          <a:ln w="0">
            <a:noFill/>
          </a:ln>
        </p:spPr>
      </p:pic>
      <p:pic>
        <p:nvPicPr>
          <p:cNvPr id="98" name="Image 6" descr=""/>
          <p:cNvPicPr/>
          <p:nvPr/>
        </p:nvPicPr>
        <p:blipFill>
          <a:blip r:embed="rId4"/>
          <a:stretch/>
        </p:blipFill>
        <p:spPr>
          <a:xfrm>
            <a:off x="5929920" y="3069000"/>
            <a:ext cx="3152880" cy="3788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en-US" sz="3600" spc="-1" strike="noStrike">
                <a:solidFill>
                  <a:srgbClr val="003399"/>
                </a:solidFill>
                <a:latin typeface="Arial"/>
                <a:ea typeface="DejaVu Sans"/>
              </a:rPr>
              <a:t>Feature Engineering</a:t>
            </a:r>
            <a:endParaRPr b="0" lang="fr-FR" sz="3600" spc="-1" strike="noStrike">
              <a:solidFill>
                <a:srgbClr val="4d4d4d"/>
              </a:solidFill>
              <a:latin typeface="Arial"/>
            </a:endParaRPr>
          </a:p>
        </p:txBody>
      </p:sp>
      <p:sp>
        <p:nvSpPr>
          <p:cNvPr id="100" name="PlaceHolder 2"/>
          <p:cNvSpPr>
            <a:spLocks noGrp="1"/>
          </p:cNvSpPr>
          <p:nvPr>
            <p:ph/>
          </p:nvPr>
        </p:nvSpPr>
        <p:spPr>
          <a:xfrm>
            <a:off x="1763640" y="765000"/>
            <a:ext cx="7379640" cy="5975640"/>
          </a:xfrm>
          <a:prstGeom prst="rect">
            <a:avLst/>
          </a:prstGeom>
          <a:noFill/>
          <a:ln w="0">
            <a:noFill/>
          </a:ln>
        </p:spPr>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1" lang="fr-FR" sz="1800" spc="-1" strike="noStrike" u="sng">
                <a:solidFill>
                  <a:srgbClr val="4d4d4d"/>
                </a:solidFill>
                <a:uFillTx/>
                <a:latin typeface="Arial"/>
                <a:ea typeface="DejaVu Sans"/>
              </a:rPr>
              <a:t>Méthode polynomiale </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Méthode basée sur la combinaison de variables initiales et/ou l'élévation à la puissance 2. Ici, nous créerons de nouvelles variables à partir des variables "EXT_SOURCE" et "AGE" après avoir imputer les valeurs manquantes par la médiane.</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Méthode liée à la connaissance métier </a:t>
            </a:r>
            <a:r>
              <a:rPr b="0" lang="fr-FR" sz="1800" spc="-1" strike="noStrike">
                <a:solidFill>
                  <a:srgbClr val="4d4d4d"/>
                </a:solidFill>
                <a:latin typeface="Arial"/>
                <a:ea typeface="DejaVu Sans"/>
              </a:rPr>
              <a:t>:</a:t>
            </a:r>
            <a:endParaRPr b="0" lang="fr-FR" sz="1800" spc="-1" strike="noStrike">
              <a:solidFill>
                <a:srgbClr val="4d4d4d"/>
              </a:solidFill>
              <a:latin typeface="Arial"/>
            </a:endParaRPr>
          </a:p>
          <a:p>
            <a:pPr marL="228600" indent="0">
              <a:lnSpc>
                <a:spcPct val="100000"/>
              </a:lnSpc>
              <a:spcBef>
                <a:spcPts val="360"/>
              </a:spcBef>
              <a:buNone/>
              <a:tabLst>
                <a:tab algn="l" pos="0"/>
              </a:tabLst>
            </a:pPr>
            <a:r>
              <a:rPr b="0" lang="fr-FR" sz="1800" spc="-1" strike="noStrike">
                <a:solidFill>
                  <a:srgbClr val="4d4d4d"/>
                </a:solidFill>
                <a:latin typeface="Arial"/>
                <a:ea typeface="DejaVu Sans"/>
              </a:rPr>
              <a:t>Création de nouvelles variables :</a:t>
            </a:r>
            <a:endParaRPr b="0" lang="fr-FR"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CREDIT_INCOME_PERCENT</a:t>
            </a: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 : le pourcentage du montant du crédit par rapport aux revenus d'un client</a:t>
            </a:r>
            <a:endParaRPr b="0" lang="fr-FR"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ANNUITY_INCOME_PERCENT</a:t>
            </a: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 : le pourcentage de la rente du prêt par rapport aux revenus d'un client</a:t>
            </a:r>
            <a:endParaRPr b="0" lang="fr-FR"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CREDIT_TERM</a:t>
            </a: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 : la durée du versement en mois (puisque la rente est le montant mensuel dû)</a:t>
            </a:r>
            <a:endParaRPr b="0" lang="fr-FR"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DAYS_EMPLOYED_PERCENT</a:t>
            </a:r>
            <a:r>
              <a:rPr b="0" lang="fr-FR" sz="1800" spc="-1" strike="noStrike">
                <a:solidFill>
                  <a:srgbClr val="4d4d4d"/>
                </a:solidFill>
                <a:latin typeface="Arial"/>
                <a:ea typeface="DejaVu Sans"/>
              </a:rPr>
              <a:t>"</a:t>
            </a:r>
            <a:r>
              <a:rPr b="0" lang="fr-FR" sz="1800" spc="-1" strike="noStrike">
                <a:solidFill>
                  <a:srgbClr val="212121"/>
                </a:solidFill>
                <a:highlight>
                  <a:srgbClr val="ffffff"/>
                </a:highlight>
                <a:latin typeface="Arial"/>
                <a:ea typeface="DejaVu Sans"/>
              </a:rPr>
              <a:t> : le pourcentage de jours employés par rapport à l'âge du client</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Le jeu de données finalisé sur lequel les algorithmes vont être entrainés contient maintenant 276 variables.</a:t>
            </a:r>
            <a:endParaRPr b="0" lang="fr-FR"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1835640" y="44280"/>
            <a:ext cx="730764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2800" spc="-1" strike="noStrike">
                <a:solidFill>
                  <a:srgbClr val="003399"/>
                </a:solidFill>
                <a:latin typeface="Arial"/>
                <a:ea typeface="DejaVu Sans"/>
              </a:rPr>
              <a:t>Normalisation et équilibrage des données</a:t>
            </a:r>
            <a:endParaRPr b="0" lang="fr-FR" sz="2800" spc="-1" strike="noStrike">
              <a:solidFill>
                <a:srgbClr val="4d4d4d"/>
              </a:solidFill>
              <a:latin typeface="Arial"/>
            </a:endParaRPr>
          </a:p>
        </p:txBody>
      </p:sp>
      <p:sp>
        <p:nvSpPr>
          <p:cNvPr id="102" name="PlaceHolder 2"/>
          <p:cNvSpPr>
            <a:spLocks noGrp="1"/>
          </p:cNvSpPr>
          <p:nvPr>
            <p:ph/>
          </p:nvPr>
        </p:nvSpPr>
        <p:spPr>
          <a:xfrm>
            <a:off x="1763640" y="765000"/>
            <a:ext cx="7379640" cy="5975640"/>
          </a:xfrm>
          <a:prstGeom prst="rect">
            <a:avLst/>
          </a:prstGeom>
          <a:noFill/>
          <a:ln w="0">
            <a:noFill/>
          </a:ln>
        </p:spPr>
        <p:txBody>
          <a:bodyPr numCol="1" spcCol="0" lIns="90000" rIns="90000" tIns="45000" bIns="45000" anchor="t">
            <a:noAutofit/>
          </a:bodyPr>
          <a:p>
            <a:pPr marL="343080" indent="-343080" algn="just">
              <a:lnSpc>
                <a:spcPct val="100000"/>
              </a:lnSpc>
              <a:spcBef>
                <a:spcPts val="360"/>
              </a:spcBef>
              <a:buClr>
                <a:srgbClr val="4d4d4d"/>
              </a:buClr>
              <a:buFont typeface="Symbol"/>
              <a:buChar char=""/>
            </a:pPr>
            <a:r>
              <a:rPr b="1" lang="fr-FR" sz="1800" spc="-1" strike="noStrike" u="sng">
                <a:solidFill>
                  <a:srgbClr val="4d4d4d"/>
                </a:solidFill>
                <a:uFillTx/>
                <a:latin typeface="Arial"/>
                <a:ea typeface="DejaVu Sans"/>
              </a:rPr>
              <a:t>Normalisation</a:t>
            </a:r>
            <a:r>
              <a:rPr b="0" lang="fr-FR" sz="1800" spc="-1" strike="noStrike">
                <a:solidFill>
                  <a:srgbClr val="4d4d4d"/>
                </a:solidFill>
                <a:latin typeface="Arial"/>
                <a:ea typeface="DejaVu Sans"/>
              </a:rPr>
              <a:t>: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Afin que les différents ordres de grandeur des variables n'impactent pas les résultats des modèles, normalisons les données du jeu d’entrainement pour que chaque variable ait une moyenne égale à 0 et une variance égale à 1 avec la fonction </a:t>
            </a:r>
            <a:r>
              <a:rPr b="0" i="1" lang="fr-FR" sz="1800" spc="-1" strike="noStrike">
                <a:solidFill>
                  <a:srgbClr val="4d4d4d"/>
                </a:solidFill>
                <a:latin typeface="Arial"/>
                <a:ea typeface="DejaVu Sans"/>
              </a:rPr>
              <a:t>StandardScaler</a:t>
            </a:r>
            <a:r>
              <a:rPr b="0" lang="fr-FR" sz="1800" spc="-1" strike="noStrike">
                <a:solidFill>
                  <a:srgbClr val="4d4d4d"/>
                </a:solidFill>
                <a:latin typeface="Arial"/>
                <a:ea typeface="DejaVu Sans"/>
              </a:rPr>
              <a:t>.</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343080" indent="-343080" algn="just">
              <a:lnSpc>
                <a:spcPct val="100000"/>
              </a:lnSpc>
              <a:spcBef>
                <a:spcPts val="360"/>
              </a:spcBef>
              <a:buClr>
                <a:srgbClr val="4d4d4d"/>
              </a:buClr>
              <a:buFont typeface="Symbol"/>
              <a:buChar char=""/>
              <a:tabLst>
                <a:tab algn="l" pos="0"/>
              </a:tabLst>
            </a:pPr>
            <a:r>
              <a:rPr b="1" lang="fr-FR" sz="1800" spc="-1" strike="noStrike" u="sng">
                <a:solidFill>
                  <a:srgbClr val="4d4d4d"/>
                </a:solidFill>
                <a:uFillTx/>
                <a:latin typeface="Arial"/>
                <a:ea typeface="DejaVu Sans"/>
              </a:rPr>
              <a:t>Ré-équilibrage</a:t>
            </a:r>
            <a:r>
              <a:rPr b="0" lang="fr-FR" sz="1800" spc="-1" strike="noStrike">
                <a:solidFill>
                  <a:srgbClr val="4d4d4d"/>
                </a:solidFill>
                <a:latin typeface="Arial"/>
                <a:ea typeface="DejaVu Sans"/>
              </a:rPr>
              <a:t>:</a:t>
            </a: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Pour éliminer un biais dans l'apprentissage de nos modèles, équilibrons les données du jeu d’entrainement avec la fonction </a:t>
            </a:r>
            <a:r>
              <a:rPr b="0" i="1" lang="fr-FR" sz="1800" spc="-1" strike="noStrike">
                <a:solidFill>
                  <a:srgbClr val="4d4d4d"/>
                </a:solidFill>
                <a:latin typeface="Arial"/>
                <a:ea typeface="DejaVu Sans"/>
              </a:rPr>
              <a:t>RandomUnderSampler</a:t>
            </a:r>
            <a:r>
              <a:rPr b="0" lang="fr-FR" sz="1800" spc="-1" strike="noStrike">
                <a:solidFill>
                  <a:srgbClr val="4d4d4d"/>
                </a:solidFill>
                <a:latin typeface="Arial"/>
                <a:ea typeface="DejaVu Sans"/>
              </a:rPr>
              <a:t> qui supprime des éléments de la classe majoritaire, ici 0.</a:t>
            </a:r>
            <a:endParaRPr b="0" lang="fr-FR" sz="1800" spc="-1" strike="noStrike">
              <a:solidFill>
                <a:srgbClr val="4d4d4d"/>
              </a:solidFill>
              <a:latin typeface="Arial"/>
            </a:endParaRPr>
          </a:p>
        </p:txBody>
      </p:sp>
      <p:pic>
        <p:nvPicPr>
          <p:cNvPr id="103" name="Image 2" descr=""/>
          <p:cNvPicPr/>
          <p:nvPr/>
        </p:nvPicPr>
        <p:blipFill>
          <a:blip r:embed="rId2"/>
          <a:stretch/>
        </p:blipFill>
        <p:spPr>
          <a:xfrm>
            <a:off x="1763640" y="4221000"/>
            <a:ext cx="3220920" cy="2448360"/>
          </a:xfrm>
          <a:prstGeom prst="rect">
            <a:avLst/>
          </a:prstGeom>
          <a:ln w="0">
            <a:noFill/>
          </a:ln>
        </p:spPr>
      </p:pic>
      <p:pic>
        <p:nvPicPr>
          <p:cNvPr id="104" name="Image 4" descr=""/>
          <p:cNvPicPr/>
          <p:nvPr/>
        </p:nvPicPr>
        <p:blipFill>
          <a:blip r:embed="rId3"/>
          <a:stretch/>
        </p:blipFill>
        <p:spPr>
          <a:xfrm>
            <a:off x="5454000" y="4221000"/>
            <a:ext cx="3453840" cy="2448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1908000" y="44280"/>
            <a:ext cx="6552360" cy="718560"/>
          </a:xfrm>
          <a:prstGeom prst="rect">
            <a:avLst/>
          </a:prstGeom>
          <a:noFill/>
          <a:ln w="0">
            <a:noFill/>
          </a:ln>
        </p:spPr>
        <p:txBody>
          <a:bodyPr numCol="1" spcCol="0" lIns="90000" rIns="90000" tIns="45000" bIns="45000" anchor="ctr">
            <a:noAutofit/>
          </a:bodyPr>
          <a:p>
            <a:pPr indent="0">
              <a:lnSpc>
                <a:spcPct val="100000"/>
              </a:lnSpc>
              <a:buNone/>
              <a:tabLst>
                <a:tab algn="l" pos="0"/>
              </a:tabLst>
            </a:pPr>
            <a:r>
              <a:rPr b="1" lang="fr-FR" sz="3600" spc="-1" strike="noStrike">
                <a:solidFill>
                  <a:srgbClr val="003399"/>
                </a:solidFill>
                <a:latin typeface="Arial"/>
                <a:ea typeface="DejaVu Sans"/>
              </a:rPr>
              <a:t>Modélisation et évaluation</a:t>
            </a:r>
            <a:endParaRPr b="0" lang="fr-FR" sz="3600" spc="-1" strike="noStrike">
              <a:solidFill>
                <a:srgbClr val="4d4d4d"/>
              </a:solidFill>
              <a:latin typeface="Arial"/>
            </a:endParaRPr>
          </a:p>
        </p:txBody>
      </p:sp>
      <p:sp>
        <p:nvSpPr>
          <p:cNvPr id="106" name="PlaceHolder 2"/>
          <p:cNvSpPr>
            <a:spLocks noGrp="1"/>
          </p:cNvSpPr>
          <p:nvPr>
            <p:ph/>
          </p:nvPr>
        </p:nvSpPr>
        <p:spPr>
          <a:xfrm>
            <a:off x="1800000" y="864000"/>
            <a:ext cx="7343640" cy="5975640"/>
          </a:xfrm>
          <a:prstGeom prst="rect">
            <a:avLst/>
          </a:prstGeom>
          <a:noFill/>
          <a:ln w="0">
            <a:noFill/>
          </a:ln>
        </p:spPr>
        <p:txBody>
          <a:bodyPr numCol="1" spcCol="0" lIns="90000" rIns="90000" tIns="45000" bIns="45000" anchor="t">
            <a:noAutofit/>
          </a:bodyPr>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Pour l'évaluation des performances nous allons calculer différentes métriques :</a:t>
            </a:r>
            <a:endParaRPr b="0" lang="fr-FR" sz="18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L'accuracy</a:t>
            </a:r>
            <a:r>
              <a:rPr b="0" lang="fr-FR" sz="1800" spc="-1" strike="noStrike">
                <a:solidFill>
                  <a:srgbClr val="4d4d4d"/>
                </a:solidFill>
                <a:latin typeface="Arial"/>
                <a:ea typeface="DejaVu Sans"/>
              </a:rPr>
              <a:t> </a:t>
            </a:r>
            <a:r>
              <a:rPr b="0" lang="fr-FR" sz="1600" spc="-1" strike="noStrike">
                <a:solidFill>
                  <a:srgbClr val="4d4d4d"/>
                </a:solidFill>
                <a:latin typeface="Arial"/>
                <a:ea typeface="DejaVu Sans"/>
              </a:rPr>
              <a:t>(efficacité d'un modèle à prédire correctement à la fois les individus positifs et négatifs)</a:t>
            </a:r>
            <a:endParaRPr b="0" lang="fr-FR" sz="16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Microsoft YaHei"/>
              </a:rPr>
              <a:t>La précision</a:t>
            </a:r>
            <a:r>
              <a:rPr b="1" lang="fr-FR" sz="1800" spc="-1" strike="noStrike">
                <a:solidFill>
                  <a:srgbClr val="4d4d4d"/>
                </a:solidFill>
                <a:latin typeface="Arial"/>
                <a:ea typeface="Microsoft YaHei"/>
              </a:rPr>
              <a:t> </a:t>
            </a:r>
            <a:r>
              <a:rPr b="0" lang="fr-FR" sz="1600" spc="-1" strike="noStrike">
                <a:solidFill>
                  <a:srgbClr val="4d4d4d"/>
                </a:solidFill>
                <a:latin typeface="Arial"/>
                <a:ea typeface="Microsoft YaHei"/>
              </a:rPr>
              <a:t>(nombre de </a:t>
            </a:r>
            <a:r>
              <a:rPr b="0" lang="fr-FR" sz="1600" spc="-1" strike="noStrike">
                <a:solidFill>
                  <a:srgbClr val="4d4d4d"/>
                </a:solidFill>
                <a:latin typeface="Arial"/>
                <a:ea typeface="DejaVu Sans"/>
              </a:rPr>
              <a:t>vrai positifs (VP) divisé par l’ensemble des positifs prédit)</a:t>
            </a:r>
            <a:endParaRPr b="0" lang="fr-FR" sz="16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Le recall</a:t>
            </a:r>
            <a:r>
              <a:rPr b="1" lang="fr-FR" sz="1800" spc="-1" strike="noStrike">
                <a:solidFill>
                  <a:srgbClr val="4d4d4d"/>
                </a:solidFill>
                <a:latin typeface="Arial"/>
                <a:ea typeface="DejaVu Sans"/>
              </a:rPr>
              <a:t> </a:t>
            </a:r>
            <a:r>
              <a:rPr b="0" lang="fr-FR" sz="1600" spc="-1" strike="noStrike">
                <a:solidFill>
                  <a:srgbClr val="4d4d4d"/>
                </a:solidFill>
                <a:latin typeface="Arial"/>
                <a:ea typeface="DejaVu Sans"/>
              </a:rPr>
              <a:t>(nombre de vrai positifs (VP) divisé par l’ensemble des positifs)</a:t>
            </a:r>
            <a:endParaRPr b="0" lang="fr-FR" sz="16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Le F1 score</a:t>
            </a:r>
            <a:r>
              <a:rPr b="1" lang="fr-FR" sz="1800" spc="-1" strike="noStrike">
                <a:solidFill>
                  <a:srgbClr val="4d4d4d"/>
                </a:solidFill>
                <a:latin typeface="Arial"/>
                <a:ea typeface="DejaVu Sans"/>
              </a:rPr>
              <a:t> </a:t>
            </a:r>
            <a:r>
              <a:rPr b="0" lang="fr-FR" sz="1600" spc="-1" strike="noStrike">
                <a:solidFill>
                  <a:srgbClr val="4d4d4d"/>
                </a:solidFill>
                <a:latin typeface="Arial"/>
                <a:ea typeface="DejaVu Sans"/>
              </a:rPr>
              <a:t>(moyenne harmonique du recall et de la precision)</a:t>
            </a:r>
            <a:endParaRPr b="0" lang="fr-FR" sz="16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Le F beta score</a:t>
            </a:r>
            <a:r>
              <a:rPr b="1" lang="fr-FR" sz="1800" spc="-1" strike="noStrike">
                <a:solidFill>
                  <a:srgbClr val="4d4d4d"/>
                </a:solidFill>
                <a:latin typeface="Arial"/>
                <a:ea typeface="DejaVu Sans"/>
              </a:rPr>
              <a:t> </a:t>
            </a:r>
            <a:r>
              <a:rPr b="0" lang="fr-FR" sz="1600" spc="-1" strike="noStrike">
                <a:solidFill>
                  <a:srgbClr val="4d4d4d"/>
                </a:solidFill>
                <a:latin typeface="Arial"/>
                <a:ea typeface="DejaVu Sans"/>
              </a:rPr>
              <a:t>(avec beta=3 pour accorder plus d’importance au recall)</a:t>
            </a:r>
            <a:endParaRPr b="0" lang="fr-FR" sz="16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L’aire sous la courbe ROC </a:t>
            </a:r>
            <a:r>
              <a:rPr b="0" lang="fr-FR" sz="1600" spc="-1" strike="noStrike">
                <a:solidFill>
                  <a:srgbClr val="4d4d4d"/>
                </a:solidFill>
                <a:latin typeface="Arial"/>
                <a:ea typeface="DejaVu Sans"/>
              </a:rPr>
              <a:t>(relation entre spécificité et sensibilité)</a:t>
            </a:r>
            <a:endParaRPr b="0" lang="fr-FR" sz="1600" spc="-1" strike="noStrike">
              <a:solidFill>
                <a:srgbClr val="4d4d4d"/>
              </a:solidFill>
              <a:latin typeface="Arial"/>
            </a:endParaRPr>
          </a:p>
          <a:p>
            <a:pPr marL="343080" indent="-343080">
              <a:lnSpc>
                <a:spcPct val="90000"/>
              </a:lnSpc>
              <a:spcBef>
                <a:spcPts val="360"/>
              </a:spcBef>
              <a:buClr>
                <a:srgbClr val="4d4d4d"/>
              </a:buClr>
              <a:buFont typeface="Arial"/>
              <a:buChar char="•"/>
              <a:tabLst>
                <a:tab algn="l" pos="0"/>
              </a:tabLst>
            </a:pPr>
            <a:r>
              <a:rPr b="1" lang="fr-FR" sz="1800" spc="-1" strike="noStrike" u="sng">
                <a:solidFill>
                  <a:srgbClr val="4d4d4d"/>
                </a:solidFill>
                <a:uFillTx/>
                <a:latin typeface="Arial"/>
                <a:ea typeface="DejaVu Sans"/>
              </a:rPr>
              <a:t>L’aire sous la courbe PR </a:t>
            </a:r>
            <a:r>
              <a:rPr b="0" lang="fr-FR" sz="1600" spc="-1" strike="noStrike">
                <a:solidFill>
                  <a:srgbClr val="4d4d4d"/>
                </a:solidFill>
                <a:latin typeface="Arial"/>
                <a:ea typeface="DejaVu Sans"/>
              </a:rPr>
              <a:t>(relation entre précision et recall)</a:t>
            </a:r>
            <a:endParaRPr b="0" lang="fr-FR" sz="16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r>
              <a:rPr b="0" lang="fr-FR" sz="1800" spc="-1" strike="noStrike">
                <a:solidFill>
                  <a:srgbClr val="4d4d4d"/>
                </a:solidFill>
                <a:latin typeface="Arial"/>
                <a:ea typeface="DejaVu Sans"/>
              </a:rPr>
              <a:t>Dans notre cas, </a:t>
            </a:r>
            <a:r>
              <a:rPr b="0" lang="fr-FR" sz="1800" spc="-1" strike="noStrike" u="sng">
                <a:solidFill>
                  <a:srgbClr val="4d4d4d"/>
                </a:solidFill>
                <a:uFillTx/>
                <a:latin typeface="Arial"/>
                <a:ea typeface="DejaVu Sans"/>
              </a:rPr>
              <a:t>puisque la prédiction de Faux Négatifs (FN) coûtent plus d'argent que les Faux Positifs (FP) :</a:t>
            </a: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gn="just">
              <a:lnSpc>
                <a:spcPct val="100000"/>
              </a:lnSpc>
              <a:spcBef>
                <a:spcPts val="360"/>
              </a:spcBef>
              <a:buNone/>
              <a:tabLst>
                <a:tab algn="l" pos="0"/>
              </a:tabLst>
            </a:pPr>
            <a:endParaRPr b="0" lang="fr-FR" sz="1800" spc="-1" strike="noStrike">
              <a:solidFill>
                <a:srgbClr val="4d4d4d"/>
              </a:solidFill>
              <a:latin typeface="Arial"/>
            </a:endParaRPr>
          </a:p>
          <a:p>
            <a:pPr marL="228600" indent="0">
              <a:lnSpc>
                <a:spcPct val="90000"/>
              </a:lnSpc>
              <a:spcBef>
                <a:spcPts val="360"/>
              </a:spcBef>
              <a:buNone/>
              <a:tabLst>
                <a:tab algn="l" pos="0"/>
              </a:tabLst>
            </a:pPr>
            <a:r>
              <a:rPr b="1" lang="fr-FR" sz="1800" spc="-1" strike="noStrike" u="sng">
                <a:solidFill>
                  <a:srgbClr val="4d4d4d"/>
                </a:solidFill>
                <a:uFillTx/>
                <a:latin typeface="Arial"/>
                <a:ea typeface="DejaVu Sans"/>
              </a:rPr>
              <a:t>Objectif :</a:t>
            </a:r>
            <a:r>
              <a:rPr b="0" lang="fr-FR" sz="1800" spc="-1" strike="noStrike">
                <a:solidFill>
                  <a:srgbClr val="4d4d4d"/>
                </a:solidFill>
                <a:latin typeface="Arial"/>
                <a:ea typeface="DejaVu Sans"/>
              </a:rPr>
              <a:t>  minimiser le nombre de FN, donc maximiser le F3 score.</a:t>
            </a:r>
            <a:endParaRPr b="0" lang="fr-FR"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Template>
  <TotalTime>16033</TotalTime>
  <Application>View_PPTX_PLUS/7.4.0.3$Windows_X86_64 LibreOffice_project/</Application>
  <AppVersion>15.0000</AppVersion>
  <Words>1513</Words>
  <Paragraphs>280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2024-06-21T08:59:20Z</dcterms:created>
  <dc:creator>Céline LESUR</dc:creator>
  <dc:description/>
  <dc:language>fr-FR</dc:language>
  <cp:lastModifiedBy/>
  <dcterms:modified xsi:type="dcterms:W3CDTF">2024-07-03T18:05:47Z</dcterms:modified>
  <cp:revision>75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14</vt:i4>
  </property>
  <property fmtid="{D5CDD505-2E9C-101B-9397-08002B2CF9AE}" pid="3" name="PresentationFormat">
    <vt:lpwstr>Affichage à l'écran (4:3)</vt:lpwstr>
  </property>
  <property fmtid="{D5CDD505-2E9C-101B-9397-08002B2CF9AE}" pid="4" name="Slides">
    <vt:i4>19</vt:i4>
  </property>
</Properties>
</file>