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F93C6-7201-4181-B74E-665AF7E71538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699249D-BF8D-4732-82D1-9643F95B1B64}">
      <dgm:prSet phldrT="[Texte]"/>
      <dgm:spPr/>
      <dgm:t>
        <a:bodyPr/>
        <a:lstStyle/>
        <a:p>
          <a:r>
            <a:rPr lang="fr-FR" dirty="0"/>
            <a:t>Séparation de la base de données</a:t>
          </a:r>
        </a:p>
      </dgm:t>
    </dgm:pt>
    <dgm:pt modelId="{0D9C99AE-B578-4FA1-B477-8799A991FC3E}" type="parTrans" cxnId="{17393C4B-B01E-4FBB-BF1C-39585F5ADA13}">
      <dgm:prSet/>
      <dgm:spPr/>
      <dgm:t>
        <a:bodyPr/>
        <a:lstStyle/>
        <a:p>
          <a:endParaRPr lang="fr-FR"/>
        </a:p>
      </dgm:t>
    </dgm:pt>
    <dgm:pt modelId="{BF2CB964-A693-4A1A-BAA5-0828AA95E721}" type="sibTrans" cxnId="{17393C4B-B01E-4FBB-BF1C-39585F5ADA13}">
      <dgm:prSet/>
      <dgm:spPr/>
      <dgm:t>
        <a:bodyPr/>
        <a:lstStyle/>
        <a:p>
          <a:endParaRPr lang="fr-FR"/>
        </a:p>
      </dgm:t>
    </dgm:pt>
    <dgm:pt modelId="{0A768ABD-2001-4177-B445-15158B76E5F3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Split d’application_train.csv en un jeu d’entrainement et un jeu de test</a:t>
          </a:r>
        </a:p>
      </dgm:t>
    </dgm:pt>
    <dgm:pt modelId="{B6F156D9-5F77-4289-8739-ADAB297B4277}" type="parTrans" cxnId="{3093A877-AE75-4D59-838D-394987D1EBD5}">
      <dgm:prSet/>
      <dgm:spPr/>
      <dgm:t>
        <a:bodyPr/>
        <a:lstStyle/>
        <a:p>
          <a:endParaRPr lang="fr-FR"/>
        </a:p>
      </dgm:t>
    </dgm:pt>
    <dgm:pt modelId="{BE23D140-E267-4512-8BE0-26759A336CC4}" type="sibTrans" cxnId="{3093A877-AE75-4D59-838D-394987D1EBD5}">
      <dgm:prSet/>
      <dgm:spPr/>
      <dgm:t>
        <a:bodyPr/>
        <a:lstStyle/>
        <a:p>
          <a:endParaRPr lang="fr-FR"/>
        </a:p>
      </dgm:t>
    </dgm:pt>
    <dgm:pt modelId="{0CBA4902-29A0-4BE0-8B9F-A5CE0D3CD53B}">
      <dgm:prSet phldrT="[Texte]"/>
      <dgm:spPr/>
      <dgm:t>
        <a:bodyPr/>
        <a:lstStyle/>
        <a:p>
          <a:r>
            <a:rPr lang="fr-FR" dirty="0"/>
            <a:t>Entrainement du modèle</a:t>
          </a:r>
        </a:p>
      </dgm:t>
    </dgm:pt>
    <dgm:pt modelId="{C6FF1EEE-744E-4D69-83CF-C0A351D96F26}" type="parTrans" cxnId="{FA4FFE8A-B876-403D-91AC-3EE5EF709B6D}">
      <dgm:prSet/>
      <dgm:spPr/>
      <dgm:t>
        <a:bodyPr/>
        <a:lstStyle/>
        <a:p>
          <a:endParaRPr lang="fr-FR"/>
        </a:p>
      </dgm:t>
    </dgm:pt>
    <dgm:pt modelId="{F1BB2864-18CA-484E-9FA2-680C04F8000D}" type="sibTrans" cxnId="{FA4FFE8A-B876-403D-91AC-3EE5EF709B6D}">
      <dgm:prSet/>
      <dgm:spPr/>
      <dgm:t>
        <a:bodyPr/>
        <a:lstStyle/>
        <a:p>
          <a:endParaRPr lang="fr-FR"/>
        </a:p>
      </dgm:t>
    </dgm:pt>
    <dgm:pt modelId="{B0BB67F8-56A9-4D58-90FA-9A2B96324FCC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Sur les données d’entrainement </a:t>
          </a:r>
        </a:p>
      </dgm:t>
    </dgm:pt>
    <dgm:pt modelId="{2FB5EAD1-A834-4ED8-B134-7172ED5464A3}" type="parTrans" cxnId="{2EF29656-029C-49BD-9AC1-A330AC7E9C88}">
      <dgm:prSet/>
      <dgm:spPr/>
      <dgm:t>
        <a:bodyPr/>
        <a:lstStyle/>
        <a:p>
          <a:endParaRPr lang="fr-FR"/>
        </a:p>
      </dgm:t>
    </dgm:pt>
    <dgm:pt modelId="{AF755EA2-1683-470A-9D30-EB6DA0E24A09}" type="sibTrans" cxnId="{2EF29656-029C-49BD-9AC1-A330AC7E9C88}">
      <dgm:prSet/>
      <dgm:spPr/>
      <dgm:t>
        <a:bodyPr/>
        <a:lstStyle/>
        <a:p>
          <a:endParaRPr lang="fr-FR"/>
        </a:p>
      </dgm:t>
    </dgm:pt>
    <dgm:pt modelId="{A56534D1-EC08-4E9A-8D55-914321008EFA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Optimisation des hyperparamètres choisis par cross-validation avec </a:t>
          </a:r>
          <a:r>
            <a:rPr lang="fr-FR" sz="1200" dirty="0" err="1">
              <a:solidFill>
                <a:schemeClr val="tx1">
                  <a:lumMod val="50000"/>
                </a:schemeClr>
              </a:solidFill>
            </a:rPr>
            <a:t>GridSearch</a:t>
          </a:r>
          <a:endParaRPr lang="fr-FR" sz="1200" dirty="0">
            <a:solidFill>
              <a:schemeClr val="tx1">
                <a:lumMod val="50000"/>
              </a:schemeClr>
            </a:solidFill>
          </a:endParaRPr>
        </a:p>
      </dgm:t>
    </dgm:pt>
    <dgm:pt modelId="{45626D5A-857E-49C1-8CC9-790EA6A5944E}" type="parTrans" cxnId="{D6D926C6-6320-468E-81BA-4DFD0376EA4E}">
      <dgm:prSet/>
      <dgm:spPr/>
      <dgm:t>
        <a:bodyPr/>
        <a:lstStyle/>
        <a:p>
          <a:endParaRPr lang="fr-FR"/>
        </a:p>
      </dgm:t>
    </dgm:pt>
    <dgm:pt modelId="{B5B43351-AC6B-4F34-9974-448A351F7117}" type="sibTrans" cxnId="{D6D926C6-6320-468E-81BA-4DFD0376EA4E}">
      <dgm:prSet/>
      <dgm:spPr/>
      <dgm:t>
        <a:bodyPr/>
        <a:lstStyle/>
        <a:p>
          <a:endParaRPr lang="fr-FR"/>
        </a:p>
      </dgm:t>
    </dgm:pt>
    <dgm:pt modelId="{A0A3F6D4-FA52-46F1-91BB-3678B0D0409D}">
      <dgm:prSet phldrT="[Texte]"/>
      <dgm:spPr/>
      <dgm:t>
        <a:bodyPr/>
        <a:lstStyle/>
        <a:p>
          <a:r>
            <a:rPr lang="fr-FR" dirty="0"/>
            <a:t>Sélection du seuil de décision</a:t>
          </a:r>
        </a:p>
      </dgm:t>
    </dgm:pt>
    <dgm:pt modelId="{62F4EDB2-9425-4854-BBF7-B4203E323213}" type="parTrans" cxnId="{373A2BAB-0C80-4883-9E24-932FC352828D}">
      <dgm:prSet/>
      <dgm:spPr/>
      <dgm:t>
        <a:bodyPr/>
        <a:lstStyle/>
        <a:p>
          <a:endParaRPr lang="fr-FR"/>
        </a:p>
      </dgm:t>
    </dgm:pt>
    <dgm:pt modelId="{816DF16E-AB88-449D-943E-2DE8FFB6F3B3}" type="sibTrans" cxnId="{373A2BAB-0C80-4883-9E24-932FC352828D}">
      <dgm:prSet/>
      <dgm:spPr/>
      <dgm:t>
        <a:bodyPr/>
        <a:lstStyle/>
        <a:p>
          <a:endParaRPr lang="fr-FR"/>
        </a:p>
      </dgm:t>
    </dgm:pt>
    <dgm:pt modelId="{40B274B4-F987-4538-AF88-00A2326B2D2E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Seuil de décision minimisant le score métier</a:t>
          </a:r>
        </a:p>
      </dgm:t>
    </dgm:pt>
    <dgm:pt modelId="{B813B4E5-95B9-4D60-875F-8DD65B8FAB63}" type="parTrans" cxnId="{977CC4B7-A898-41C4-AB57-400A666C15EE}">
      <dgm:prSet/>
      <dgm:spPr/>
      <dgm:t>
        <a:bodyPr/>
        <a:lstStyle/>
        <a:p>
          <a:endParaRPr lang="fr-FR"/>
        </a:p>
      </dgm:t>
    </dgm:pt>
    <dgm:pt modelId="{B0B631EF-8991-470F-B3DC-5BDB60198220}" type="sibTrans" cxnId="{977CC4B7-A898-41C4-AB57-400A666C15EE}">
      <dgm:prSet/>
      <dgm:spPr/>
      <dgm:t>
        <a:bodyPr/>
        <a:lstStyle/>
        <a:p>
          <a:endParaRPr lang="fr-FR"/>
        </a:p>
      </dgm:t>
    </dgm:pt>
    <dgm:pt modelId="{3D93A8F3-FBAD-4D43-8F05-7BAF8E16F07C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Calcul des temps d’entrainement et de prédiction</a:t>
          </a:r>
        </a:p>
      </dgm:t>
    </dgm:pt>
    <dgm:pt modelId="{2EE5CCBF-DDE3-40AB-8995-1D01A0F1D071}" type="parTrans" cxnId="{B1733EDE-2034-4340-9E8D-6C89F5793E5E}">
      <dgm:prSet/>
      <dgm:spPr/>
      <dgm:t>
        <a:bodyPr/>
        <a:lstStyle/>
        <a:p>
          <a:endParaRPr lang="fr-FR"/>
        </a:p>
      </dgm:t>
    </dgm:pt>
    <dgm:pt modelId="{427AF206-B5AD-46DD-A2BB-5DB13C043810}" type="sibTrans" cxnId="{B1733EDE-2034-4340-9E8D-6C89F5793E5E}">
      <dgm:prSet/>
      <dgm:spPr/>
      <dgm:t>
        <a:bodyPr/>
        <a:lstStyle/>
        <a:p>
          <a:endParaRPr lang="fr-FR"/>
        </a:p>
      </dgm:t>
    </dgm:pt>
    <dgm:pt modelId="{F52DC814-0740-46FC-8F6F-1448F25E41C8}">
      <dgm:prSet phldrT="[Texte]"/>
      <dgm:spPr/>
      <dgm:t>
        <a:bodyPr/>
        <a:lstStyle/>
        <a:p>
          <a:r>
            <a:rPr lang="fr-FR" dirty="0"/>
            <a:t>Evaluation du modèle</a:t>
          </a:r>
        </a:p>
      </dgm:t>
    </dgm:pt>
    <dgm:pt modelId="{9FAC9958-5138-4B62-A053-8FB1741BB7C0}" type="parTrans" cxnId="{99982830-077C-4D15-B375-6644726F4DEF}">
      <dgm:prSet/>
      <dgm:spPr/>
      <dgm:t>
        <a:bodyPr/>
        <a:lstStyle/>
        <a:p>
          <a:endParaRPr lang="fr-FR"/>
        </a:p>
      </dgm:t>
    </dgm:pt>
    <dgm:pt modelId="{45EC5185-70B4-4215-AE24-B2DB9EB0A8D5}" type="sibTrans" cxnId="{99982830-077C-4D15-B375-6644726F4DEF}">
      <dgm:prSet/>
      <dgm:spPr/>
      <dgm:t>
        <a:bodyPr/>
        <a:lstStyle/>
        <a:p>
          <a:endParaRPr lang="fr-FR"/>
        </a:p>
      </dgm:t>
    </dgm:pt>
    <dgm:pt modelId="{C2555B4E-4BA1-498B-9BE2-6D48F6630E76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Sur les données de test</a:t>
          </a:r>
        </a:p>
      </dgm:t>
    </dgm:pt>
    <dgm:pt modelId="{8F3041F8-D8B6-4DE8-9B45-71DD6CDBE52D}" type="parTrans" cxnId="{C24EF489-1872-47B3-B135-4BFF0E57A85B}">
      <dgm:prSet/>
      <dgm:spPr/>
      <dgm:t>
        <a:bodyPr/>
        <a:lstStyle/>
        <a:p>
          <a:endParaRPr lang="fr-FR"/>
        </a:p>
      </dgm:t>
    </dgm:pt>
    <dgm:pt modelId="{3767972B-F7FA-414F-A4EB-D59BA79A5924}" type="sibTrans" cxnId="{C24EF489-1872-47B3-B135-4BFF0E57A85B}">
      <dgm:prSet/>
      <dgm:spPr/>
      <dgm:t>
        <a:bodyPr/>
        <a:lstStyle/>
        <a:p>
          <a:endParaRPr lang="fr-FR"/>
        </a:p>
      </dgm:t>
    </dgm:pt>
    <dgm:pt modelId="{44B582AC-2B0F-4900-A4AF-FEB4BD0A28CE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En utilisant les hyperparamètres et le seuil de décision optimisés</a:t>
          </a:r>
        </a:p>
      </dgm:t>
    </dgm:pt>
    <dgm:pt modelId="{F4251EB4-3BF2-449F-8818-59EDBA7A6DCD}" type="parTrans" cxnId="{0C431CC3-3BDF-421E-AF5E-595391DA1188}">
      <dgm:prSet/>
      <dgm:spPr/>
      <dgm:t>
        <a:bodyPr/>
        <a:lstStyle/>
        <a:p>
          <a:endParaRPr lang="fr-FR"/>
        </a:p>
      </dgm:t>
    </dgm:pt>
    <dgm:pt modelId="{EF68C108-036D-408F-AC45-BB535A619E3C}" type="sibTrans" cxnId="{0C431CC3-3BDF-421E-AF5E-595391DA1188}">
      <dgm:prSet/>
      <dgm:spPr/>
      <dgm:t>
        <a:bodyPr/>
        <a:lstStyle/>
        <a:p>
          <a:endParaRPr lang="fr-FR"/>
        </a:p>
      </dgm:t>
    </dgm:pt>
    <dgm:pt modelId="{1E11F826-230A-4AC0-B278-EDDA3E225AD2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Calcul des métriques </a:t>
          </a:r>
        </a:p>
      </dgm:t>
    </dgm:pt>
    <dgm:pt modelId="{DA274252-F108-4B3E-9D02-D1B837AC7DD9}" type="parTrans" cxnId="{885932E0-E63F-4193-8D19-4597C14DB397}">
      <dgm:prSet/>
      <dgm:spPr/>
      <dgm:t>
        <a:bodyPr/>
        <a:lstStyle/>
        <a:p>
          <a:endParaRPr lang="fr-FR"/>
        </a:p>
      </dgm:t>
    </dgm:pt>
    <dgm:pt modelId="{FF4A1579-622F-438C-872B-16F59B6F9C9C}" type="sibTrans" cxnId="{885932E0-E63F-4193-8D19-4597C14DB397}">
      <dgm:prSet/>
      <dgm:spPr/>
      <dgm:t>
        <a:bodyPr/>
        <a:lstStyle/>
        <a:p>
          <a:endParaRPr lang="fr-FR"/>
        </a:p>
      </dgm:t>
    </dgm:pt>
    <dgm:pt modelId="{0FC50B98-E277-4149-AB90-510A6E4A8898}">
      <dgm:prSet phldrT="[Texte]" custT="1"/>
      <dgm:spPr/>
      <dgm:t>
        <a:bodyPr/>
        <a:lstStyle/>
        <a:p>
          <a:r>
            <a:rPr lang="fr-FR" sz="1200">
              <a:solidFill>
                <a:schemeClr val="tx1">
                  <a:lumMod val="50000"/>
                </a:schemeClr>
              </a:solidFill>
            </a:rPr>
            <a:t>Création de la matrice de confusion</a:t>
          </a:r>
          <a:endParaRPr lang="fr-FR" sz="1200" dirty="0">
            <a:solidFill>
              <a:schemeClr val="tx1">
                <a:lumMod val="50000"/>
              </a:schemeClr>
            </a:solidFill>
          </a:endParaRPr>
        </a:p>
      </dgm:t>
    </dgm:pt>
    <dgm:pt modelId="{5D4E2A75-130B-469B-A1B6-70ADE9626CBE}" type="parTrans" cxnId="{7204ADF8-E981-4A9B-B73F-B5A387CB3B73}">
      <dgm:prSet/>
      <dgm:spPr/>
      <dgm:t>
        <a:bodyPr/>
        <a:lstStyle/>
        <a:p>
          <a:endParaRPr lang="fr-FR"/>
        </a:p>
      </dgm:t>
    </dgm:pt>
    <dgm:pt modelId="{34E27159-12E3-427C-BCF4-2D3EE3DA5026}" type="sibTrans" cxnId="{7204ADF8-E981-4A9B-B73F-B5A387CB3B73}">
      <dgm:prSet/>
      <dgm:spPr/>
      <dgm:t>
        <a:bodyPr/>
        <a:lstStyle/>
        <a:p>
          <a:endParaRPr lang="fr-FR"/>
        </a:p>
      </dgm:t>
    </dgm:pt>
    <dgm:pt modelId="{F5905155-2029-4A43-9028-BEB467BD931A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Création de la courbe précision-rappel</a:t>
          </a:r>
        </a:p>
      </dgm:t>
    </dgm:pt>
    <dgm:pt modelId="{7FE0A50E-306A-4D94-8C90-3051C8BF3873}" type="parTrans" cxnId="{45CE2808-7622-4865-9184-0B6A2C267237}">
      <dgm:prSet/>
      <dgm:spPr/>
      <dgm:t>
        <a:bodyPr/>
        <a:lstStyle/>
        <a:p>
          <a:endParaRPr lang="fr-FR"/>
        </a:p>
      </dgm:t>
    </dgm:pt>
    <dgm:pt modelId="{9DA1B13D-7B0B-4614-91CB-9EAD876FF23D}" type="sibTrans" cxnId="{45CE2808-7622-4865-9184-0B6A2C267237}">
      <dgm:prSet/>
      <dgm:spPr/>
      <dgm:t>
        <a:bodyPr/>
        <a:lstStyle/>
        <a:p>
          <a:endParaRPr lang="fr-FR"/>
        </a:p>
      </dgm:t>
    </dgm:pt>
    <dgm:pt modelId="{6631224F-D6A5-419B-A364-D076376E649D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Création de la courbe ROC</a:t>
          </a:r>
        </a:p>
      </dgm:t>
    </dgm:pt>
    <dgm:pt modelId="{9555E577-7346-4A12-B64B-D2F567AF00E8}" type="parTrans" cxnId="{AA192D32-2B43-4E61-ABAC-D10C1675AD08}">
      <dgm:prSet/>
      <dgm:spPr/>
      <dgm:t>
        <a:bodyPr/>
        <a:lstStyle/>
        <a:p>
          <a:endParaRPr lang="fr-FR"/>
        </a:p>
      </dgm:t>
    </dgm:pt>
    <dgm:pt modelId="{4F8A0F8B-CCD5-41C3-9D4A-D99277A0A369}" type="sibTrans" cxnId="{AA192D32-2B43-4E61-ABAC-D10C1675AD08}">
      <dgm:prSet/>
      <dgm:spPr/>
      <dgm:t>
        <a:bodyPr/>
        <a:lstStyle/>
        <a:p>
          <a:endParaRPr lang="fr-FR"/>
        </a:p>
      </dgm:t>
    </dgm:pt>
    <dgm:pt modelId="{14F7BEA7-A571-403A-B070-3CCE38DFE85F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Création du graphique des variables ayant le plus d’importance</a:t>
          </a:r>
        </a:p>
      </dgm:t>
    </dgm:pt>
    <dgm:pt modelId="{8EE136CE-E585-438E-B3C1-2C3922B11822}" type="parTrans" cxnId="{1DAF6730-ACAD-4205-98EB-0043C1A62C31}">
      <dgm:prSet/>
      <dgm:spPr/>
      <dgm:t>
        <a:bodyPr/>
        <a:lstStyle/>
        <a:p>
          <a:endParaRPr lang="fr-FR"/>
        </a:p>
      </dgm:t>
    </dgm:pt>
    <dgm:pt modelId="{B27CE78B-E1F3-43B3-A3E9-C93632BB69F8}" type="sibTrans" cxnId="{1DAF6730-ACAD-4205-98EB-0043C1A62C31}">
      <dgm:prSet/>
      <dgm:spPr/>
      <dgm:t>
        <a:bodyPr/>
        <a:lstStyle/>
        <a:p>
          <a:endParaRPr lang="fr-FR"/>
        </a:p>
      </dgm:t>
    </dgm:pt>
    <dgm:pt modelId="{B74F1800-FFFC-45D8-A8FB-93471717EAB5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Entrainement du meilleur modèle sur la totalité des données d’entrainement</a:t>
          </a:r>
        </a:p>
      </dgm:t>
    </dgm:pt>
    <dgm:pt modelId="{9E4C5282-35A0-4758-B21D-4B43A304FF3A}" type="parTrans" cxnId="{B137AE62-C9C1-40F4-A8AD-BE786AD95308}">
      <dgm:prSet/>
      <dgm:spPr/>
      <dgm:t>
        <a:bodyPr/>
        <a:lstStyle/>
        <a:p>
          <a:endParaRPr lang="fr-FR"/>
        </a:p>
      </dgm:t>
    </dgm:pt>
    <dgm:pt modelId="{9122A5D9-CD2D-46E4-9EAD-780CEFF9B6A6}" type="sibTrans" cxnId="{B137AE62-C9C1-40F4-A8AD-BE786AD95308}">
      <dgm:prSet/>
      <dgm:spPr/>
      <dgm:t>
        <a:bodyPr/>
        <a:lstStyle/>
        <a:p>
          <a:endParaRPr lang="fr-FR"/>
        </a:p>
      </dgm:t>
    </dgm:pt>
    <dgm:pt modelId="{ECC0C1C9-0E3C-48B5-98FE-BA962226AE71}" type="pres">
      <dgm:prSet presAssocID="{741F93C6-7201-4181-B74E-665AF7E71538}" presName="linearFlow" presStyleCnt="0">
        <dgm:presLayoutVars>
          <dgm:dir/>
          <dgm:animLvl val="lvl"/>
          <dgm:resizeHandles val="exact"/>
        </dgm:presLayoutVars>
      </dgm:prSet>
      <dgm:spPr/>
    </dgm:pt>
    <dgm:pt modelId="{66B889D1-3C58-4888-B453-3591D175CF60}" type="pres">
      <dgm:prSet presAssocID="{7699249D-BF8D-4732-82D1-9643F95B1B64}" presName="composite" presStyleCnt="0"/>
      <dgm:spPr/>
    </dgm:pt>
    <dgm:pt modelId="{1F0D29AD-9F4D-4EC7-A948-A2FA2D90D2AF}" type="pres">
      <dgm:prSet presAssocID="{7699249D-BF8D-4732-82D1-9643F95B1B6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3E0DC70-D4C4-46DD-A1AB-F09E819A3B43}" type="pres">
      <dgm:prSet presAssocID="{7699249D-BF8D-4732-82D1-9643F95B1B64}" presName="descendantText" presStyleLbl="alignAcc1" presStyleIdx="0" presStyleCnt="4">
        <dgm:presLayoutVars>
          <dgm:bulletEnabled val="1"/>
        </dgm:presLayoutVars>
      </dgm:prSet>
      <dgm:spPr/>
    </dgm:pt>
    <dgm:pt modelId="{6E28F5C4-36F1-422F-B223-81E6D3235FEA}" type="pres">
      <dgm:prSet presAssocID="{BF2CB964-A693-4A1A-BAA5-0828AA95E721}" presName="sp" presStyleCnt="0"/>
      <dgm:spPr/>
    </dgm:pt>
    <dgm:pt modelId="{D053F144-D7F2-4678-9022-A78351F61998}" type="pres">
      <dgm:prSet presAssocID="{0CBA4902-29A0-4BE0-8B9F-A5CE0D3CD53B}" presName="composite" presStyleCnt="0"/>
      <dgm:spPr/>
    </dgm:pt>
    <dgm:pt modelId="{F5A84BCC-F7F7-4916-AA4A-3B4E7D7056AA}" type="pres">
      <dgm:prSet presAssocID="{0CBA4902-29A0-4BE0-8B9F-A5CE0D3CD53B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CEFC748-D64A-435E-9482-1F112718B481}" type="pres">
      <dgm:prSet presAssocID="{0CBA4902-29A0-4BE0-8B9F-A5CE0D3CD53B}" presName="descendantText" presStyleLbl="alignAcc1" presStyleIdx="1" presStyleCnt="4">
        <dgm:presLayoutVars>
          <dgm:bulletEnabled val="1"/>
        </dgm:presLayoutVars>
      </dgm:prSet>
      <dgm:spPr/>
    </dgm:pt>
    <dgm:pt modelId="{9B294E0D-08AD-4934-9F69-2441F78D90AF}" type="pres">
      <dgm:prSet presAssocID="{F1BB2864-18CA-484E-9FA2-680C04F8000D}" presName="sp" presStyleCnt="0"/>
      <dgm:spPr/>
    </dgm:pt>
    <dgm:pt modelId="{0C5166A4-1ED2-4640-90A6-AE5491401B17}" type="pres">
      <dgm:prSet presAssocID="{A0A3F6D4-FA52-46F1-91BB-3678B0D0409D}" presName="composite" presStyleCnt="0"/>
      <dgm:spPr/>
    </dgm:pt>
    <dgm:pt modelId="{8E94E1EB-BCD8-4E39-86FB-48E79B120A65}" type="pres">
      <dgm:prSet presAssocID="{A0A3F6D4-FA52-46F1-91BB-3678B0D0409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F7E7B2D-55B3-409E-883D-44C78B33977A}" type="pres">
      <dgm:prSet presAssocID="{A0A3F6D4-FA52-46F1-91BB-3678B0D0409D}" presName="descendantText" presStyleLbl="alignAcc1" presStyleIdx="2" presStyleCnt="4">
        <dgm:presLayoutVars>
          <dgm:bulletEnabled val="1"/>
        </dgm:presLayoutVars>
      </dgm:prSet>
      <dgm:spPr/>
    </dgm:pt>
    <dgm:pt modelId="{0D50E49C-A4CE-4458-81D2-1F9F59B75F6D}" type="pres">
      <dgm:prSet presAssocID="{816DF16E-AB88-449D-943E-2DE8FFB6F3B3}" presName="sp" presStyleCnt="0"/>
      <dgm:spPr/>
    </dgm:pt>
    <dgm:pt modelId="{79E8924D-328B-4621-A3A5-3243B71C333F}" type="pres">
      <dgm:prSet presAssocID="{F52DC814-0740-46FC-8F6F-1448F25E41C8}" presName="composite" presStyleCnt="0"/>
      <dgm:spPr/>
    </dgm:pt>
    <dgm:pt modelId="{BBCF4A5F-9242-4C5E-B355-28F612BED131}" type="pres">
      <dgm:prSet presAssocID="{F52DC814-0740-46FC-8F6F-1448F25E41C8}" presName="parentText" presStyleLbl="alignNode1" presStyleIdx="3" presStyleCnt="4" custLinFactNeighborX="-3732" custLinFactNeighborY="-7962">
        <dgm:presLayoutVars>
          <dgm:chMax val="1"/>
          <dgm:bulletEnabled val="1"/>
        </dgm:presLayoutVars>
      </dgm:prSet>
      <dgm:spPr/>
    </dgm:pt>
    <dgm:pt modelId="{03F60F88-E0A2-4F70-84D5-80976FD1967F}" type="pres">
      <dgm:prSet presAssocID="{F52DC814-0740-46FC-8F6F-1448F25E41C8}" presName="descendantText" presStyleLbl="alignAcc1" presStyleIdx="3" presStyleCnt="4" custScaleY="176227" custLinFactNeighborX="-101" custLinFactNeighborY="9995">
        <dgm:presLayoutVars>
          <dgm:bulletEnabled val="1"/>
        </dgm:presLayoutVars>
      </dgm:prSet>
      <dgm:spPr/>
    </dgm:pt>
  </dgm:ptLst>
  <dgm:cxnLst>
    <dgm:cxn modelId="{91B8B903-723A-429F-A5F9-3BB8C75CB3C2}" type="presOf" srcId="{F52DC814-0740-46FC-8F6F-1448F25E41C8}" destId="{BBCF4A5F-9242-4C5E-B355-28F612BED131}" srcOrd="0" destOrd="0" presId="urn:microsoft.com/office/officeart/2005/8/layout/chevron2"/>
    <dgm:cxn modelId="{6B370F07-4877-4C86-B616-2F457C653186}" type="presOf" srcId="{741F93C6-7201-4181-B74E-665AF7E71538}" destId="{ECC0C1C9-0E3C-48B5-98FE-BA962226AE71}" srcOrd="0" destOrd="0" presId="urn:microsoft.com/office/officeart/2005/8/layout/chevron2"/>
    <dgm:cxn modelId="{45CE2808-7622-4865-9184-0B6A2C267237}" srcId="{F52DC814-0740-46FC-8F6F-1448F25E41C8}" destId="{F5905155-2029-4A43-9028-BEB467BD931A}" srcOrd="4" destOrd="0" parTransId="{7FE0A50E-306A-4D94-8C90-3051C8BF3873}" sibTransId="{9DA1B13D-7B0B-4614-91CB-9EAD876FF23D}"/>
    <dgm:cxn modelId="{1D5F760F-A614-4B22-AB52-E7EFC75838BD}" type="presOf" srcId="{6631224F-D6A5-419B-A364-D076376E649D}" destId="{03F60F88-E0A2-4F70-84D5-80976FD1967F}" srcOrd="0" destOrd="5" presId="urn:microsoft.com/office/officeart/2005/8/layout/chevron2"/>
    <dgm:cxn modelId="{1CAD0E16-4494-4B70-81A4-1BAB39C13683}" type="presOf" srcId="{A0A3F6D4-FA52-46F1-91BB-3678B0D0409D}" destId="{8E94E1EB-BCD8-4E39-86FB-48E79B120A65}" srcOrd="0" destOrd="0" presId="urn:microsoft.com/office/officeart/2005/8/layout/chevron2"/>
    <dgm:cxn modelId="{941E1520-06C2-44F8-9B51-2BE06E907D7A}" type="presOf" srcId="{1E11F826-230A-4AC0-B278-EDDA3E225AD2}" destId="{03F60F88-E0A2-4F70-84D5-80976FD1967F}" srcOrd="0" destOrd="2" presId="urn:microsoft.com/office/officeart/2005/8/layout/chevron2"/>
    <dgm:cxn modelId="{B01E612A-4948-4683-88A0-C27F590E1759}" type="presOf" srcId="{0A768ABD-2001-4177-B445-15158B76E5F3}" destId="{A3E0DC70-D4C4-46DD-A1AB-F09E819A3B43}" srcOrd="0" destOrd="0" presId="urn:microsoft.com/office/officeart/2005/8/layout/chevron2"/>
    <dgm:cxn modelId="{99982830-077C-4D15-B375-6644726F4DEF}" srcId="{741F93C6-7201-4181-B74E-665AF7E71538}" destId="{F52DC814-0740-46FC-8F6F-1448F25E41C8}" srcOrd="3" destOrd="0" parTransId="{9FAC9958-5138-4B62-A053-8FB1741BB7C0}" sibTransId="{45EC5185-70B4-4215-AE24-B2DB9EB0A8D5}"/>
    <dgm:cxn modelId="{1DAF6730-ACAD-4205-98EB-0043C1A62C31}" srcId="{F52DC814-0740-46FC-8F6F-1448F25E41C8}" destId="{14F7BEA7-A571-403A-B070-3CCE38DFE85F}" srcOrd="6" destOrd="0" parTransId="{8EE136CE-E585-438E-B3C1-2C3922B11822}" sibTransId="{B27CE78B-E1F3-43B3-A3E9-C93632BB69F8}"/>
    <dgm:cxn modelId="{AA192D32-2B43-4E61-ABAC-D10C1675AD08}" srcId="{F52DC814-0740-46FC-8F6F-1448F25E41C8}" destId="{6631224F-D6A5-419B-A364-D076376E649D}" srcOrd="5" destOrd="0" parTransId="{9555E577-7346-4A12-B64B-D2F567AF00E8}" sibTransId="{4F8A0F8B-CCD5-41C3-9D4A-D99277A0A369}"/>
    <dgm:cxn modelId="{B6C8FD3C-00A7-4A61-BA30-03828069D6FC}" type="presOf" srcId="{0FC50B98-E277-4149-AB90-510A6E4A8898}" destId="{03F60F88-E0A2-4F70-84D5-80976FD1967F}" srcOrd="0" destOrd="3" presId="urn:microsoft.com/office/officeart/2005/8/layout/chevron2"/>
    <dgm:cxn modelId="{76B0D45B-DB89-4A7D-A340-B5554DC9B35B}" type="presOf" srcId="{44B582AC-2B0F-4900-A4AF-FEB4BD0A28CE}" destId="{03F60F88-E0A2-4F70-84D5-80976FD1967F}" srcOrd="0" destOrd="1" presId="urn:microsoft.com/office/officeart/2005/8/layout/chevron2"/>
    <dgm:cxn modelId="{A626B45C-3106-4B65-B508-91346332B37D}" type="presOf" srcId="{F5905155-2029-4A43-9028-BEB467BD931A}" destId="{03F60F88-E0A2-4F70-84D5-80976FD1967F}" srcOrd="0" destOrd="4" presId="urn:microsoft.com/office/officeart/2005/8/layout/chevron2"/>
    <dgm:cxn modelId="{B137AE62-C9C1-40F4-A8AD-BE786AD95308}" srcId="{A0A3F6D4-FA52-46F1-91BB-3678B0D0409D}" destId="{B74F1800-FFFC-45D8-A8FB-93471717EAB5}" srcOrd="0" destOrd="0" parTransId="{9E4C5282-35A0-4758-B21D-4B43A304FF3A}" sibTransId="{9122A5D9-CD2D-46E4-9EAD-780CEFF9B6A6}"/>
    <dgm:cxn modelId="{6F8E0646-9CC7-4173-A813-F5F64517F7E1}" type="presOf" srcId="{A56534D1-EC08-4E9A-8D55-914321008EFA}" destId="{2CEFC748-D64A-435E-9482-1F112718B481}" srcOrd="0" destOrd="1" presId="urn:microsoft.com/office/officeart/2005/8/layout/chevron2"/>
    <dgm:cxn modelId="{17393C4B-B01E-4FBB-BF1C-39585F5ADA13}" srcId="{741F93C6-7201-4181-B74E-665AF7E71538}" destId="{7699249D-BF8D-4732-82D1-9643F95B1B64}" srcOrd="0" destOrd="0" parTransId="{0D9C99AE-B578-4FA1-B477-8799A991FC3E}" sibTransId="{BF2CB964-A693-4A1A-BAA5-0828AA95E721}"/>
    <dgm:cxn modelId="{63BD1D72-7823-47C6-9933-76AD9A217CF6}" type="presOf" srcId="{B74F1800-FFFC-45D8-A8FB-93471717EAB5}" destId="{5F7E7B2D-55B3-409E-883D-44C78B33977A}" srcOrd="0" destOrd="0" presId="urn:microsoft.com/office/officeart/2005/8/layout/chevron2"/>
    <dgm:cxn modelId="{2EF29656-029C-49BD-9AC1-A330AC7E9C88}" srcId="{0CBA4902-29A0-4BE0-8B9F-A5CE0D3CD53B}" destId="{B0BB67F8-56A9-4D58-90FA-9A2B96324FCC}" srcOrd="0" destOrd="0" parTransId="{2FB5EAD1-A834-4ED8-B134-7172ED5464A3}" sibTransId="{AF755EA2-1683-470A-9D30-EB6DA0E24A09}"/>
    <dgm:cxn modelId="{3093A877-AE75-4D59-838D-394987D1EBD5}" srcId="{7699249D-BF8D-4732-82D1-9643F95B1B64}" destId="{0A768ABD-2001-4177-B445-15158B76E5F3}" srcOrd="0" destOrd="0" parTransId="{B6F156D9-5F77-4289-8739-ADAB297B4277}" sibTransId="{BE23D140-E267-4512-8BE0-26759A336CC4}"/>
    <dgm:cxn modelId="{45EFFA7F-68E4-409B-8BA2-71596AFC7F6C}" type="presOf" srcId="{0CBA4902-29A0-4BE0-8B9F-A5CE0D3CD53B}" destId="{F5A84BCC-F7F7-4916-AA4A-3B4E7D7056AA}" srcOrd="0" destOrd="0" presId="urn:microsoft.com/office/officeart/2005/8/layout/chevron2"/>
    <dgm:cxn modelId="{DDEC6A87-015E-419B-A982-327D44EDAAEE}" type="presOf" srcId="{3D93A8F3-FBAD-4D43-8F05-7BAF8E16F07C}" destId="{2CEFC748-D64A-435E-9482-1F112718B481}" srcOrd="0" destOrd="2" presId="urn:microsoft.com/office/officeart/2005/8/layout/chevron2"/>
    <dgm:cxn modelId="{C24EF489-1872-47B3-B135-4BFF0E57A85B}" srcId="{F52DC814-0740-46FC-8F6F-1448F25E41C8}" destId="{C2555B4E-4BA1-498B-9BE2-6D48F6630E76}" srcOrd="0" destOrd="0" parTransId="{8F3041F8-D8B6-4DE8-9B45-71DD6CDBE52D}" sibTransId="{3767972B-F7FA-414F-A4EB-D59BA79A5924}"/>
    <dgm:cxn modelId="{FA4FFE8A-B876-403D-91AC-3EE5EF709B6D}" srcId="{741F93C6-7201-4181-B74E-665AF7E71538}" destId="{0CBA4902-29A0-4BE0-8B9F-A5CE0D3CD53B}" srcOrd="1" destOrd="0" parTransId="{C6FF1EEE-744E-4D69-83CF-C0A351D96F26}" sibTransId="{F1BB2864-18CA-484E-9FA2-680C04F8000D}"/>
    <dgm:cxn modelId="{373A2BAB-0C80-4883-9E24-932FC352828D}" srcId="{741F93C6-7201-4181-B74E-665AF7E71538}" destId="{A0A3F6D4-FA52-46F1-91BB-3678B0D0409D}" srcOrd="2" destOrd="0" parTransId="{62F4EDB2-9425-4854-BBF7-B4203E323213}" sibTransId="{816DF16E-AB88-449D-943E-2DE8FFB6F3B3}"/>
    <dgm:cxn modelId="{977CC4B7-A898-41C4-AB57-400A666C15EE}" srcId="{A0A3F6D4-FA52-46F1-91BB-3678B0D0409D}" destId="{40B274B4-F987-4538-AF88-00A2326B2D2E}" srcOrd="1" destOrd="0" parTransId="{B813B4E5-95B9-4D60-875F-8DD65B8FAB63}" sibTransId="{B0B631EF-8991-470F-B3DC-5BDB60198220}"/>
    <dgm:cxn modelId="{B1A31EB9-3DB7-458A-8783-22B8C96460E4}" type="presOf" srcId="{7699249D-BF8D-4732-82D1-9643F95B1B64}" destId="{1F0D29AD-9F4D-4EC7-A948-A2FA2D90D2AF}" srcOrd="0" destOrd="0" presId="urn:microsoft.com/office/officeart/2005/8/layout/chevron2"/>
    <dgm:cxn modelId="{E91585BD-CAC5-48A8-AFAA-ABF6B99CD0FA}" type="presOf" srcId="{14F7BEA7-A571-403A-B070-3CCE38DFE85F}" destId="{03F60F88-E0A2-4F70-84D5-80976FD1967F}" srcOrd="0" destOrd="6" presId="urn:microsoft.com/office/officeart/2005/8/layout/chevron2"/>
    <dgm:cxn modelId="{0C431CC3-3BDF-421E-AF5E-595391DA1188}" srcId="{F52DC814-0740-46FC-8F6F-1448F25E41C8}" destId="{44B582AC-2B0F-4900-A4AF-FEB4BD0A28CE}" srcOrd="1" destOrd="0" parTransId="{F4251EB4-3BF2-449F-8818-59EDBA7A6DCD}" sibTransId="{EF68C108-036D-408F-AC45-BB535A619E3C}"/>
    <dgm:cxn modelId="{435B8FC4-F6C0-40E4-A20B-F33BA3558278}" type="presOf" srcId="{C2555B4E-4BA1-498B-9BE2-6D48F6630E76}" destId="{03F60F88-E0A2-4F70-84D5-80976FD1967F}" srcOrd="0" destOrd="0" presId="urn:microsoft.com/office/officeart/2005/8/layout/chevron2"/>
    <dgm:cxn modelId="{D6D926C6-6320-468E-81BA-4DFD0376EA4E}" srcId="{0CBA4902-29A0-4BE0-8B9F-A5CE0D3CD53B}" destId="{A56534D1-EC08-4E9A-8D55-914321008EFA}" srcOrd="1" destOrd="0" parTransId="{45626D5A-857E-49C1-8CC9-790EA6A5944E}" sibTransId="{B5B43351-AC6B-4F34-9974-448A351F7117}"/>
    <dgm:cxn modelId="{B1733EDE-2034-4340-9E8D-6C89F5793E5E}" srcId="{0CBA4902-29A0-4BE0-8B9F-A5CE0D3CD53B}" destId="{3D93A8F3-FBAD-4D43-8F05-7BAF8E16F07C}" srcOrd="2" destOrd="0" parTransId="{2EE5CCBF-DDE3-40AB-8995-1D01A0F1D071}" sibTransId="{427AF206-B5AD-46DD-A2BB-5DB13C043810}"/>
    <dgm:cxn modelId="{885932E0-E63F-4193-8D19-4597C14DB397}" srcId="{F52DC814-0740-46FC-8F6F-1448F25E41C8}" destId="{1E11F826-230A-4AC0-B278-EDDA3E225AD2}" srcOrd="2" destOrd="0" parTransId="{DA274252-F108-4B3E-9D02-D1B837AC7DD9}" sibTransId="{FF4A1579-622F-438C-872B-16F59B6F9C9C}"/>
    <dgm:cxn modelId="{DAC5EAEE-F8C4-4702-AD0D-589A0F65AB3C}" type="presOf" srcId="{B0BB67F8-56A9-4D58-90FA-9A2B96324FCC}" destId="{2CEFC748-D64A-435E-9482-1F112718B481}" srcOrd="0" destOrd="0" presId="urn:microsoft.com/office/officeart/2005/8/layout/chevron2"/>
    <dgm:cxn modelId="{1B322BF2-132A-46FC-A596-6F9CAD2566F2}" type="presOf" srcId="{40B274B4-F987-4538-AF88-00A2326B2D2E}" destId="{5F7E7B2D-55B3-409E-883D-44C78B33977A}" srcOrd="0" destOrd="1" presId="urn:microsoft.com/office/officeart/2005/8/layout/chevron2"/>
    <dgm:cxn modelId="{7204ADF8-E981-4A9B-B73F-B5A387CB3B73}" srcId="{F52DC814-0740-46FC-8F6F-1448F25E41C8}" destId="{0FC50B98-E277-4149-AB90-510A6E4A8898}" srcOrd="3" destOrd="0" parTransId="{5D4E2A75-130B-469B-A1B6-70ADE9626CBE}" sibTransId="{34E27159-12E3-427C-BCF4-2D3EE3DA5026}"/>
    <dgm:cxn modelId="{5CCE086D-70D5-4A5E-9BFC-6A5EF8902642}" type="presParOf" srcId="{ECC0C1C9-0E3C-48B5-98FE-BA962226AE71}" destId="{66B889D1-3C58-4888-B453-3591D175CF60}" srcOrd="0" destOrd="0" presId="urn:microsoft.com/office/officeart/2005/8/layout/chevron2"/>
    <dgm:cxn modelId="{0ABF4A37-C1D1-456F-A5A5-395D9739F46E}" type="presParOf" srcId="{66B889D1-3C58-4888-B453-3591D175CF60}" destId="{1F0D29AD-9F4D-4EC7-A948-A2FA2D90D2AF}" srcOrd="0" destOrd="0" presId="urn:microsoft.com/office/officeart/2005/8/layout/chevron2"/>
    <dgm:cxn modelId="{7A3DE149-B93E-4070-A43A-0C8E8F9367CD}" type="presParOf" srcId="{66B889D1-3C58-4888-B453-3591D175CF60}" destId="{A3E0DC70-D4C4-46DD-A1AB-F09E819A3B43}" srcOrd="1" destOrd="0" presId="urn:microsoft.com/office/officeart/2005/8/layout/chevron2"/>
    <dgm:cxn modelId="{8E7057CC-3B64-41A5-A105-46D1638809A1}" type="presParOf" srcId="{ECC0C1C9-0E3C-48B5-98FE-BA962226AE71}" destId="{6E28F5C4-36F1-422F-B223-81E6D3235FEA}" srcOrd="1" destOrd="0" presId="urn:microsoft.com/office/officeart/2005/8/layout/chevron2"/>
    <dgm:cxn modelId="{C3F06DDE-1380-4BE4-9274-EA344F422D21}" type="presParOf" srcId="{ECC0C1C9-0E3C-48B5-98FE-BA962226AE71}" destId="{D053F144-D7F2-4678-9022-A78351F61998}" srcOrd="2" destOrd="0" presId="urn:microsoft.com/office/officeart/2005/8/layout/chevron2"/>
    <dgm:cxn modelId="{A3671CAB-8F8D-4631-9E03-D7583C9F8501}" type="presParOf" srcId="{D053F144-D7F2-4678-9022-A78351F61998}" destId="{F5A84BCC-F7F7-4916-AA4A-3B4E7D7056AA}" srcOrd="0" destOrd="0" presId="urn:microsoft.com/office/officeart/2005/8/layout/chevron2"/>
    <dgm:cxn modelId="{45FD09A7-6091-48C8-9C31-7EF780A4FB4B}" type="presParOf" srcId="{D053F144-D7F2-4678-9022-A78351F61998}" destId="{2CEFC748-D64A-435E-9482-1F112718B481}" srcOrd="1" destOrd="0" presId="urn:microsoft.com/office/officeart/2005/8/layout/chevron2"/>
    <dgm:cxn modelId="{AE1F7B3C-A5E7-4FBA-8EE3-E2669A692158}" type="presParOf" srcId="{ECC0C1C9-0E3C-48B5-98FE-BA962226AE71}" destId="{9B294E0D-08AD-4934-9F69-2441F78D90AF}" srcOrd="3" destOrd="0" presId="urn:microsoft.com/office/officeart/2005/8/layout/chevron2"/>
    <dgm:cxn modelId="{F8D9999B-D608-4E19-A303-02B516CECEE0}" type="presParOf" srcId="{ECC0C1C9-0E3C-48B5-98FE-BA962226AE71}" destId="{0C5166A4-1ED2-4640-90A6-AE5491401B17}" srcOrd="4" destOrd="0" presId="urn:microsoft.com/office/officeart/2005/8/layout/chevron2"/>
    <dgm:cxn modelId="{CFFE0FC1-ED2B-42CE-A8E2-BF235D378514}" type="presParOf" srcId="{0C5166A4-1ED2-4640-90A6-AE5491401B17}" destId="{8E94E1EB-BCD8-4E39-86FB-48E79B120A65}" srcOrd="0" destOrd="0" presId="urn:microsoft.com/office/officeart/2005/8/layout/chevron2"/>
    <dgm:cxn modelId="{EA2A895D-EAFB-4452-BAAB-4B2E0778952A}" type="presParOf" srcId="{0C5166A4-1ED2-4640-90A6-AE5491401B17}" destId="{5F7E7B2D-55B3-409E-883D-44C78B33977A}" srcOrd="1" destOrd="0" presId="urn:microsoft.com/office/officeart/2005/8/layout/chevron2"/>
    <dgm:cxn modelId="{02763AE1-BAFC-4844-B0D9-A0F13083B58D}" type="presParOf" srcId="{ECC0C1C9-0E3C-48B5-98FE-BA962226AE71}" destId="{0D50E49C-A4CE-4458-81D2-1F9F59B75F6D}" srcOrd="5" destOrd="0" presId="urn:microsoft.com/office/officeart/2005/8/layout/chevron2"/>
    <dgm:cxn modelId="{1CFD1304-9417-4A6D-8826-8E7B6B0B904D}" type="presParOf" srcId="{ECC0C1C9-0E3C-48B5-98FE-BA962226AE71}" destId="{79E8924D-328B-4621-A3A5-3243B71C333F}" srcOrd="6" destOrd="0" presId="urn:microsoft.com/office/officeart/2005/8/layout/chevron2"/>
    <dgm:cxn modelId="{71FE6173-8ED0-4ECF-8BF6-9CEEB56285DF}" type="presParOf" srcId="{79E8924D-328B-4621-A3A5-3243B71C333F}" destId="{BBCF4A5F-9242-4C5E-B355-28F612BED131}" srcOrd="0" destOrd="0" presId="urn:microsoft.com/office/officeart/2005/8/layout/chevron2"/>
    <dgm:cxn modelId="{0D787D2B-8CE5-4560-9C95-6BBC12C31E19}" type="presParOf" srcId="{79E8924D-328B-4621-A3A5-3243B71C333F}" destId="{03F60F88-E0A2-4F70-84D5-80976FD19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D29AD-9F4D-4EC7-A948-A2FA2D90D2AF}">
      <dsp:nvSpPr>
        <dsp:cNvPr id="0" name=""/>
        <dsp:cNvSpPr/>
      </dsp:nvSpPr>
      <dsp:spPr>
        <a:xfrm rot="5400000">
          <a:off x="-214071" y="299185"/>
          <a:ext cx="1427141" cy="998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Séparation de la base de données</a:t>
          </a:r>
        </a:p>
      </dsp:txBody>
      <dsp:txXfrm rot="-5400000">
        <a:off x="1" y="584612"/>
        <a:ext cx="998998" cy="428143"/>
      </dsp:txXfrm>
    </dsp:sp>
    <dsp:sp modelId="{A3E0DC70-D4C4-46DD-A1AB-F09E819A3B43}">
      <dsp:nvSpPr>
        <dsp:cNvPr id="0" name=""/>
        <dsp:cNvSpPr/>
      </dsp:nvSpPr>
      <dsp:spPr>
        <a:xfrm rot="5400000">
          <a:off x="3347498" y="-2263385"/>
          <a:ext cx="927641" cy="5624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Split d’application_train.csv en un jeu d’entrainement et un jeu de test</a:t>
          </a:r>
        </a:p>
      </dsp:txBody>
      <dsp:txXfrm rot="-5400000">
        <a:off x="998998" y="130399"/>
        <a:ext cx="5579357" cy="837073"/>
      </dsp:txXfrm>
    </dsp:sp>
    <dsp:sp modelId="{F5A84BCC-F7F7-4916-AA4A-3B4E7D7056AA}">
      <dsp:nvSpPr>
        <dsp:cNvPr id="0" name=""/>
        <dsp:cNvSpPr/>
      </dsp:nvSpPr>
      <dsp:spPr>
        <a:xfrm rot="5400000">
          <a:off x="-214071" y="1595411"/>
          <a:ext cx="1427141" cy="998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Entrainement du modèle</a:t>
          </a:r>
        </a:p>
      </dsp:txBody>
      <dsp:txXfrm rot="-5400000">
        <a:off x="1" y="1880838"/>
        <a:ext cx="998998" cy="428143"/>
      </dsp:txXfrm>
    </dsp:sp>
    <dsp:sp modelId="{2CEFC748-D64A-435E-9482-1F112718B481}">
      <dsp:nvSpPr>
        <dsp:cNvPr id="0" name=""/>
        <dsp:cNvSpPr/>
      </dsp:nvSpPr>
      <dsp:spPr>
        <a:xfrm rot="5400000">
          <a:off x="3347498" y="-967158"/>
          <a:ext cx="927641" cy="5624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Sur les données d’entrainement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Optimisation des hyperparamètres choisis par cross-validation avec </a:t>
          </a:r>
          <a:r>
            <a:rPr lang="fr-FR" sz="1200" kern="1200" dirty="0" err="1">
              <a:solidFill>
                <a:schemeClr val="tx1">
                  <a:lumMod val="50000"/>
                </a:schemeClr>
              </a:solidFill>
            </a:rPr>
            <a:t>GridSearch</a:t>
          </a:r>
          <a:endParaRPr lang="fr-FR" sz="1200" kern="1200" dirty="0">
            <a:solidFill>
              <a:schemeClr val="tx1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Calcul des temps d’entrainement et de prédiction</a:t>
          </a:r>
        </a:p>
      </dsp:txBody>
      <dsp:txXfrm rot="-5400000">
        <a:off x="998998" y="1426626"/>
        <a:ext cx="5579357" cy="837073"/>
      </dsp:txXfrm>
    </dsp:sp>
    <dsp:sp modelId="{8E94E1EB-BCD8-4E39-86FB-48E79B120A65}">
      <dsp:nvSpPr>
        <dsp:cNvPr id="0" name=""/>
        <dsp:cNvSpPr/>
      </dsp:nvSpPr>
      <dsp:spPr>
        <a:xfrm rot="5400000">
          <a:off x="-214071" y="2891638"/>
          <a:ext cx="1427141" cy="998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Sélection du seuil de décision</a:t>
          </a:r>
        </a:p>
      </dsp:txBody>
      <dsp:txXfrm rot="-5400000">
        <a:off x="1" y="3177065"/>
        <a:ext cx="998998" cy="428143"/>
      </dsp:txXfrm>
    </dsp:sp>
    <dsp:sp modelId="{5F7E7B2D-55B3-409E-883D-44C78B33977A}">
      <dsp:nvSpPr>
        <dsp:cNvPr id="0" name=""/>
        <dsp:cNvSpPr/>
      </dsp:nvSpPr>
      <dsp:spPr>
        <a:xfrm rot="5400000">
          <a:off x="3347498" y="329067"/>
          <a:ext cx="927641" cy="5624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Entrainement du meilleur modèle sur la totalité des données d’entrainement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Seuil de décision minimisant le score métier</a:t>
          </a:r>
        </a:p>
      </dsp:txBody>
      <dsp:txXfrm rot="-5400000">
        <a:off x="998998" y="2722851"/>
        <a:ext cx="5579357" cy="837073"/>
      </dsp:txXfrm>
    </dsp:sp>
    <dsp:sp modelId="{BBCF4A5F-9242-4C5E-B355-28F612BED131}">
      <dsp:nvSpPr>
        <dsp:cNvPr id="0" name=""/>
        <dsp:cNvSpPr/>
      </dsp:nvSpPr>
      <dsp:spPr>
        <a:xfrm rot="5400000">
          <a:off x="-214071" y="4427792"/>
          <a:ext cx="1427141" cy="998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Evaluation du modèle</a:t>
          </a:r>
        </a:p>
      </dsp:txBody>
      <dsp:txXfrm rot="-5400000">
        <a:off x="1" y="4713219"/>
        <a:ext cx="998998" cy="428143"/>
      </dsp:txXfrm>
    </dsp:sp>
    <dsp:sp modelId="{03F60F88-E0A2-4F70-84D5-80976FD1967F}">
      <dsp:nvSpPr>
        <dsp:cNvPr id="0" name=""/>
        <dsp:cNvSpPr/>
      </dsp:nvSpPr>
      <dsp:spPr>
        <a:xfrm rot="5400000">
          <a:off x="2988260" y="2071568"/>
          <a:ext cx="1634755" cy="5624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Sur les données de test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En utilisant les hyperparamètres et le seuil de décision optimisés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Calcul des métriques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solidFill>
                <a:schemeClr val="tx1">
                  <a:lumMod val="50000"/>
                </a:schemeClr>
              </a:solidFill>
            </a:rPr>
            <a:t>Création de la matrice de confusion</a:t>
          </a:r>
          <a:endParaRPr lang="fr-FR" sz="1200" kern="1200" dirty="0">
            <a:solidFill>
              <a:schemeClr val="tx1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Création de la courbe précision-rappel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Création de la courbe ROC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Création du graphique des variables ayant le plus d’importance</a:t>
          </a:r>
        </a:p>
      </dsp:txBody>
      <dsp:txXfrm rot="-5400000">
        <a:off x="993317" y="4146313"/>
        <a:ext cx="5544839" cy="147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885F50E3-38FE-4FDF-8264-6697DE76AEC8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1292B2-627A-4082-9113-AFD1CF0456BC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AC95F91-4922-4E28-82EB-A1905266AE91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D413F70-AEE5-4055-BCED-0E52D966A4CE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DF6550A-D478-460F-AD35-F05BB5D2B5F9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E258501-C2FF-4497-A2C1-140023D248E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271E4E8-9781-4BF4-A8F1-DF9ACCDB30D2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A1F6D5A-61AE-4AF8-9C0E-AECEA47BEC21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96E5CED-A475-406C-BA99-0C2ECF00525E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9E9D8C5-F68E-43B2-AB76-8ABCBA497D7B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DE3216B-3B28-4806-9883-3187B9FDB663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D91D397-8004-401C-919B-361C1D3D79D8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86B28DD-E80D-4209-B0B7-6C4EA1E2C693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2EA9472-FB1D-4BF4-8D3F-FCEE7C8A0C31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914560" y="1194840"/>
            <a:ext cx="6552360" cy="51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rgbClr val="4D4D4D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4D4D4D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4D4D4D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1185840"/>
            <a:ext cx="5831640" cy="82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1" strike="noStrike" spc="-1">
                <a:solidFill>
                  <a:srgbClr val="003399"/>
                </a:solidFill>
                <a:latin typeface="Arial"/>
                <a:ea typeface="DejaVu Sans"/>
              </a:rPr>
              <a:t>OpenClassrooms</a:t>
            </a:r>
            <a:br>
              <a:rPr sz="4000"/>
            </a:br>
            <a:r>
              <a:rPr lang="fr-FR" sz="4000" b="1" strike="noStrike" spc="-1">
                <a:solidFill>
                  <a:srgbClr val="003399"/>
                </a:solidFill>
                <a:latin typeface="Arial"/>
                <a:ea typeface="DejaVu Sans"/>
              </a:rPr>
              <a:t>Formation IA Engineer</a:t>
            </a:r>
            <a:br>
              <a:rPr sz="4000"/>
            </a:br>
            <a:endParaRPr lang="fr-FR" sz="40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3069000"/>
            <a:ext cx="7733160" cy="160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28600" indent="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fr-FR" sz="2800" b="1" strike="noStrike" spc="-1">
                <a:solidFill>
                  <a:srgbClr val="003399"/>
                </a:solidFill>
                <a:latin typeface="Arial"/>
                <a:ea typeface="DejaVu Sans"/>
              </a:rPr>
              <a:t>Projet 4 : Construisez un modèle de scoring</a:t>
            </a:r>
            <a:endParaRPr lang="fr-FR" sz="2800" b="0" strike="noStrike" spc="-1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 dirty="0">
                <a:solidFill>
                  <a:srgbClr val="003399"/>
                </a:solidFill>
                <a:latin typeface="Arial"/>
                <a:ea typeface="DejaVu Sans"/>
              </a:rPr>
              <a:t>Méthode d’évaluation</a:t>
            </a:r>
            <a:endParaRPr lang="fr-FR" sz="3600" b="0" strike="noStrike" spc="-1" dirty="0">
              <a:solidFill>
                <a:srgbClr val="4D4D4D"/>
              </a:solidFill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920440592"/>
              </p:ext>
            </p:extLst>
          </p:nvPr>
        </p:nvGraphicFramePr>
        <p:xfrm>
          <a:off x="2160360" y="973394"/>
          <a:ext cx="6623640" cy="5839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Modèles testés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872000" y="900000"/>
            <a:ext cx="7127640" cy="60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naïf (référence de base)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 de la classe la plus fréquente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linéaire de régression logistique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 de la probabilité des classes de la variable cible comme une combinaison linéaire de paramètres suivant une fonction logistique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linéaire de Machines à Vecteurs de Support (SVM)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 de la classe de la variable cible selon une fonction linéaire qui a été déterminée comme « frontière » entre les classes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non-linéaire de SVM à noyau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Même principe que la SVM mais avec une fonction non-linéaire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de réseaux de neurones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 de la classe en fonction de l’activation des neurones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 ensembliste de forêts aléatoires (</a:t>
            </a:r>
            <a:r>
              <a:rPr lang="fr-FR" sz="1600" b="0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Random</a:t>
            </a: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Forest)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 de la classe en fonction d’arbres décisionnels simples et indépendants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 ensembliste séquentiel du </a:t>
            </a:r>
            <a:r>
              <a:rPr lang="fr-FR" sz="1600" b="0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XGBoost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 de la classe en fonction des prédictions pondérées des précédents arbres décisionnels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11A1FE2-63DA-E04D-41B1-A25A9D8FCF90}"/>
              </a:ext>
            </a:extLst>
          </p:cNvPr>
          <p:cNvSpPr txBox="1">
            <a:spLocks/>
          </p:cNvSpPr>
          <p:nvPr/>
        </p:nvSpPr>
        <p:spPr>
          <a:xfrm>
            <a:off x="590478" y="1125828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600" b="1" spc="-1">
                <a:solidFill>
                  <a:srgbClr val="003399"/>
                </a:solidFill>
                <a:latin typeface="Arial"/>
                <a:ea typeface="DejaVu Sans"/>
              </a:rPr>
              <a:t>Résultats</a:t>
            </a:r>
            <a:endParaRPr lang="fr-FR" sz="3600" spc="-1">
              <a:solidFill>
                <a:srgbClr val="4D4D4D"/>
              </a:solidFill>
              <a:latin typeface="Arial"/>
            </a:endParaRP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BBBBE6F8-FD8E-EC9D-A601-BC8C23872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867748"/>
              </p:ext>
            </p:extLst>
          </p:nvPr>
        </p:nvGraphicFramePr>
        <p:xfrm>
          <a:off x="0" y="2247510"/>
          <a:ext cx="9143640" cy="4232931"/>
        </p:xfrm>
        <a:graphic>
          <a:graphicData uri="http://schemas.openxmlformats.org/drawingml/2006/table">
            <a:tbl>
              <a:tblPr/>
              <a:tblGrid>
                <a:gridCol w="101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5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5960">
                  <a:extLst>
                    <a:ext uri="{9D8B030D-6E8A-4147-A177-3AD203B41FA5}">
                      <a16:colId xmlns:a16="http://schemas.microsoft.com/office/drawing/2014/main" val="3551217554"/>
                    </a:ext>
                  </a:extLst>
                </a:gridCol>
              </a:tblGrid>
              <a:tr h="5587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Modèle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Accuracy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Precision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Recall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F1 score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400" b="1" strike="noStrike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F3 score</a:t>
                      </a:r>
                      <a:endParaRPr lang="fr-F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ROC AUC</a:t>
                      </a:r>
                      <a:endParaRPr lang="fr-F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1400" b="1" strike="noStrike" kern="1200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+mn-cs"/>
                        </a:rPr>
                        <a:t>PR AUC</a:t>
                      </a:r>
                      <a:endParaRPr lang="fr-FR" sz="1400" b="1" strike="noStrike" kern="1200" spc="-1" dirty="0">
                        <a:solidFill>
                          <a:schemeClr val="lt1"/>
                        </a:solidFill>
                        <a:latin typeface="Arial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1400" b="1" strike="noStrike" kern="1200" spc="-1" dirty="0">
                          <a:solidFill>
                            <a:schemeClr val="lt1"/>
                          </a:solidFill>
                          <a:latin typeface="Arial"/>
                          <a:cs typeface="+mn-cs"/>
                        </a:rPr>
                        <a:t>Score métier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1" i="1" strike="noStrike" spc="-1" dirty="0" err="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Naif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0.9197</a:t>
                      </a:r>
                      <a:endParaRPr lang="fr-FR" sz="1600" b="0" u="sng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0.0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0.0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0.0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0.0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0.5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0.0803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cs typeface="+mn-cs"/>
                        </a:rPr>
                        <a:t>49410</a:t>
                      </a: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1" i="1" strike="noStrike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Régression Logistique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0.6882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0.1507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0.6217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none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0.2426</a:t>
                      </a:r>
                      <a:endParaRPr lang="fr-FR" sz="1600" b="0" u="none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0.4737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0.6579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none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0.1241</a:t>
                      </a:r>
                      <a:endParaRPr lang="fr-FR" sz="1600" b="0" u="none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none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cs typeface="+mn-cs"/>
                        </a:rPr>
                        <a:t>35999</a:t>
                      </a: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1" i="1" strike="noStrike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0.7192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0.1643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0.6104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0.2589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0.48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none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0.6696</a:t>
                      </a:r>
                      <a:endParaRPr lang="fr-FR" sz="1600" b="0" u="none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0.1316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cs typeface="+mn-cs"/>
                        </a:rPr>
                        <a:t>34593</a:t>
                      </a: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1" i="1" strike="noStrike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SVM à noyau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0.0803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0.0803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cs typeface="+mn-cs"/>
                        </a:rPr>
                        <a:t>1,0</a:t>
                      </a: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0.1487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0.4663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0.5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0.0803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cs typeface="+mn-cs"/>
                        </a:rPr>
                        <a:t>56561</a:t>
                      </a: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1" i="1" strike="noStrike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Réseaux de neurones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0.7049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0.1610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0.6351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0.2569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0.4907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0.673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0.1316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cs typeface="+mn-cs"/>
                        </a:rPr>
                        <a:t>34378</a:t>
                      </a: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1" i="1" strike="noStrike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Forêt aléatoire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0.7427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0.1734</a:t>
                      </a:r>
                      <a:endParaRPr lang="fr-FR" sz="1600" b="0" u="sng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none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0.5849</a:t>
                      </a:r>
                      <a:endParaRPr lang="fr-FR" sz="1600" b="0" u="none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0.2675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none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0.4727</a:t>
                      </a:r>
                      <a:endParaRPr lang="fr-FR" sz="1600" b="0" u="none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0.6707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0.1348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cs typeface="+mn-cs"/>
                        </a:rPr>
                        <a:t>34285</a:t>
                      </a: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0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1" i="1" strike="noStrike" spc="-1" dirty="0" err="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XGBoost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0.717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none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0.1716</a:t>
                      </a:r>
                      <a:endParaRPr lang="fr-FR" sz="1600" b="0" u="none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none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0.6594</a:t>
                      </a:r>
                      <a:endParaRPr lang="fr-FR" sz="1600" b="0" u="none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/>
                          <a:ea typeface="DejaVu Sans"/>
                          <a:cs typeface="+mn-cs"/>
                        </a:rPr>
                        <a:t>0.2724</a:t>
                      </a:r>
                      <a:endParaRPr lang="fr-FR" sz="1600" b="0" u="sng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0.5135</a:t>
                      </a:r>
                      <a:endParaRPr lang="fr-FR" sz="1600" b="0" u="sng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0.6907</a:t>
                      </a:r>
                      <a:endParaRPr lang="fr-FR" sz="1600" b="0" u="sng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  <a:cs typeface="+mn-cs"/>
                        </a:rPr>
                        <a:t>0.1405</a:t>
                      </a:r>
                      <a:endParaRPr lang="fr-FR" sz="1600" b="0" u="sng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cs typeface="+mn-cs"/>
                        </a:rPr>
                        <a:t>32554</a:t>
                      </a: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11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Résultats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graphicFrame>
        <p:nvGraphicFramePr>
          <p:cNvPr id="115" name="Espace réservé du contenu 2"/>
          <p:cNvGraphicFramePr/>
          <p:nvPr>
            <p:extLst>
              <p:ext uri="{D42A27DB-BD31-4B8C-83A1-F6EECF244321}">
                <p14:modId xmlns:p14="http://schemas.microsoft.com/office/powerpoint/2010/main" val="1996137463"/>
              </p:ext>
            </p:extLst>
          </p:nvPr>
        </p:nvGraphicFramePr>
        <p:xfrm>
          <a:off x="1908000" y="980640"/>
          <a:ext cx="7128000" cy="2803920"/>
        </p:xfrm>
        <a:graphic>
          <a:graphicData uri="http://schemas.openxmlformats.org/drawingml/2006/table">
            <a:tbl>
              <a:tblPr/>
              <a:tblGrid>
                <a:gridCol w="22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Modèle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Temps d’entrainement moyen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Temps de prédiction moyen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Régression Logistique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u="sng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1.157726</a:t>
                      </a: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0.080386</a:t>
                      </a: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1.867335</a:t>
                      </a: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u="sng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0.080024</a:t>
                      </a: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SVM à noyau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20.095226</a:t>
                      </a: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0.716500</a:t>
                      </a: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Réseaux de neurones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18.553289</a:t>
                      </a: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0.551689</a:t>
                      </a: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Forêt aléatoire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11.113014</a:t>
                      </a: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0.573536</a:t>
                      </a: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XGBoost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26.518797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kern="1200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+mn-ea"/>
                          <a:cs typeface="+mn-cs"/>
                        </a:rPr>
                        <a:t>0.175892</a:t>
                      </a:r>
                      <a:endParaRPr lang="fr-FR" sz="1600" b="0" strike="noStrike" kern="1200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  <a:cs typeface="+mn-cs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" name="Rectangle 3"/>
          <p:cNvSpPr/>
          <p:nvPr/>
        </p:nvSpPr>
        <p:spPr>
          <a:xfrm>
            <a:off x="1763640" y="4473676"/>
            <a:ext cx="7379640" cy="22669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Modèle le plus rapide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	Régression Logistique (entrainement) et SVM (prédiction)</a:t>
            </a:r>
          </a:p>
          <a:p>
            <a:pPr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Modèle le plus performant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XG Boost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 dirty="0">
                <a:solidFill>
                  <a:srgbClr val="003399"/>
                </a:solidFill>
                <a:latin typeface="Arial"/>
                <a:ea typeface="DejaVu Sans"/>
              </a:rPr>
              <a:t>XG boost</a:t>
            </a:r>
            <a:endParaRPr lang="fr-FR" sz="3600" b="0" strike="noStrike" spc="-1" dirty="0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598189-DA32-C036-0951-55DF871F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871" y="692835"/>
            <a:ext cx="3936617" cy="30526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CD69367-0E91-DB2C-4B73-23E109A25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442" y="3793846"/>
            <a:ext cx="6082574" cy="30641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 dirty="0">
                <a:solidFill>
                  <a:srgbClr val="003399"/>
                </a:solidFill>
                <a:latin typeface="Arial"/>
                <a:ea typeface="DejaVu Sans"/>
              </a:rPr>
              <a:t>XG Boost</a:t>
            </a:r>
            <a:endParaRPr lang="fr-FR" sz="3600" b="0" strike="noStrike" spc="-1" dirty="0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DBB896-1F1C-8A09-C9BD-F1FEE233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253" y="615978"/>
            <a:ext cx="4603853" cy="33842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BEAE34-17CE-2E1B-D951-F1E704043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308" y="4076377"/>
            <a:ext cx="3801866" cy="27373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5C00F8-295F-6366-128A-A49045EEE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174" y="4074561"/>
            <a:ext cx="3558826" cy="27834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Interprétabilité globale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6B07BC-6BA0-EA32-9271-8CFF8762B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8969"/>
            <a:ext cx="4344296" cy="50390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584679-0531-9C08-DDD2-58C5E382A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323" y="1662474"/>
            <a:ext cx="4473677" cy="51955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63640" y="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Interprétabilité locale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A5F83D-8AC2-6C95-3D79-3BBF8709E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19" y="623668"/>
            <a:ext cx="5768072" cy="31538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2773FA-F50D-F6FD-8407-1C42844C9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846" y="3747891"/>
            <a:ext cx="5436368" cy="31101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71640" y="1484640"/>
            <a:ext cx="7776360" cy="64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Tahoma"/>
                <a:ea typeface="DejaVu Sans"/>
              </a:rPr>
              <a:t>Conclusion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49440" y="2276640"/>
            <a:ext cx="8386200" cy="439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Pour votre problématique de classification des individus selon leur capacité à rembourser ou non leur crédit, l’algorithme du XG Boost est le plus pertinent.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Une interprétation globale du modèle est possible, ainsi que locale, c’est-à-dire pour chaque individu.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Le modèle pourrait être personnalisé et amélioré avec de nouvelles variables pertinentes et spécifique à votre métier ou société.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2709000"/>
            <a:ext cx="9143280" cy="151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Tahoma"/>
                <a:ea typeface="DejaVu Sans"/>
              </a:rPr>
              <a:t>Merci pour votre attention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71640" y="1484640"/>
            <a:ext cx="7776360" cy="64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Tahoma"/>
                <a:ea typeface="DejaVu Sans"/>
              </a:rPr>
              <a:t>Contexte de l’analyse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71640" y="2276640"/>
            <a:ext cx="8064000" cy="439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Mise en œuvre d’un outil de “</a:t>
            </a:r>
            <a:r>
              <a:rPr lang="fr-FR" sz="1800" b="0" strike="noStrike" spc="-1" dirty="0" err="1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scoring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 crédit” qui calcule la probabilité qu’un client le rembourse ou non, puis classifie la demande : crédit accordé ou refusé.</a:t>
            </a: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Développement d’un algorithme de classification pour aider les chargés de relation client à décider si un prêt peut être accordé à un client.</a:t>
            </a: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Cet outil doit être facilement interprétable et disposer d’une mesure de l’importance des variables qui ont permis au modèle d’effectuer cette classification.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Base de données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763640" y="765000"/>
            <a:ext cx="7379640" cy="59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7 sources de données, composées de 8 fichiers CSV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1 fichier CSV contenant la description de toutes les colonnes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1 fichier CSV d’un exemple du fichier de soumission attendu.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Pour commencer utilisation des données d’entrainement</a:t>
            </a:r>
            <a:r>
              <a:rPr lang="fr-FR" sz="1800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88" name="Image 2"/>
          <p:cNvPicPr/>
          <p:nvPr/>
        </p:nvPicPr>
        <p:blipFill>
          <a:blip r:embed="rId3"/>
          <a:stretch/>
        </p:blipFill>
        <p:spPr>
          <a:xfrm>
            <a:off x="2771640" y="1052640"/>
            <a:ext cx="5597640" cy="363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Analyse exploratoire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763640" y="1052052"/>
            <a:ext cx="7379640" cy="56885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La base de données d’entrainement contient les données de 307511 prêts définis par 122 variables</a:t>
            </a:r>
            <a:r>
              <a:rPr lang="fr-FR" sz="1800" b="0" strike="noStrike" spc="-1" dirty="0">
                <a:solidFill>
                  <a:srgbClr val="4D4D4D"/>
                </a:solid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Qualité des données : 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67 variables contiennent des valeurs manquantes et aucune ne dépasse les 70% de valeurs manquantes.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Variable cible : </a:t>
            </a: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Si la variable "TARGET" est égale à 0 cela correspondra à un prêt qui sera bien remboursé, alors qu’une valeur égale à 1 correspondra à un prêt avec des difficultés de remboursement.</a:t>
            </a: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spc="-1" dirty="0">
              <a:solidFill>
                <a:srgbClr val="212121"/>
              </a:solidFill>
              <a:highlight>
                <a:srgbClr val="FFFFFF"/>
              </a:highlight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Dans notre jeu de données, la distribution </a:t>
            </a: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de notre variable est </a:t>
            </a:r>
            <a:r>
              <a:rPr lang="fr-FR" sz="1800" b="1" u="sng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inégale</a:t>
            </a: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. 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1" name="Image 3"/>
          <p:cNvPicPr/>
          <p:nvPr/>
        </p:nvPicPr>
        <p:blipFill>
          <a:blip r:embed="rId4"/>
          <a:stretch/>
        </p:blipFill>
        <p:spPr>
          <a:xfrm>
            <a:off x="6291072" y="4546800"/>
            <a:ext cx="2852208" cy="219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Analyse exploratoire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763640" y="1022554"/>
            <a:ext cx="7379640" cy="5718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Variables catégorielles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600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Encodage de ces variables pour les transformer en variables quantitatives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Variables quantitatives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212121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"DAYS_BIRTH" transformé en "AGE"    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212121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Valeurs aberrantes car positive de "DAYS_EMPLOYED", toutes égales à 365243 : imputation en NaN.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212121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Création de la variable "DAYS_EMPLOYED_ANOM" pour savoir si la valeur initiale de "DAYS_EMPLOYED" était aberrante ou non.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85840" indent="-34308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Duplicatas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r>
              <a:rPr lang="fr-FR" sz="1600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Aucun.</a:t>
            </a: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85840" indent="-34308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Corrélations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: </a:t>
            </a: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DejaVu Sans"/>
              </a:rPr>
              <a:t> </a:t>
            </a:r>
            <a:r>
              <a:rPr lang="fr-FR" sz="1600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Toutes considérées comme très faibles.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600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Cependant les plus importantes sont négatives et proviennent des 3 variables "EXT_SOURCE" et de notre nouvelle variable "AGE".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Analyse exploratoire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763640" y="765000"/>
            <a:ext cx="7379640" cy="59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Variable "AGE"  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Plus les clients sont jeunes, plus le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taux de défaut de paiement est élevé.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Variables "EXT_SOURCE"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(</a:t>
            </a: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DejaVu Sans"/>
              </a:rPr>
              <a:t> scores normalisés de données sources externes )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6" name="Image 2"/>
          <p:cNvPicPr/>
          <p:nvPr/>
        </p:nvPicPr>
        <p:blipFill>
          <a:blip r:embed="rId4"/>
          <a:stretch/>
        </p:blipFill>
        <p:spPr>
          <a:xfrm>
            <a:off x="6660360" y="116640"/>
            <a:ext cx="2359800" cy="2648520"/>
          </a:xfrm>
          <a:prstGeom prst="rect">
            <a:avLst/>
          </a:prstGeom>
          <a:ln w="0">
            <a:noFill/>
          </a:ln>
        </p:spPr>
      </p:pic>
      <p:pic>
        <p:nvPicPr>
          <p:cNvPr id="97" name="Image 4"/>
          <p:cNvPicPr/>
          <p:nvPr/>
        </p:nvPicPr>
        <p:blipFill>
          <a:blip r:embed="rId5"/>
          <a:stretch/>
        </p:blipFill>
        <p:spPr>
          <a:xfrm>
            <a:off x="1763640" y="3285000"/>
            <a:ext cx="4110840" cy="3528000"/>
          </a:xfrm>
          <a:prstGeom prst="rect">
            <a:avLst/>
          </a:prstGeom>
          <a:ln w="0">
            <a:noFill/>
          </a:ln>
        </p:spPr>
      </p:pic>
      <p:pic>
        <p:nvPicPr>
          <p:cNvPr id="98" name="Image 6"/>
          <p:cNvPicPr/>
          <p:nvPr/>
        </p:nvPicPr>
        <p:blipFill>
          <a:blip r:embed="rId6"/>
          <a:stretch/>
        </p:blipFill>
        <p:spPr>
          <a:xfrm>
            <a:off x="5929920" y="3069000"/>
            <a:ext cx="3152880" cy="378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Feature Engineering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763640" y="963560"/>
            <a:ext cx="7055895" cy="577707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Méthode polynomiale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Méthode basée sur la combinaison de variables initiales et/ou l'élévation à la puissance 2 à partir des variables "EXT_SOURCE" et "AGE".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Méthode liée à la connaissance métier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Création de nouvelles variables :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CREDIT_INCOME_PERCENT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 : le pourcentage du montant du crédit par rapport aux revenus d'un client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ANNUITY_INCOME_PERCENT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 : le pourcentage de la rente du prêt par rapport aux revenus d'un client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CREDIT_TERM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 : la durée du versement en mois</a:t>
            </a: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DAYS_EMPLOYED_PERCENT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 : le pourcentage de jours employés par rapport à l'âge du client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Le jeu de données finalisé contient maintenant 276 variables.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35640" y="44280"/>
            <a:ext cx="730764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1" strike="noStrike" spc="-1">
                <a:solidFill>
                  <a:srgbClr val="003399"/>
                </a:solidFill>
                <a:latin typeface="Arial"/>
                <a:ea typeface="DejaVu Sans"/>
              </a:rPr>
              <a:t>Normalisation et équilibrage des données</a:t>
            </a: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763640" y="993058"/>
            <a:ext cx="7379640" cy="574758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Normalisation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Pour </a:t>
            </a:r>
            <a:r>
              <a:rPr lang="fr-FR" sz="1800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s’affranchir des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différents ordres de grandeur des variables : moyenne égale à 0 et une variance égale à 1 </a:t>
            </a:r>
            <a:r>
              <a:rPr lang="fr-FR" sz="1800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pour chaque variable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trike="noStrike" spc="-1" dirty="0" err="1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Ré-équilibrage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Pour éliminer un biais dans l'apprentissage, la fonction </a:t>
            </a:r>
            <a:r>
              <a:rPr lang="fr-FR" sz="1800" b="0" i="1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RandomUnderSampler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supprime des éléments de la classe majoritaire, ici 0.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03" name="Image 2"/>
          <p:cNvPicPr/>
          <p:nvPr/>
        </p:nvPicPr>
        <p:blipFill>
          <a:blip r:embed="rId4"/>
          <a:stretch/>
        </p:blipFill>
        <p:spPr>
          <a:xfrm>
            <a:off x="1763639" y="3844413"/>
            <a:ext cx="3526115" cy="2824947"/>
          </a:xfrm>
          <a:prstGeom prst="rect">
            <a:avLst/>
          </a:prstGeom>
          <a:ln w="0">
            <a:noFill/>
          </a:ln>
        </p:spPr>
      </p:pic>
      <p:pic>
        <p:nvPicPr>
          <p:cNvPr id="104" name="Image 4"/>
          <p:cNvPicPr/>
          <p:nvPr/>
        </p:nvPicPr>
        <p:blipFill>
          <a:blip r:embed="rId5"/>
          <a:stretch/>
        </p:blipFill>
        <p:spPr>
          <a:xfrm>
            <a:off x="5460383" y="3844413"/>
            <a:ext cx="3526115" cy="282494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Modélisation et évaluation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800000" y="1032386"/>
            <a:ext cx="7343640" cy="58072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E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valuation avec différentes métriques :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L'</a:t>
            </a:r>
            <a:r>
              <a:rPr lang="fr-FR" sz="1800" b="1" u="sng" strike="noStrike" spc="-1" dirty="0" err="1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accuracy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Microsoft YaHei"/>
              </a:rPr>
              <a:t>La précision</a:t>
            </a:r>
            <a:r>
              <a:rPr lang="fr-FR" sz="1800" b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Microsoft YaHei"/>
              </a:rPr>
              <a:t> </a:t>
            </a:r>
            <a:endParaRPr lang="fr-FR" sz="1600" spc="-1" dirty="0">
              <a:solidFill>
                <a:schemeClr val="tx1">
                  <a:lumMod val="50000"/>
                </a:schemeClr>
              </a:solidFill>
              <a:latin typeface="Arial"/>
              <a:ea typeface="Microsoft YaHei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Le </a:t>
            </a:r>
            <a:r>
              <a:rPr lang="fr-FR" sz="1800" b="1" u="sng" strike="noStrike" spc="-1" dirty="0" err="1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recall</a:t>
            </a:r>
            <a:r>
              <a:rPr lang="fr-FR" sz="1800" b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Le F1 score</a:t>
            </a:r>
            <a:r>
              <a:rPr lang="fr-FR" sz="1800" b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endParaRPr lang="fr-FR" sz="1600" spc="-1" dirty="0">
              <a:solidFill>
                <a:schemeClr val="tx1">
                  <a:lumMod val="50000"/>
                </a:schemeClr>
              </a:solidFill>
              <a:latin typeface="Arial"/>
              <a:ea typeface="DejaVu Sans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Le F beta score</a:t>
            </a:r>
            <a:r>
              <a:rPr lang="fr-FR" sz="1800" b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(avec beta=3)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L’aire sous la courbe ROC </a:t>
            </a:r>
            <a:endParaRPr lang="fr-FR" sz="1600" u="sng" spc="-1" dirty="0">
              <a:solidFill>
                <a:schemeClr val="tx1">
                  <a:lumMod val="50000"/>
                </a:schemeClr>
              </a:solidFill>
              <a:uFillTx/>
              <a:latin typeface="Arial"/>
              <a:ea typeface="DejaVu Sans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L’aire sous la courbe PR</a:t>
            </a:r>
            <a:endParaRPr lang="fr-FR" sz="1800" b="1" u="sng" spc="-1" dirty="0">
              <a:solidFill>
                <a:schemeClr val="tx1">
                  <a:lumMod val="50000"/>
                </a:schemeClr>
              </a:solidFill>
              <a:latin typeface="Arial"/>
              <a:ea typeface="DejaVu Sans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Score métier (coût des erreurs)</a:t>
            </a:r>
            <a:r>
              <a:rPr lang="fr-FR" sz="1800" b="1" u="sng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fr-FR" sz="1800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= 10 x Nb de FN + Nb de FP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Objectif :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 minimiser le score métier.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18805</TotalTime>
  <Words>1104</Words>
  <Application>Microsoft Office PowerPoint</Application>
  <PresentationFormat>Affichage à l'écran (4:3)</PresentationFormat>
  <Paragraphs>261</Paragraphs>
  <Slides>19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Arial</vt:lpstr>
      <vt:lpstr>Courier New</vt:lpstr>
      <vt:lpstr>Roboto</vt:lpstr>
      <vt:lpstr>Symbol</vt:lpstr>
      <vt:lpstr>Tahoma</vt:lpstr>
      <vt:lpstr>Times New Roman</vt:lpstr>
      <vt:lpstr>Verdana</vt:lpstr>
      <vt:lpstr>Wingdings</vt:lpstr>
      <vt:lpstr>template</vt:lpstr>
      <vt:lpstr>template</vt:lpstr>
      <vt:lpstr>OpenClassrooms Formation IA Engineer </vt:lpstr>
      <vt:lpstr>Contexte de l’analyse</vt:lpstr>
      <vt:lpstr>Base de données</vt:lpstr>
      <vt:lpstr>Analyse exploratoire</vt:lpstr>
      <vt:lpstr>Analyse exploratoire</vt:lpstr>
      <vt:lpstr>Analyse exploratoire</vt:lpstr>
      <vt:lpstr>Feature Engineering</vt:lpstr>
      <vt:lpstr>Normalisation et équilibrage des données</vt:lpstr>
      <vt:lpstr>Modélisation et évaluation</vt:lpstr>
      <vt:lpstr>Méthode d’évaluation</vt:lpstr>
      <vt:lpstr>Modèles testés</vt:lpstr>
      <vt:lpstr>Présentation PowerPoint</vt:lpstr>
      <vt:lpstr>Résultats</vt:lpstr>
      <vt:lpstr>XG boost</vt:lpstr>
      <vt:lpstr>XG Boost</vt:lpstr>
      <vt:lpstr>Interprétabilité globale</vt:lpstr>
      <vt:lpstr>Interprétabilité locale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Céline LESUR</dc:creator>
  <dc:description/>
  <cp:lastModifiedBy>Céline LESUR</cp:lastModifiedBy>
  <cp:revision>108</cp:revision>
  <dcterms:created xsi:type="dcterms:W3CDTF">2024-06-21T08:59:20Z</dcterms:created>
  <dcterms:modified xsi:type="dcterms:W3CDTF">2024-07-26T08:42:40Z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Affichage à l'écran (4:3)</vt:lpwstr>
  </property>
  <property fmtid="{D5CDD505-2E9C-101B-9397-08002B2CF9AE}" pid="4" name="Slides">
    <vt:i4>19</vt:i4>
  </property>
</Properties>
</file>