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F93C6-7201-4181-B74E-665AF7E71538}"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fr-FR"/>
        </a:p>
      </dgm:t>
    </dgm:pt>
    <dgm:pt modelId="{7699249D-BF8D-4732-82D1-9643F95B1B64}">
      <dgm:prSet phldrT="[Texte]"/>
      <dgm:spPr/>
      <dgm:t>
        <a:bodyPr/>
        <a:lstStyle/>
        <a:p>
          <a:r>
            <a:rPr lang="fr-FR" dirty="0"/>
            <a:t>Séparation de la base de données</a:t>
          </a:r>
        </a:p>
      </dgm:t>
    </dgm:pt>
    <dgm:pt modelId="{0D9C99AE-B578-4FA1-B477-8799A991FC3E}" type="parTrans" cxnId="{17393C4B-B01E-4FBB-BF1C-39585F5ADA13}">
      <dgm:prSet/>
      <dgm:spPr/>
      <dgm:t>
        <a:bodyPr/>
        <a:lstStyle/>
        <a:p>
          <a:endParaRPr lang="fr-FR"/>
        </a:p>
      </dgm:t>
    </dgm:pt>
    <dgm:pt modelId="{BF2CB964-A693-4A1A-BAA5-0828AA95E721}" type="sibTrans" cxnId="{17393C4B-B01E-4FBB-BF1C-39585F5ADA13}">
      <dgm:prSet/>
      <dgm:spPr/>
      <dgm:t>
        <a:bodyPr/>
        <a:lstStyle/>
        <a:p>
          <a:endParaRPr lang="fr-FR"/>
        </a:p>
      </dgm:t>
    </dgm:pt>
    <dgm:pt modelId="{0A768ABD-2001-4177-B445-15158B76E5F3}">
      <dgm:prSet phldrT="[Texte]" custT="1"/>
      <dgm:spPr/>
      <dgm:t>
        <a:bodyPr/>
        <a:lstStyle/>
        <a:p>
          <a:r>
            <a:rPr lang="fr-FR" sz="1200" dirty="0"/>
            <a:t>Split d’application_train.csv en un jeu d’entrainement et un jeu de test</a:t>
          </a:r>
        </a:p>
      </dgm:t>
    </dgm:pt>
    <dgm:pt modelId="{B6F156D9-5F77-4289-8739-ADAB297B4277}" type="parTrans" cxnId="{3093A877-AE75-4D59-838D-394987D1EBD5}">
      <dgm:prSet/>
      <dgm:spPr/>
      <dgm:t>
        <a:bodyPr/>
        <a:lstStyle/>
        <a:p>
          <a:endParaRPr lang="fr-FR"/>
        </a:p>
      </dgm:t>
    </dgm:pt>
    <dgm:pt modelId="{BE23D140-E267-4512-8BE0-26759A336CC4}" type="sibTrans" cxnId="{3093A877-AE75-4D59-838D-394987D1EBD5}">
      <dgm:prSet/>
      <dgm:spPr/>
      <dgm:t>
        <a:bodyPr/>
        <a:lstStyle/>
        <a:p>
          <a:endParaRPr lang="fr-FR"/>
        </a:p>
      </dgm:t>
    </dgm:pt>
    <dgm:pt modelId="{0CBA4902-29A0-4BE0-8B9F-A5CE0D3CD53B}">
      <dgm:prSet phldrT="[Texte]"/>
      <dgm:spPr/>
      <dgm:t>
        <a:bodyPr/>
        <a:lstStyle/>
        <a:p>
          <a:r>
            <a:rPr lang="fr-FR" dirty="0"/>
            <a:t>Entrainement du modèle</a:t>
          </a:r>
        </a:p>
      </dgm:t>
    </dgm:pt>
    <dgm:pt modelId="{C6FF1EEE-744E-4D69-83CF-C0A351D96F26}" type="parTrans" cxnId="{FA4FFE8A-B876-403D-91AC-3EE5EF709B6D}">
      <dgm:prSet/>
      <dgm:spPr/>
      <dgm:t>
        <a:bodyPr/>
        <a:lstStyle/>
        <a:p>
          <a:endParaRPr lang="fr-FR"/>
        </a:p>
      </dgm:t>
    </dgm:pt>
    <dgm:pt modelId="{F1BB2864-18CA-484E-9FA2-680C04F8000D}" type="sibTrans" cxnId="{FA4FFE8A-B876-403D-91AC-3EE5EF709B6D}">
      <dgm:prSet/>
      <dgm:spPr/>
      <dgm:t>
        <a:bodyPr/>
        <a:lstStyle/>
        <a:p>
          <a:endParaRPr lang="fr-FR"/>
        </a:p>
      </dgm:t>
    </dgm:pt>
    <dgm:pt modelId="{B0BB67F8-56A9-4D58-90FA-9A2B96324FCC}">
      <dgm:prSet phldrT="[Texte]" custT="1"/>
      <dgm:spPr/>
      <dgm:t>
        <a:bodyPr/>
        <a:lstStyle/>
        <a:p>
          <a:r>
            <a:rPr lang="fr-FR" sz="1200" dirty="0"/>
            <a:t>Sur les données d’entrainement</a:t>
          </a:r>
        </a:p>
      </dgm:t>
    </dgm:pt>
    <dgm:pt modelId="{2FB5EAD1-A834-4ED8-B134-7172ED5464A3}" type="parTrans" cxnId="{2EF29656-029C-49BD-9AC1-A330AC7E9C88}">
      <dgm:prSet/>
      <dgm:spPr/>
      <dgm:t>
        <a:bodyPr/>
        <a:lstStyle/>
        <a:p>
          <a:endParaRPr lang="fr-FR"/>
        </a:p>
      </dgm:t>
    </dgm:pt>
    <dgm:pt modelId="{AF755EA2-1683-470A-9D30-EB6DA0E24A09}" type="sibTrans" cxnId="{2EF29656-029C-49BD-9AC1-A330AC7E9C88}">
      <dgm:prSet/>
      <dgm:spPr/>
      <dgm:t>
        <a:bodyPr/>
        <a:lstStyle/>
        <a:p>
          <a:endParaRPr lang="fr-FR"/>
        </a:p>
      </dgm:t>
    </dgm:pt>
    <dgm:pt modelId="{A56534D1-EC08-4E9A-8D55-914321008EFA}">
      <dgm:prSet phldrT="[Texte]" custT="1"/>
      <dgm:spPr/>
      <dgm:t>
        <a:bodyPr/>
        <a:lstStyle/>
        <a:p>
          <a:r>
            <a:rPr lang="fr-FR" sz="1200" dirty="0"/>
            <a:t>Optimisation des hyperparamètres choisis par cross-validation avec </a:t>
          </a:r>
          <a:r>
            <a:rPr lang="fr-FR" sz="1200" dirty="0" err="1"/>
            <a:t>GridSearch</a:t>
          </a:r>
          <a:endParaRPr lang="fr-FR" sz="1200" dirty="0"/>
        </a:p>
      </dgm:t>
    </dgm:pt>
    <dgm:pt modelId="{45626D5A-857E-49C1-8CC9-790EA6A5944E}" type="parTrans" cxnId="{D6D926C6-6320-468E-81BA-4DFD0376EA4E}">
      <dgm:prSet/>
      <dgm:spPr/>
      <dgm:t>
        <a:bodyPr/>
        <a:lstStyle/>
        <a:p>
          <a:endParaRPr lang="fr-FR"/>
        </a:p>
      </dgm:t>
    </dgm:pt>
    <dgm:pt modelId="{B5B43351-AC6B-4F34-9974-448A351F7117}" type="sibTrans" cxnId="{D6D926C6-6320-468E-81BA-4DFD0376EA4E}">
      <dgm:prSet/>
      <dgm:spPr/>
      <dgm:t>
        <a:bodyPr/>
        <a:lstStyle/>
        <a:p>
          <a:endParaRPr lang="fr-FR"/>
        </a:p>
      </dgm:t>
    </dgm:pt>
    <dgm:pt modelId="{A0A3F6D4-FA52-46F1-91BB-3678B0D0409D}">
      <dgm:prSet phldrT="[Texte]"/>
      <dgm:spPr/>
      <dgm:t>
        <a:bodyPr/>
        <a:lstStyle/>
        <a:p>
          <a:r>
            <a:rPr lang="fr-FR" dirty="0"/>
            <a:t>Sélection du seuil de décision</a:t>
          </a:r>
        </a:p>
      </dgm:t>
    </dgm:pt>
    <dgm:pt modelId="{62F4EDB2-9425-4854-BBF7-B4203E323213}" type="parTrans" cxnId="{373A2BAB-0C80-4883-9E24-932FC352828D}">
      <dgm:prSet/>
      <dgm:spPr/>
      <dgm:t>
        <a:bodyPr/>
        <a:lstStyle/>
        <a:p>
          <a:endParaRPr lang="fr-FR"/>
        </a:p>
      </dgm:t>
    </dgm:pt>
    <dgm:pt modelId="{816DF16E-AB88-449D-943E-2DE8FFB6F3B3}" type="sibTrans" cxnId="{373A2BAB-0C80-4883-9E24-932FC352828D}">
      <dgm:prSet/>
      <dgm:spPr/>
      <dgm:t>
        <a:bodyPr/>
        <a:lstStyle/>
        <a:p>
          <a:endParaRPr lang="fr-FR"/>
        </a:p>
      </dgm:t>
    </dgm:pt>
    <dgm:pt modelId="{40B274B4-F987-4538-AF88-00A2326B2D2E}">
      <dgm:prSet phldrT="[Texte]" custT="1"/>
      <dgm:spPr/>
      <dgm:t>
        <a:bodyPr/>
        <a:lstStyle/>
        <a:p>
          <a:r>
            <a:rPr lang="fr-FR" sz="1200" dirty="0"/>
            <a:t>Seuil de décision maximisant le F3 score</a:t>
          </a:r>
        </a:p>
      </dgm:t>
    </dgm:pt>
    <dgm:pt modelId="{B813B4E5-95B9-4D60-875F-8DD65B8FAB63}" type="parTrans" cxnId="{977CC4B7-A898-41C4-AB57-400A666C15EE}">
      <dgm:prSet/>
      <dgm:spPr/>
      <dgm:t>
        <a:bodyPr/>
        <a:lstStyle/>
        <a:p>
          <a:endParaRPr lang="fr-FR"/>
        </a:p>
      </dgm:t>
    </dgm:pt>
    <dgm:pt modelId="{B0B631EF-8991-470F-B3DC-5BDB60198220}" type="sibTrans" cxnId="{977CC4B7-A898-41C4-AB57-400A666C15EE}">
      <dgm:prSet/>
      <dgm:spPr/>
      <dgm:t>
        <a:bodyPr/>
        <a:lstStyle/>
        <a:p>
          <a:endParaRPr lang="fr-FR"/>
        </a:p>
      </dgm:t>
    </dgm:pt>
    <dgm:pt modelId="{CE877EF9-0EF6-40B2-A4B5-CA0D86156610}">
      <dgm:prSet phldrT="[Texte]" custT="1"/>
      <dgm:spPr/>
      <dgm:t>
        <a:bodyPr/>
        <a:lstStyle/>
        <a:p>
          <a:r>
            <a:rPr lang="fr-FR" sz="1200" dirty="0"/>
            <a:t>Calcul des métriques </a:t>
          </a:r>
        </a:p>
      </dgm:t>
    </dgm:pt>
    <dgm:pt modelId="{E7D3132A-79F0-4D04-A08F-5CD0C2B4C0AC}" type="parTrans" cxnId="{0E34CCDB-FFB1-4A7D-B2C1-83817F922D7B}">
      <dgm:prSet/>
      <dgm:spPr/>
      <dgm:t>
        <a:bodyPr/>
        <a:lstStyle/>
        <a:p>
          <a:endParaRPr lang="fr-FR"/>
        </a:p>
      </dgm:t>
    </dgm:pt>
    <dgm:pt modelId="{A877E557-AA60-4EBB-854E-548B7E956F26}" type="sibTrans" cxnId="{0E34CCDB-FFB1-4A7D-B2C1-83817F922D7B}">
      <dgm:prSet/>
      <dgm:spPr/>
      <dgm:t>
        <a:bodyPr/>
        <a:lstStyle/>
        <a:p>
          <a:endParaRPr lang="fr-FR"/>
        </a:p>
      </dgm:t>
    </dgm:pt>
    <dgm:pt modelId="{3D93A8F3-FBAD-4D43-8F05-7BAF8E16F07C}">
      <dgm:prSet phldrT="[Texte]" custT="1"/>
      <dgm:spPr/>
      <dgm:t>
        <a:bodyPr/>
        <a:lstStyle/>
        <a:p>
          <a:r>
            <a:rPr lang="fr-FR" sz="1200" dirty="0"/>
            <a:t>Calcul des temps d’entrainement et de prédiction</a:t>
          </a:r>
        </a:p>
      </dgm:t>
    </dgm:pt>
    <dgm:pt modelId="{2EE5CCBF-DDE3-40AB-8995-1D01A0F1D071}" type="parTrans" cxnId="{B1733EDE-2034-4340-9E8D-6C89F5793E5E}">
      <dgm:prSet/>
      <dgm:spPr/>
      <dgm:t>
        <a:bodyPr/>
        <a:lstStyle/>
        <a:p>
          <a:endParaRPr lang="fr-FR"/>
        </a:p>
      </dgm:t>
    </dgm:pt>
    <dgm:pt modelId="{427AF206-B5AD-46DD-A2BB-5DB13C043810}" type="sibTrans" cxnId="{B1733EDE-2034-4340-9E8D-6C89F5793E5E}">
      <dgm:prSet/>
      <dgm:spPr/>
      <dgm:t>
        <a:bodyPr/>
        <a:lstStyle/>
        <a:p>
          <a:endParaRPr lang="fr-FR"/>
        </a:p>
      </dgm:t>
    </dgm:pt>
    <dgm:pt modelId="{FF64BCB0-05F3-4EEA-B574-F629B91282E8}">
      <dgm:prSet phldrT="[Texte]" custT="1"/>
      <dgm:spPr/>
      <dgm:t>
        <a:bodyPr/>
        <a:lstStyle/>
        <a:p>
          <a:r>
            <a:rPr lang="fr-FR" sz="1200" dirty="0"/>
            <a:t>Création de la matrice de confusion</a:t>
          </a:r>
        </a:p>
      </dgm:t>
    </dgm:pt>
    <dgm:pt modelId="{42B50D42-F9B5-4C36-AE98-517C5B55983F}" type="parTrans" cxnId="{8A04AA08-DF75-49DC-A22D-5FC3F5D22B69}">
      <dgm:prSet/>
      <dgm:spPr/>
      <dgm:t>
        <a:bodyPr/>
        <a:lstStyle/>
        <a:p>
          <a:endParaRPr lang="fr-FR"/>
        </a:p>
      </dgm:t>
    </dgm:pt>
    <dgm:pt modelId="{AEF891A3-B37A-4CE7-840E-218F46665BA8}" type="sibTrans" cxnId="{8A04AA08-DF75-49DC-A22D-5FC3F5D22B69}">
      <dgm:prSet/>
      <dgm:spPr/>
      <dgm:t>
        <a:bodyPr/>
        <a:lstStyle/>
        <a:p>
          <a:endParaRPr lang="fr-FR"/>
        </a:p>
      </dgm:t>
    </dgm:pt>
    <dgm:pt modelId="{F52DC814-0740-46FC-8F6F-1448F25E41C8}">
      <dgm:prSet phldrT="[Texte]"/>
      <dgm:spPr/>
      <dgm:t>
        <a:bodyPr/>
        <a:lstStyle/>
        <a:p>
          <a:r>
            <a:rPr lang="fr-FR" dirty="0"/>
            <a:t>Evaluation du modèle</a:t>
          </a:r>
        </a:p>
      </dgm:t>
    </dgm:pt>
    <dgm:pt modelId="{9FAC9958-5138-4B62-A053-8FB1741BB7C0}" type="parTrans" cxnId="{99982830-077C-4D15-B375-6644726F4DEF}">
      <dgm:prSet/>
      <dgm:spPr/>
      <dgm:t>
        <a:bodyPr/>
        <a:lstStyle/>
        <a:p>
          <a:endParaRPr lang="fr-FR"/>
        </a:p>
      </dgm:t>
    </dgm:pt>
    <dgm:pt modelId="{45EC5185-70B4-4215-AE24-B2DB9EB0A8D5}" type="sibTrans" cxnId="{99982830-077C-4D15-B375-6644726F4DEF}">
      <dgm:prSet/>
      <dgm:spPr/>
      <dgm:t>
        <a:bodyPr/>
        <a:lstStyle/>
        <a:p>
          <a:endParaRPr lang="fr-FR"/>
        </a:p>
      </dgm:t>
    </dgm:pt>
    <dgm:pt modelId="{C2555B4E-4BA1-498B-9BE2-6D48F6630E76}">
      <dgm:prSet phldrT="[Texte]" custT="1"/>
      <dgm:spPr/>
      <dgm:t>
        <a:bodyPr/>
        <a:lstStyle/>
        <a:p>
          <a:r>
            <a:rPr lang="fr-FR" sz="1200" dirty="0"/>
            <a:t>Sur les données de test</a:t>
          </a:r>
        </a:p>
      </dgm:t>
    </dgm:pt>
    <dgm:pt modelId="{8F3041F8-D8B6-4DE8-9B45-71DD6CDBE52D}" type="parTrans" cxnId="{C24EF489-1872-47B3-B135-4BFF0E57A85B}">
      <dgm:prSet/>
      <dgm:spPr/>
      <dgm:t>
        <a:bodyPr/>
        <a:lstStyle/>
        <a:p>
          <a:endParaRPr lang="fr-FR"/>
        </a:p>
      </dgm:t>
    </dgm:pt>
    <dgm:pt modelId="{3767972B-F7FA-414F-A4EB-D59BA79A5924}" type="sibTrans" cxnId="{C24EF489-1872-47B3-B135-4BFF0E57A85B}">
      <dgm:prSet/>
      <dgm:spPr/>
      <dgm:t>
        <a:bodyPr/>
        <a:lstStyle/>
        <a:p>
          <a:endParaRPr lang="fr-FR"/>
        </a:p>
      </dgm:t>
    </dgm:pt>
    <dgm:pt modelId="{44B582AC-2B0F-4900-A4AF-FEB4BD0A28CE}">
      <dgm:prSet phldrT="[Texte]" custT="1"/>
      <dgm:spPr/>
      <dgm:t>
        <a:bodyPr/>
        <a:lstStyle/>
        <a:p>
          <a:r>
            <a:rPr lang="fr-FR" sz="1200" dirty="0"/>
            <a:t>En utilisant les hyperparamètres et le seuil de décision optimisés</a:t>
          </a:r>
        </a:p>
      </dgm:t>
    </dgm:pt>
    <dgm:pt modelId="{F4251EB4-3BF2-449F-8818-59EDBA7A6DCD}" type="parTrans" cxnId="{0C431CC3-3BDF-421E-AF5E-595391DA1188}">
      <dgm:prSet/>
      <dgm:spPr/>
      <dgm:t>
        <a:bodyPr/>
        <a:lstStyle/>
        <a:p>
          <a:endParaRPr lang="fr-FR"/>
        </a:p>
      </dgm:t>
    </dgm:pt>
    <dgm:pt modelId="{EF68C108-036D-408F-AC45-BB535A619E3C}" type="sibTrans" cxnId="{0C431CC3-3BDF-421E-AF5E-595391DA1188}">
      <dgm:prSet/>
      <dgm:spPr/>
      <dgm:t>
        <a:bodyPr/>
        <a:lstStyle/>
        <a:p>
          <a:endParaRPr lang="fr-FR"/>
        </a:p>
      </dgm:t>
    </dgm:pt>
    <dgm:pt modelId="{1E11F826-230A-4AC0-B278-EDDA3E225AD2}">
      <dgm:prSet phldrT="[Texte]" custT="1"/>
      <dgm:spPr/>
      <dgm:t>
        <a:bodyPr/>
        <a:lstStyle/>
        <a:p>
          <a:r>
            <a:rPr lang="fr-FR" sz="1200" dirty="0"/>
            <a:t>Calcul des métriques </a:t>
          </a:r>
        </a:p>
      </dgm:t>
    </dgm:pt>
    <dgm:pt modelId="{DA274252-F108-4B3E-9D02-D1B837AC7DD9}" type="parTrans" cxnId="{885932E0-E63F-4193-8D19-4597C14DB397}">
      <dgm:prSet/>
      <dgm:spPr/>
      <dgm:t>
        <a:bodyPr/>
        <a:lstStyle/>
        <a:p>
          <a:endParaRPr lang="fr-FR"/>
        </a:p>
      </dgm:t>
    </dgm:pt>
    <dgm:pt modelId="{FF4A1579-622F-438C-872B-16F59B6F9C9C}" type="sibTrans" cxnId="{885932E0-E63F-4193-8D19-4597C14DB397}">
      <dgm:prSet/>
      <dgm:spPr/>
      <dgm:t>
        <a:bodyPr/>
        <a:lstStyle/>
        <a:p>
          <a:endParaRPr lang="fr-FR"/>
        </a:p>
      </dgm:t>
    </dgm:pt>
    <dgm:pt modelId="{0FC50B98-E277-4149-AB90-510A6E4A8898}">
      <dgm:prSet phldrT="[Texte]" custT="1"/>
      <dgm:spPr/>
      <dgm:t>
        <a:bodyPr/>
        <a:lstStyle/>
        <a:p>
          <a:r>
            <a:rPr lang="fr-FR" sz="1200" dirty="0"/>
            <a:t>Création de la matrice de confusion</a:t>
          </a:r>
        </a:p>
      </dgm:t>
    </dgm:pt>
    <dgm:pt modelId="{5D4E2A75-130B-469B-A1B6-70ADE9626CBE}" type="parTrans" cxnId="{7204ADF8-E981-4A9B-B73F-B5A387CB3B73}">
      <dgm:prSet/>
      <dgm:spPr/>
      <dgm:t>
        <a:bodyPr/>
        <a:lstStyle/>
        <a:p>
          <a:endParaRPr lang="fr-FR"/>
        </a:p>
      </dgm:t>
    </dgm:pt>
    <dgm:pt modelId="{34E27159-12E3-427C-BCF4-2D3EE3DA5026}" type="sibTrans" cxnId="{7204ADF8-E981-4A9B-B73F-B5A387CB3B73}">
      <dgm:prSet/>
      <dgm:spPr/>
      <dgm:t>
        <a:bodyPr/>
        <a:lstStyle/>
        <a:p>
          <a:endParaRPr lang="fr-FR"/>
        </a:p>
      </dgm:t>
    </dgm:pt>
    <dgm:pt modelId="{F5905155-2029-4A43-9028-BEB467BD931A}">
      <dgm:prSet phldrT="[Texte]" custT="1"/>
      <dgm:spPr/>
      <dgm:t>
        <a:bodyPr/>
        <a:lstStyle/>
        <a:p>
          <a:r>
            <a:rPr lang="fr-FR" sz="1200" dirty="0"/>
            <a:t>Création de la courbe précision-rappel</a:t>
          </a:r>
        </a:p>
      </dgm:t>
    </dgm:pt>
    <dgm:pt modelId="{7FE0A50E-306A-4D94-8C90-3051C8BF3873}" type="parTrans" cxnId="{45CE2808-7622-4865-9184-0B6A2C267237}">
      <dgm:prSet/>
      <dgm:spPr/>
      <dgm:t>
        <a:bodyPr/>
        <a:lstStyle/>
        <a:p>
          <a:endParaRPr lang="fr-FR"/>
        </a:p>
      </dgm:t>
    </dgm:pt>
    <dgm:pt modelId="{9DA1B13D-7B0B-4614-91CB-9EAD876FF23D}" type="sibTrans" cxnId="{45CE2808-7622-4865-9184-0B6A2C267237}">
      <dgm:prSet/>
      <dgm:spPr/>
      <dgm:t>
        <a:bodyPr/>
        <a:lstStyle/>
        <a:p>
          <a:endParaRPr lang="fr-FR"/>
        </a:p>
      </dgm:t>
    </dgm:pt>
    <dgm:pt modelId="{6631224F-D6A5-419B-A364-D076376E649D}">
      <dgm:prSet phldrT="[Texte]" custT="1"/>
      <dgm:spPr/>
      <dgm:t>
        <a:bodyPr/>
        <a:lstStyle/>
        <a:p>
          <a:r>
            <a:rPr lang="fr-FR" sz="1200" dirty="0"/>
            <a:t>Création de la courbe ROC</a:t>
          </a:r>
        </a:p>
      </dgm:t>
    </dgm:pt>
    <dgm:pt modelId="{9555E577-7346-4A12-B64B-D2F567AF00E8}" type="parTrans" cxnId="{AA192D32-2B43-4E61-ABAC-D10C1675AD08}">
      <dgm:prSet/>
      <dgm:spPr/>
      <dgm:t>
        <a:bodyPr/>
        <a:lstStyle/>
        <a:p>
          <a:endParaRPr lang="fr-FR"/>
        </a:p>
      </dgm:t>
    </dgm:pt>
    <dgm:pt modelId="{4F8A0F8B-CCD5-41C3-9D4A-D99277A0A369}" type="sibTrans" cxnId="{AA192D32-2B43-4E61-ABAC-D10C1675AD08}">
      <dgm:prSet/>
      <dgm:spPr/>
      <dgm:t>
        <a:bodyPr/>
        <a:lstStyle/>
        <a:p>
          <a:endParaRPr lang="fr-FR"/>
        </a:p>
      </dgm:t>
    </dgm:pt>
    <dgm:pt modelId="{14F7BEA7-A571-403A-B070-3CCE38DFE85F}">
      <dgm:prSet phldrT="[Texte]" custT="1"/>
      <dgm:spPr/>
      <dgm:t>
        <a:bodyPr/>
        <a:lstStyle/>
        <a:p>
          <a:r>
            <a:rPr lang="fr-FR" sz="1200" dirty="0"/>
            <a:t>Création du graphique des variables ayant le plus d’importance</a:t>
          </a:r>
        </a:p>
      </dgm:t>
    </dgm:pt>
    <dgm:pt modelId="{8EE136CE-E585-438E-B3C1-2C3922B11822}" type="parTrans" cxnId="{1DAF6730-ACAD-4205-98EB-0043C1A62C31}">
      <dgm:prSet/>
      <dgm:spPr/>
      <dgm:t>
        <a:bodyPr/>
        <a:lstStyle/>
        <a:p>
          <a:endParaRPr lang="fr-FR"/>
        </a:p>
      </dgm:t>
    </dgm:pt>
    <dgm:pt modelId="{B27CE78B-E1F3-43B3-A3E9-C93632BB69F8}" type="sibTrans" cxnId="{1DAF6730-ACAD-4205-98EB-0043C1A62C31}">
      <dgm:prSet/>
      <dgm:spPr/>
      <dgm:t>
        <a:bodyPr/>
        <a:lstStyle/>
        <a:p>
          <a:endParaRPr lang="fr-FR"/>
        </a:p>
      </dgm:t>
    </dgm:pt>
    <dgm:pt modelId="{ECC0C1C9-0E3C-48B5-98FE-BA962226AE71}" type="pres">
      <dgm:prSet presAssocID="{741F93C6-7201-4181-B74E-665AF7E71538}" presName="linearFlow" presStyleCnt="0">
        <dgm:presLayoutVars>
          <dgm:dir/>
          <dgm:animLvl val="lvl"/>
          <dgm:resizeHandles val="exact"/>
        </dgm:presLayoutVars>
      </dgm:prSet>
      <dgm:spPr/>
    </dgm:pt>
    <dgm:pt modelId="{66B889D1-3C58-4888-B453-3591D175CF60}" type="pres">
      <dgm:prSet presAssocID="{7699249D-BF8D-4732-82D1-9643F95B1B64}" presName="composite" presStyleCnt="0"/>
      <dgm:spPr/>
    </dgm:pt>
    <dgm:pt modelId="{1F0D29AD-9F4D-4EC7-A948-A2FA2D90D2AF}" type="pres">
      <dgm:prSet presAssocID="{7699249D-BF8D-4732-82D1-9643F95B1B64}" presName="parentText" presStyleLbl="alignNode1" presStyleIdx="0" presStyleCnt="4">
        <dgm:presLayoutVars>
          <dgm:chMax val="1"/>
          <dgm:bulletEnabled val="1"/>
        </dgm:presLayoutVars>
      </dgm:prSet>
      <dgm:spPr/>
    </dgm:pt>
    <dgm:pt modelId="{A3E0DC70-D4C4-46DD-A1AB-F09E819A3B43}" type="pres">
      <dgm:prSet presAssocID="{7699249D-BF8D-4732-82D1-9643F95B1B64}" presName="descendantText" presStyleLbl="alignAcc1" presStyleIdx="0" presStyleCnt="4">
        <dgm:presLayoutVars>
          <dgm:bulletEnabled val="1"/>
        </dgm:presLayoutVars>
      </dgm:prSet>
      <dgm:spPr/>
    </dgm:pt>
    <dgm:pt modelId="{6E28F5C4-36F1-422F-B223-81E6D3235FEA}" type="pres">
      <dgm:prSet presAssocID="{BF2CB964-A693-4A1A-BAA5-0828AA95E721}" presName="sp" presStyleCnt="0"/>
      <dgm:spPr/>
    </dgm:pt>
    <dgm:pt modelId="{D053F144-D7F2-4678-9022-A78351F61998}" type="pres">
      <dgm:prSet presAssocID="{0CBA4902-29A0-4BE0-8B9F-A5CE0D3CD53B}" presName="composite" presStyleCnt="0"/>
      <dgm:spPr/>
    </dgm:pt>
    <dgm:pt modelId="{F5A84BCC-F7F7-4916-AA4A-3B4E7D7056AA}" type="pres">
      <dgm:prSet presAssocID="{0CBA4902-29A0-4BE0-8B9F-A5CE0D3CD53B}" presName="parentText" presStyleLbl="alignNode1" presStyleIdx="1" presStyleCnt="4">
        <dgm:presLayoutVars>
          <dgm:chMax val="1"/>
          <dgm:bulletEnabled val="1"/>
        </dgm:presLayoutVars>
      </dgm:prSet>
      <dgm:spPr/>
    </dgm:pt>
    <dgm:pt modelId="{2CEFC748-D64A-435E-9482-1F112718B481}" type="pres">
      <dgm:prSet presAssocID="{0CBA4902-29A0-4BE0-8B9F-A5CE0D3CD53B}" presName="descendantText" presStyleLbl="alignAcc1" presStyleIdx="1" presStyleCnt="4">
        <dgm:presLayoutVars>
          <dgm:bulletEnabled val="1"/>
        </dgm:presLayoutVars>
      </dgm:prSet>
      <dgm:spPr/>
    </dgm:pt>
    <dgm:pt modelId="{9B294E0D-08AD-4934-9F69-2441F78D90AF}" type="pres">
      <dgm:prSet presAssocID="{F1BB2864-18CA-484E-9FA2-680C04F8000D}" presName="sp" presStyleCnt="0"/>
      <dgm:spPr/>
    </dgm:pt>
    <dgm:pt modelId="{0C5166A4-1ED2-4640-90A6-AE5491401B17}" type="pres">
      <dgm:prSet presAssocID="{A0A3F6D4-FA52-46F1-91BB-3678B0D0409D}" presName="composite" presStyleCnt="0"/>
      <dgm:spPr/>
    </dgm:pt>
    <dgm:pt modelId="{8E94E1EB-BCD8-4E39-86FB-48E79B120A65}" type="pres">
      <dgm:prSet presAssocID="{A0A3F6D4-FA52-46F1-91BB-3678B0D0409D}" presName="parentText" presStyleLbl="alignNode1" presStyleIdx="2" presStyleCnt="4">
        <dgm:presLayoutVars>
          <dgm:chMax val="1"/>
          <dgm:bulletEnabled val="1"/>
        </dgm:presLayoutVars>
      </dgm:prSet>
      <dgm:spPr/>
    </dgm:pt>
    <dgm:pt modelId="{5F7E7B2D-55B3-409E-883D-44C78B33977A}" type="pres">
      <dgm:prSet presAssocID="{A0A3F6D4-FA52-46F1-91BB-3678B0D0409D}" presName="descendantText" presStyleLbl="alignAcc1" presStyleIdx="2" presStyleCnt="4">
        <dgm:presLayoutVars>
          <dgm:bulletEnabled val="1"/>
        </dgm:presLayoutVars>
      </dgm:prSet>
      <dgm:spPr/>
    </dgm:pt>
    <dgm:pt modelId="{0D50E49C-A4CE-4458-81D2-1F9F59B75F6D}" type="pres">
      <dgm:prSet presAssocID="{816DF16E-AB88-449D-943E-2DE8FFB6F3B3}" presName="sp" presStyleCnt="0"/>
      <dgm:spPr/>
    </dgm:pt>
    <dgm:pt modelId="{79E8924D-328B-4621-A3A5-3243B71C333F}" type="pres">
      <dgm:prSet presAssocID="{F52DC814-0740-46FC-8F6F-1448F25E41C8}" presName="composite" presStyleCnt="0"/>
      <dgm:spPr/>
    </dgm:pt>
    <dgm:pt modelId="{BBCF4A5F-9242-4C5E-B355-28F612BED131}" type="pres">
      <dgm:prSet presAssocID="{F52DC814-0740-46FC-8F6F-1448F25E41C8}" presName="parentText" presStyleLbl="alignNode1" presStyleIdx="3" presStyleCnt="4" custLinFactNeighborX="-3732" custLinFactNeighborY="-7962">
        <dgm:presLayoutVars>
          <dgm:chMax val="1"/>
          <dgm:bulletEnabled val="1"/>
        </dgm:presLayoutVars>
      </dgm:prSet>
      <dgm:spPr/>
    </dgm:pt>
    <dgm:pt modelId="{03F60F88-E0A2-4F70-84D5-80976FD1967F}" type="pres">
      <dgm:prSet presAssocID="{F52DC814-0740-46FC-8F6F-1448F25E41C8}" presName="descendantText" presStyleLbl="alignAcc1" presStyleIdx="3" presStyleCnt="4" custScaleY="176227" custLinFactNeighborX="-101" custLinFactNeighborY="9995">
        <dgm:presLayoutVars>
          <dgm:bulletEnabled val="1"/>
        </dgm:presLayoutVars>
      </dgm:prSet>
      <dgm:spPr/>
    </dgm:pt>
  </dgm:ptLst>
  <dgm:cxnLst>
    <dgm:cxn modelId="{91B8B903-723A-429F-A5F9-3BB8C75CB3C2}" type="presOf" srcId="{F52DC814-0740-46FC-8F6F-1448F25E41C8}" destId="{BBCF4A5F-9242-4C5E-B355-28F612BED131}" srcOrd="0" destOrd="0" presId="urn:microsoft.com/office/officeart/2005/8/layout/chevron2"/>
    <dgm:cxn modelId="{6B370F07-4877-4C86-B616-2F457C653186}" type="presOf" srcId="{741F93C6-7201-4181-B74E-665AF7E71538}" destId="{ECC0C1C9-0E3C-48B5-98FE-BA962226AE71}" srcOrd="0" destOrd="0" presId="urn:microsoft.com/office/officeart/2005/8/layout/chevron2"/>
    <dgm:cxn modelId="{45CE2808-7622-4865-9184-0B6A2C267237}" srcId="{F52DC814-0740-46FC-8F6F-1448F25E41C8}" destId="{F5905155-2029-4A43-9028-BEB467BD931A}" srcOrd="4" destOrd="0" parTransId="{7FE0A50E-306A-4D94-8C90-3051C8BF3873}" sibTransId="{9DA1B13D-7B0B-4614-91CB-9EAD876FF23D}"/>
    <dgm:cxn modelId="{8A04AA08-DF75-49DC-A22D-5FC3F5D22B69}" srcId="{A0A3F6D4-FA52-46F1-91BB-3678B0D0409D}" destId="{FF64BCB0-05F3-4EEA-B574-F629B91282E8}" srcOrd="2" destOrd="0" parTransId="{42B50D42-F9B5-4C36-AE98-517C5B55983F}" sibTransId="{AEF891A3-B37A-4CE7-840E-218F46665BA8}"/>
    <dgm:cxn modelId="{1D5F760F-A614-4B22-AB52-E7EFC75838BD}" type="presOf" srcId="{6631224F-D6A5-419B-A364-D076376E649D}" destId="{03F60F88-E0A2-4F70-84D5-80976FD1967F}" srcOrd="0" destOrd="5" presId="urn:microsoft.com/office/officeart/2005/8/layout/chevron2"/>
    <dgm:cxn modelId="{1CAD0E16-4494-4B70-81A4-1BAB39C13683}" type="presOf" srcId="{A0A3F6D4-FA52-46F1-91BB-3678B0D0409D}" destId="{8E94E1EB-BCD8-4E39-86FB-48E79B120A65}" srcOrd="0" destOrd="0" presId="urn:microsoft.com/office/officeart/2005/8/layout/chevron2"/>
    <dgm:cxn modelId="{941E1520-06C2-44F8-9B51-2BE06E907D7A}" type="presOf" srcId="{1E11F826-230A-4AC0-B278-EDDA3E225AD2}" destId="{03F60F88-E0A2-4F70-84D5-80976FD1967F}" srcOrd="0" destOrd="2" presId="urn:microsoft.com/office/officeart/2005/8/layout/chevron2"/>
    <dgm:cxn modelId="{B01E612A-4948-4683-88A0-C27F590E1759}" type="presOf" srcId="{0A768ABD-2001-4177-B445-15158B76E5F3}" destId="{A3E0DC70-D4C4-46DD-A1AB-F09E819A3B43}" srcOrd="0" destOrd="0" presId="urn:microsoft.com/office/officeart/2005/8/layout/chevron2"/>
    <dgm:cxn modelId="{99982830-077C-4D15-B375-6644726F4DEF}" srcId="{741F93C6-7201-4181-B74E-665AF7E71538}" destId="{F52DC814-0740-46FC-8F6F-1448F25E41C8}" srcOrd="3" destOrd="0" parTransId="{9FAC9958-5138-4B62-A053-8FB1741BB7C0}" sibTransId="{45EC5185-70B4-4215-AE24-B2DB9EB0A8D5}"/>
    <dgm:cxn modelId="{1DAF6730-ACAD-4205-98EB-0043C1A62C31}" srcId="{F52DC814-0740-46FC-8F6F-1448F25E41C8}" destId="{14F7BEA7-A571-403A-B070-3CCE38DFE85F}" srcOrd="6" destOrd="0" parTransId="{8EE136CE-E585-438E-B3C1-2C3922B11822}" sibTransId="{B27CE78B-E1F3-43B3-A3E9-C93632BB69F8}"/>
    <dgm:cxn modelId="{AA192D32-2B43-4E61-ABAC-D10C1675AD08}" srcId="{F52DC814-0740-46FC-8F6F-1448F25E41C8}" destId="{6631224F-D6A5-419B-A364-D076376E649D}" srcOrd="5" destOrd="0" parTransId="{9555E577-7346-4A12-B64B-D2F567AF00E8}" sibTransId="{4F8A0F8B-CCD5-41C3-9D4A-D99277A0A369}"/>
    <dgm:cxn modelId="{B6C8FD3C-00A7-4A61-BA30-03828069D6FC}" type="presOf" srcId="{0FC50B98-E277-4149-AB90-510A6E4A8898}" destId="{03F60F88-E0A2-4F70-84D5-80976FD1967F}" srcOrd="0" destOrd="3" presId="urn:microsoft.com/office/officeart/2005/8/layout/chevron2"/>
    <dgm:cxn modelId="{76B0D45B-DB89-4A7D-A340-B5554DC9B35B}" type="presOf" srcId="{44B582AC-2B0F-4900-A4AF-FEB4BD0A28CE}" destId="{03F60F88-E0A2-4F70-84D5-80976FD1967F}" srcOrd="0" destOrd="1" presId="urn:microsoft.com/office/officeart/2005/8/layout/chevron2"/>
    <dgm:cxn modelId="{A626B45C-3106-4B65-B508-91346332B37D}" type="presOf" srcId="{F5905155-2029-4A43-9028-BEB467BD931A}" destId="{03F60F88-E0A2-4F70-84D5-80976FD1967F}" srcOrd="0" destOrd="4" presId="urn:microsoft.com/office/officeart/2005/8/layout/chevron2"/>
    <dgm:cxn modelId="{9B3C2F64-D387-450A-8F89-8C734401C3F6}" type="presOf" srcId="{CE877EF9-0EF6-40B2-A4B5-CA0D86156610}" destId="{5F7E7B2D-55B3-409E-883D-44C78B33977A}" srcOrd="0" destOrd="1" presId="urn:microsoft.com/office/officeart/2005/8/layout/chevron2"/>
    <dgm:cxn modelId="{6F8E0646-9CC7-4173-A813-F5F64517F7E1}" type="presOf" srcId="{A56534D1-EC08-4E9A-8D55-914321008EFA}" destId="{2CEFC748-D64A-435E-9482-1F112718B481}" srcOrd="0" destOrd="1" presId="urn:microsoft.com/office/officeart/2005/8/layout/chevron2"/>
    <dgm:cxn modelId="{17393C4B-B01E-4FBB-BF1C-39585F5ADA13}" srcId="{741F93C6-7201-4181-B74E-665AF7E71538}" destId="{7699249D-BF8D-4732-82D1-9643F95B1B64}" srcOrd="0" destOrd="0" parTransId="{0D9C99AE-B578-4FA1-B477-8799A991FC3E}" sibTransId="{BF2CB964-A693-4A1A-BAA5-0828AA95E721}"/>
    <dgm:cxn modelId="{2EF29656-029C-49BD-9AC1-A330AC7E9C88}" srcId="{0CBA4902-29A0-4BE0-8B9F-A5CE0D3CD53B}" destId="{B0BB67F8-56A9-4D58-90FA-9A2B96324FCC}" srcOrd="0" destOrd="0" parTransId="{2FB5EAD1-A834-4ED8-B134-7172ED5464A3}" sibTransId="{AF755EA2-1683-470A-9D30-EB6DA0E24A09}"/>
    <dgm:cxn modelId="{3093A877-AE75-4D59-838D-394987D1EBD5}" srcId="{7699249D-BF8D-4732-82D1-9643F95B1B64}" destId="{0A768ABD-2001-4177-B445-15158B76E5F3}" srcOrd="0" destOrd="0" parTransId="{B6F156D9-5F77-4289-8739-ADAB297B4277}" sibTransId="{BE23D140-E267-4512-8BE0-26759A336CC4}"/>
    <dgm:cxn modelId="{45EFFA7F-68E4-409B-8BA2-71596AFC7F6C}" type="presOf" srcId="{0CBA4902-29A0-4BE0-8B9F-A5CE0D3CD53B}" destId="{F5A84BCC-F7F7-4916-AA4A-3B4E7D7056AA}" srcOrd="0" destOrd="0" presId="urn:microsoft.com/office/officeart/2005/8/layout/chevron2"/>
    <dgm:cxn modelId="{DDEC6A87-015E-419B-A982-327D44EDAAEE}" type="presOf" srcId="{3D93A8F3-FBAD-4D43-8F05-7BAF8E16F07C}" destId="{2CEFC748-D64A-435E-9482-1F112718B481}" srcOrd="0" destOrd="2" presId="urn:microsoft.com/office/officeart/2005/8/layout/chevron2"/>
    <dgm:cxn modelId="{C24EF489-1872-47B3-B135-4BFF0E57A85B}" srcId="{F52DC814-0740-46FC-8F6F-1448F25E41C8}" destId="{C2555B4E-4BA1-498B-9BE2-6D48F6630E76}" srcOrd="0" destOrd="0" parTransId="{8F3041F8-D8B6-4DE8-9B45-71DD6CDBE52D}" sibTransId="{3767972B-F7FA-414F-A4EB-D59BA79A5924}"/>
    <dgm:cxn modelId="{FA4FFE8A-B876-403D-91AC-3EE5EF709B6D}" srcId="{741F93C6-7201-4181-B74E-665AF7E71538}" destId="{0CBA4902-29A0-4BE0-8B9F-A5CE0D3CD53B}" srcOrd="1" destOrd="0" parTransId="{C6FF1EEE-744E-4D69-83CF-C0A351D96F26}" sibTransId="{F1BB2864-18CA-484E-9FA2-680C04F8000D}"/>
    <dgm:cxn modelId="{373A2BAB-0C80-4883-9E24-932FC352828D}" srcId="{741F93C6-7201-4181-B74E-665AF7E71538}" destId="{A0A3F6D4-FA52-46F1-91BB-3678B0D0409D}" srcOrd="2" destOrd="0" parTransId="{62F4EDB2-9425-4854-BBF7-B4203E323213}" sibTransId="{816DF16E-AB88-449D-943E-2DE8FFB6F3B3}"/>
    <dgm:cxn modelId="{977CC4B7-A898-41C4-AB57-400A666C15EE}" srcId="{A0A3F6D4-FA52-46F1-91BB-3678B0D0409D}" destId="{40B274B4-F987-4538-AF88-00A2326B2D2E}" srcOrd="0" destOrd="0" parTransId="{B813B4E5-95B9-4D60-875F-8DD65B8FAB63}" sibTransId="{B0B631EF-8991-470F-B3DC-5BDB60198220}"/>
    <dgm:cxn modelId="{B1A31EB9-3DB7-458A-8783-22B8C96460E4}" type="presOf" srcId="{7699249D-BF8D-4732-82D1-9643F95B1B64}" destId="{1F0D29AD-9F4D-4EC7-A948-A2FA2D90D2AF}" srcOrd="0" destOrd="0" presId="urn:microsoft.com/office/officeart/2005/8/layout/chevron2"/>
    <dgm:cxn modelId="{E91585BD-CAC5-48A8-AFAA-ABF6B99CD0FA}" type="presOf" srcId="{14F7BEA7-A571-403A-B070-3CCE38DFE85F}" destId="{03F60F88-E0A2-4F70-84D5-80976FD1967F}" srcOrd="0" destOrd="6" presId="urn:microsoft.com/office/officeart/2005/8/layout/chevron2"/>
    <dgm:cxn modelId="{0C431CC3-3BDF-421E-AF5E-595391DA1188}" srcId="{F52DC814-0740-46FC-8F6F-1448F25E41C8}" destId="{44B582AC-2B0F-4900-A4AF-FEB4BD0A28CE}" srcOrd="1" destOrd="0" parTransId="{F4251EB4-3BF2-449F-8818-59EDBA7A6DCD}" sibTransId="{EF68C108-036D-408F-AC45-BB535A619E3C}"/>
    <dgm:cxn modelId="{435B8FC4-F6C0-40E4-A20B-F33BA3558278}" type="presOf" srcId="{C2555B4E-4BA1-498B-9BE2-6D48F6630E76}" destId="{03F60F88-E0A2-4F70-84D5-80976FD1967F}" srcOrd="0" destOrd="0" presId="urn:microsoft.com/office/officeart/2005/8/layout/chevron2"/>
    <dgm:cxn modelId="{D6D926C6-6320-468E-81BA-4DFD0376EA4E}" srcId="{0CBA4902-29A0-4BE0-8B9F-A5CE0D3CD53B}" destId="{A56534D1-EC08-4E9A-8D55-914321008EFA}" srcOrd="1" destOrd="0" parTransId="{45626D5A-857E-49C1-8CC9-790EA6A5944E}" sibTransId="{B5B43351-AC6B-4F34-9974-448A351F7117}"/>
    <dgm:cxn modelId="{0E34CCDB-FFB1-4A7D-B2C1-83817F922D7B}" srcId="{A0A3F6D4-FA52-46F1-91BB-3678B0D0409D}" destId="{CE877EF9-0EF6-40B2-A4B5-CA0D86156610}" srcOrd="1" destOrd="0" parTransId="{E7D3132A-79F0-4D04-A08F-5CD0C2B4C0AC}" sibTransId="{A877E557-AA60-4EBB-854E-548B7E956F26}"/>
    <dgm:cxn modelId="{B1733EDE-2034-4340-9E8D-6C89F5793E5E}" srcId="{0CBA4902-29A0-4BE0-8B9F-A5CE0D3CD53B}" destId="{3D93A8F3-FBAD-4D43-8F05-7BAF8E16F07C}" srcOrd="2" destOrd="0" parTransId="{2EE5CCBF-DDE3-40AB-8995-1D01A0F1D071}" sibTransId="{427AF206-B5AD-46DD-A2BB-5DB13C043810}"/>
    <dgm:cxn modelId="{885932E0-E63F-4193-8D19-4597C14DB397}" srcId="{F52DC814-0740-46FC-8F6F-1448F25E41C8}" destId="{1E11F826-230A-4AC0-B278-EDDA3E225AD2}" srcOrd="2" destOrd="0" parTransId="{DA274252-F108-4B3E-9D02-D1B837AC7DD9}" sibTransId="{FF4A1579-622F-438C-872B-16F59B6F9C9C}"/>
    <dgm:cxn modelId="{DAC5EAEE-F8C4-4702-AD0D-589A0F65AB3C}" type="presOf" srcId="{B0BB67F8-56A9-4D58-90FA-9A2B96324FCC}" destId="{2CEFC748-D64A-435E-9482-1F112718B481}" srcOrd="0" destOrd="0" presId="urn:microsoft.com/office/officeart/2005/8/layout/chevron2"/>
    <dgm:cxn modelId="{1B322BF2-132A-46FC-A596-6F9CAD2566F2}" type="presOf" srcId="{40B274B4-F987-4538-AF88-00A2326B2D2E}" destId="{5F7E7B2D-55B3-409E-883D-44C78B33977A}" srcOrd="0" destOrd="0" presId="urn:microsoft.com/office/officeart/2005/8/layout/chevron2"/>
    <dgm:cxn modelId="{7204ADF8-E981-4A9B-B73F-B5A387CB3B73}" srcId="{F52DC814-0740-46FC-8F6F-1448F25E41C8}" destId="{0FC50B98-E277-4149-AB90-510A6E4A8898}" srcOrd="3" destOrd="0" parTransId="{5D4E2A75-130B-469B-A1B6-70ADE9626CBE}" sibTransId="{34E27159-12E3-427C-BCF4-2D3EE3DA5026}"/>
    <dgm:cxn modelId="{00239CFB-9725-4047-8007-E85082EAA713}" type="presOf" srcId="{FF64BCB0-05F3-4EEA-B574-F629B91282E8}" destId="{5F7E7B2D-55B3-409E-883D-44C78B33977A}" srcOrd="0" destOrd="2" presId="urn:microsoft.com/office/officeart/2005/8/layout/chevron2"/>
    <dgm:cxn modelId="{5CCE086D-70D5-4A5E-9BFC-6A5EF8902642}" type="presParOf" srcId="{ECC0C1C9-0E3C-48B5-98FE-BA962226AE71}" destId="{66B889D1-3C58-4888-B453-3591D175CF60}" srcOrd="0" destOrd="0" presId="urn:microsoft.com/office/officeart/2005/8/layout/chevron2"/>
    <dgm:cxn modelId="{0ABF4A37-C1D1-456F-A5A5-395D9739F46E}" type="presParOf" srcId="{66B889D1-3C58-4888-B453-3591D175CF60}" destId="{1F0D29AD-9F4D-4EC7-A948-A2FA2D90D2AF}" srcOrd="0" destOrd="0" presId="urn:microsoft.com/office/officeart/2005/8/layout/chevron2"/>
    <dgm:cxn modelId="{7A3DE149-B93E-4070-A43A-0C8E8F9367CD}" type="presParOf" srcId="{66B889D1-3C58-4888-B453-3591D175CF60}" destId="{A3E0DC70-D4C4-46DD-A1AB-F09E819A3B43}" srcOrd="1" destOrd="0" presId="urn:microsoft.com/office/officeart/2005/8/layout/chevron2"/>
    <dgm:cxn modelId="{8E7057CC-3B64-41A5-A105-46D1638809A1}" type="presParOf" srcId="{ECC0C1C9-0E3C-48B5-98FE-BA962226AE71}" destId="{6E28F5C4-36F1-422F-B223-81E6D3235FEA}" srcOrd="1" destOrd="0" presId="urn:microsoft.com/office/officeart/2005/8/layout/chevron2"/>
    <dgm:cxn modelId="{C3F06DDE-1380-4BE4-9274-EA344F422D21}" type="presParOf" srcId="{ECC0C1C9-0E3C-48B5-98FE-BA962226AE71}" destId="{D053F144-D7F2-4678-9022-A78351F61998}" srcOrd="2" destOrd="0" presId="urn:microsoft.com/office/officeart/2005/8/layout/chevron2"/>
    <dgm:cxn modelId="{A3671CAB-8F8D-4631-9E03-D7583C9F8501}" type="presParOf" srcId="{D053F144-D7F2-4678-9022-A78351F61998}" destId="{F5A84BCC-F7F7-4916-AA4A-3B4E7D7056AA}" srcOrd="0" destOrd="0" presId="urn:microsoft.com/office/officeart/2005/8/layout/chevron2"/>
    <dgm:cxn modelId="{45FD09A7-6091-48C8-9C31-7EF780A4FB4B}" type="presParOf" srcId="{D053F144-D7F2-4678-9022-A78351F61998}" destId="{2CEFC748-D64A-435E-9482-1F112718B481}" srcOrd="1" destOrd="0" presId="urn:microsoft.com/office/officeart/2005/8/layout/chevron2"/>
    <dgm:cxn modelId="{AE1F7B3C-A5E7-4FBA-8EE3-E2669A692158}" type="presParOf" srcId="{ECC0C1C9-0E3C-48B5-98FE-BA962226AE71}" destId="{9B294E0D-08AD-4934-9F69-2441F78D90AF}" srcOrd="3" destOrd="0" presId="urn:microsoft.com/office/officeart/2005/8/layout/chevron2"/>
    <dgm:cxn modelId="{F8D9999B-D608-4E19-A303-02B516CECEE0}" type="presParOf" srcId="{ECC0C1C9-0E3C-48B5-98FE-BA962226AE71}" destId="{0C5166A4-1ED2-4640-90A6-AE5491401B17}" srcOrd="4" destOrd="0" presId="urn:microsoft.com/office/officeart/2005/8/layout/chevron2"/>
    <dgm:cxn modelId="{CFFE0FC1-ED2B-42CE-A8E2-BF235D378514}" type="presParOf" srcId="{0C5166A4-1ED2-4640-90A6-AE5491401B17}" destId="{8E94E1EB-BCD8-4E39-86FB-48E79B120A65}" srcOrd="0" destOrd="0" presId="urn:microsoft.com/office/officeart/2005/8/layout/chevron2"/>
    <dgm:cxn modelId="{EA2A895D-EAFB-4452-BAAB-4B2E0778952A}" type="presParOf" srcId="{0C5166A4-1ED2-4640-90A6-AE5491401B17}" destId="{5F7E7B2D-55B3-409E-883D-44C78B33977A}" srcOrd="1" destOrd="0" presId="urn:microsoft.com/office/officeart/2005/8/layout/chevron2"/>
    <dgm:cxn modelId="{02763AE1-BAFC-4844-B0D9-A0F13083B58D}" type="presParOf" srcId="{ECC0C1C9-0E3C-48B5-98FE-BA962226AE71}" destId="{0D50E49C-A4CE-4458-81D2-1F9F59B75F6D}" srcOrd="5" destOrd="0" presId="urn:microsoft.com/office/officeart/2005/8/layout/chevron2"/>
    <dgm:cxn modelId="{1CFD1304-9417-4A6D-8826-8E7B6B0B904D}" type="presParOf" srcId="{ECC0C1C9-0E3C-48B5-98FE-BA962226AE71}" destId="{79E8924D-328B-4621-A3A5-3243B71C333F}" srcOrd="6" destOrd="0" presId="urn:microsoft.com/office/officeart/2005/8/layout/chevron2"/>
    <dgm:cxn modelId="{71FE6173-8ED0-4ECF-8BF6-9CEEB56285DF}" type="presParOf" srcId="{79E8924D-328B-4621-A3A5-3243B71C333F}" destId="{BBCF4A5F-9242-4C5E-B355-28F612BED131}" srcOrd="0" destOrd="0" presId="urn:microsoft.com/office/officeart/2005/8/layout/chevron2"/>
    <dgm:cxn modelId="{0D787D2B-8CE5-4560-9C95-6BBC12C31E19}" type="presParOf" srcId="{79E8924D-328B-4621-A3A5-3243B71C333F}" destId="{03F60F88-E0A2-4F70-84D5-80976FD196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D29AD-9F4D-4EC7-A948-A2FA2D90D2AF}">
      <dsp:nvSpPr>
        <dsp:cNvPr id="0" name=""/>
        <dsp:cNvSpPr/>
      </dsp:nvSpPr>
      <dsp:spPr>
        <a:xfrm rot="5400000">
          <a:off x="-209433" y="286384"/>
          <a:ext cx="1396226" cy="97735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Séparation de la base de données</a:t>
          </a:r>
        </a:p>
      </dsp:txBody>
      <dsp:txXfrm rot="-5400000">
        <a:off x="1" y="565629"/>
        <a:ext cx="977358" cy="418868"/>
      </dsp:txXfrm>
    </dsp:sp>
    <dsp:sp modelId="{A3E0DC70-D4C4-46DD-A1AB-F09E819A3B43}">
      <dsp:nvSpPr>
        <dsp:cNvPr id="0" name=""/>
        <dsp:cNvSpPr/>
      </dsp:nvSpPr>
      <dsp:spPr>
        <a:xfrm rot="5400000">
          <a:off x="3347038" y="-2292730"/>
          <a:ext cx="907547" cy="56469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Split d’application_train.csv en un jeu d’entrainement et un jeu de test</a:t>
          </a:r>
        </a:p>
      </dsp:txBody>
      <dsp:txXfrm rot="-5400000">
        <a:off x="977359" y="121252"/>
        <a:ext cx="5602604" cy="818941"/>
      </dsp:txXfrm>
    </dsp:sp>
    <dsp:sp modelId="{F5A84BCC-F7F7-4916-AA4A-3B4E7D7056AA}">
      <dsp:nvSpPr>
        <dsp:cNvPr id="0" name=""/>
        <dsp:cNvSpPr/>
      </dsp:nvSpPr>
      <dsp:spPr>
        <a:xfrm rot="5400000">
          <a:off x="-209433" y="1551173"/>
          <a:ext cx="1396226" cy="97735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Entrainement du modèle</a:t>
          </a:r>
        </a:p>
      </dsp:txBody>
      <dsp:txXfrm rot="-5400000">
        <a:off x="1" y="1830418"/>
        <a:ext cx="977358" cy="418868"/>
      </dsp:txXfrm>
    </dsp:sp>
    <dsp:sp modelId="{2CEFC748-D64A-435E-9482-1F112718B481}">
      <dsp:nvSpPr>
        <dsp:cNvPr id="0" name=""/>
        <dsp:cNvSpPr/>
      </dsp:nvSpPr>
      <dsp:spPr>
        <a:xfrm rot="5400000">
          <a:off x="3347038" y="-1027940"/>
          <a:ext cx="907547" cy="56469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d’entrainement</a:t>
          </a:r>
        </a:p>
        <a:p>
          <a:pPr marL="114300" lvl="1" indent="-114300" algn="l" defTabSz="533400">
            <a:lnSpc>
              <a:spcPct val="90000"/>
            </a:lnSpc>
            <a:spcBef>
              <a:spcPct val="0"/>
            </a:spcBef>
            <a:spcAft>
              <a:spcPct val="15000"/>
            </a:spcAft>
            <a:buChar char="•"/>
          </a:pPr>
          <a:r>
            <a:rPr lang="fr-FR" sz="1200" kern="1200" dirty="0"/>
            <a:t>Optimisation des hyperparamètres choisis par cross-validation avec </a:t>
          </a:r>
          <a:r>
            <a:rPr lang="fr-FR" sz="1200" kern="1200" dirty="0" err="1"/>
            <a:t>GridSearch</a:t>
          </a:r>
          <a:endParaRPr lang="fr-FR" sz="1200" kern="1200" dirty="0"/>
        </a:p>
        <a:p>
          <a:pPr marL="114300" lvl="1" indent="-114300" algn="l" defTabSz="533400">
            <a:lnSpc>
              <a:spcPct val="90000"/>
            </a:lnSpc>
            <a:spcBef>
              <a:spcPct val="0"/>
            </a:spcBef>
            <a:spcAft>
              <a:spcPct val="15000"/>
            </a:spcAft>
            <a:buChar char="•"/>
          </a:pPr>
          <a:r>
            <a:rPr lang="fr-FR" sz="1200" kern="1200" dirty="0"/>
            <a:t>Calcul des temps d’entrainement et de prédiction</a:t>
          </a:r>
        </a:p>
      </dsp:txBody>
      <dsp:txXfrm rot="-5400000">
        <a:off x="977359" y="1386042"/>
        <a:ext cx="5602604" cy="818941"/>
      </dsp:txXfrm>
    </dsp:sp>
    <dsp:sp modelId="{8E94E1EB-BCD8-4E39-86FB-48E79B120A65}">
      <dsp:nvSpPr>
        <dsp:cNvPr id="0" name=""/>
        <dsp:cNvSpPr/>
      </dsp:nvSpPr>
      <dsp:spPr>
        <a:xfrm rot="5400000">
          <a:off x="-209433" y="2815962"/>
          <a:ext cx="1396226" cy="97735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Sélection du seuil de décision</a:t>
          </a:r>
        </a:p>
      </dsp:txBody>
      <dsp:txXfrm rot="-5400000">
        <a:off x="1" y="3095207"/>
        <a:ext cx="977358" cy="418868"/>
      </dsp:txXfrm>
    </dsp:sp>
    <dsp:sp modelId="{5F7E7B2D-55B3-409E-883D-44C78B33977A}">
      <dsp:nvSpPr>
        <dsp:cNvPr id="0" name=""/>
        <dsp:cNvSpPr/>
      </dsp:nvSpPr>
      <dsp:spPr>
        <a:xfrm rot="5400000">
          <a:off x="3347038" y="236848"/>
          <a:ext cx="907547" cy="56469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Seuil de décision maximisant le F3 score</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dsp:txBody>
      <dsp:txXfrm rot="-5400000">
        <a:off x="977359" y="2650831"/>
        <a:ext cx="5602604" cy="818941"/>
      </dsp:txXfrm>
    </dsp:sp>
    <dsp:sp modelId="{BBCF4A5F-9242-4C5E-B355-28F612BED131}">
      <dsp:nvSpPr>
        <dsp:cNvPr id="0" name=""/>
        <dsp:cNvSpPr/>
      </dsp:nvSpPr>
      <dsp:spPr>
        <a:xfrm rot="5400000">
          <a:off x="-209433" y="4315481"/>
          <a:ext cx="1396226" cy="97735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fr-FR" sz="1000" kern="1200" dirty="0"/>
            <a:t>Evaluation du modèle</a:t>
          </a:r>
        </a:p>
      </dsp:txBody>
      <dsp:txXfrm rot="-5400000">
        <a:off x="1" y="4594726"/>
        <a:ext cx="977358" cy="418868"/>
      </dsp:txXfrm>
    </dsp:sp>
    <dsp:sp modelId="{03F60F88-E0A2-4F70-84D5-80976FD1967F}">
      <dsp:nvSpPr>
        <dsp:cNvPr id="0" name=""/>
        <dsp:cNvSpPr/>
      </dsp:nvSpPr>
      <dsp:spPr>
        <a:xfrm rot="5400000">
          <a:off x="2995437" y="1938244"/>
          <a:ext cx="1599343" cy="56469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Sur les données de test</a:t>
          </a:r>
        </a:p>
        <a:p>
          <a:pPr marL="114300" lvl="1" indent="-114300" algn="l" defTabSz="533400">
            <a:lnSpc>
              <a:spcPct val="90000"/>
            </a:lnSpc>
            <a:spcBef>
              <a:spcPct val="0"/>
            </a:spcBef>
            <a:spcAft>
              <a:spcPct val="15000"/>
            </a:spcAft>
            <a:buChar char="•"/>
          </a:pPr>
          <a:r>
            <a:rPr lang="fr-FR" sz="1200" kern="1200" dirty="0"/>
            <a:t>En utilisant les hyperparamètres et le seuil de décision optimisés</a:t>
          </a:r>
        </a:p>
        <a:p>
          <a:pPr marL="114300" lvl="1" indent="-114300" algn="l" defTabSz="533400">
            <a:lnSpc>
              <a:spcPct val="90000"/>
            </a:lnSpc>
            <a:spcBef>
              <a:spcPct val="0"/>
            </a:spcBef>
            <a:spcAft>
              <a:spcPct val="15000"/>
            </a:spcAft>
            <a:buChar char="•"/>
          </a:pPr>
          <a:r>
            <a:rPr lang="fr-FR" sz="1200" kern="1200" dirty="0"/>
            <a:t>Calcul des métriques </a:t>
          </a:r>
        </a:p>
        <a:p>
          <a:pPr marL="114300" lvl="1" indent="-114300" algn="l" defTabSz="533400">
            <a:lnSpc>
              <a:spcPct val="90000"/>
            </a:lnSpc>
            <a:spcBef>
              <a:spcPct val="0"/>
            </a:spcBef>
            <a:spcAft>
              <a:spcPct val="15000"/>
            </a:spcAft>
            <a:buChar char="•"/>
          </a:pPr>
          <a:r>
            <a:rPr lang="fr-FR" sz="1200" kern="1200" dirty="0"/>
            <a:t>Création de la matrice de confusion</a:t>
          </a:r>
        </a:p>
        <a:p>
          <a:pPr marL="114300" lvl="1" indent="-114300" algn="l" defTabSz="533400">
            <a:lnSpc>
              <a:spcPct val="90000"/>
            </a:lnSpc>
            <a:spcBef>
              <a:spcPct val="0"/>
            </a:spcBef>
            <a:spcAft>
              <a:spcPct val="15000"/>
            </a:spcAft>
            <a:buChar char="•"/>
          </a:pPr>
          <a:r>
            <a:rPr lang="fr-FR" sz="1200" kern="1200" dirty="0"/>
            <a:t>Création de la courbe précision-rappel</a:t>
          </a:r>
        </a:p>
        <a:p>
          <a:pPr marL="114300" lvl="1" indent="-114300" algn="l" defTabSz="533400">
            <a:lnSpc>
              <a:spcPct val="90000"/>
            </a:lnSpc>
            <a:spcBef>
              <a:spcPct val="0"/>
            </a:spcBef>
            <a:spcAft>
              <a:spcPct val="15000"/>
            </a:spcAft>
            <a:buChar char="•"/>
          </a:pPr>
          <a:r>
            <a:rPr lang="fr-FR" sz="1200" kern="1200" dirty="0"/>
            <a:t>Création de la courbe ROC</a:t>
          </a:r>
        </a:p>
        <a:p>
          <a:pPr marL="114300" lvl="1" indent="-114300" algn="l" defTabSz="533400">
            <a:lnSpc>
              <a:spcPct val="90000"/>
            </a:lnSpc>
            <a:spcBef>
              <a:spcPct val="0"/>
            </a:spcBef>
            <a:spcAft>
              <a:spcPct val="15000"/>
            </a:spcAft>
            <a:buChar char="•"/>
          </a:pPr>
          <a:r>
            <a:rPr lang="fr-FR" sz="1200" kern="1200" dirty="0"/>
            <a:t>Création du graphique des variables ayant le plus d’importance</a:t>
          </a:r>
        </a:p>
      </dsp:txBody>
      <dsp:txXfrm rot="-5400000">
        <a:off x="971656" y="4040099"/>
        <a:ext cx="5568834" cy="1443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ru-RU" sz="3600" spc="-1" strike="noStrike">
                <a:solidFill>
                  <a:srgbClr val="4d4d4d"/>
                </a:solidFill>
                <a:latin typeface="Arial"/>
              </a:rPr>
              <a:t>Cliquez pour déplacer la diapo</a:t>
            </a:r>
            <a:endParaRPr b="0" lang="ru-RU" sz="3600" spc="-1" strike="noStrike">
              <a:solidFill>
                <a:srgbClr val="4d4d4d"/>
              </a:solidFill>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latin typeface="Arial"/>
              </a:rPr>
              <a:t>Cliquez pour modifier le format des notes</a:t>
            </a:r>
            <a:endParaRPr b="0" lang="fr-FR"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latin typeface="Times New Roman"/>
              </a:rPr>
              <a:t>&lt;en-tête&gt;</a:t>
            </a:r>
            <a:endParaRPr b="0" lang="fr-FR" sz="1400" spc="-1" strike="noStrike">
              <a:latin typeface="Times New Roman"/>
            </a:endParaRPr>
          </a:p>
        </p:txBody>
      </p:sp>
      <p:sp>
        <p:nvSpPr>
          <p:cNvPr id="7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latin typeface="Times New Roman"/>
              </a:defRPr>
            </a:lvl1pPr>
          </a:lstStyle>
          <a:p>
            <a:pPr indent="0" algn="r">
              <a:buNone/>
            </a:pPr>
            <a:r>
              <a:rPr b="0" lang="fr-FR" sz="1400" spc="-1" strike="noStrike">
                <a:latin typeface="Times New Roman"/>
              </a:rPr>
              <a:t>&lt;date/heure&gt;</a:t>
            </a:r>
            <a:endParaRPr b="0" lang="fr-FR" sz="1400" spc="-1" strike="noStrike">
              <a:latin typeface="Times New Roman"/>
            </a:endParaRP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latin typeface="Times New Roman"/>
              </a:defRPr>
            </a:lvl1pPr>
          </a:lstStyle>
          <a:p>
            <a:pPr indent="0">
              <a:buNone/>
            </a:pPr>
            <a:r>
              <a:rPr b="0" lang="fr-FR" sz="1400" spc="-1" strike="noStrike">
                <a:latin typeface="Times New Roman"/>
              </a:rPr>
              <a:t>&lt;pied de page&gt;</a:t>
            </a:r>
            <a:endParaRPr b="0" lang="fr-FR" sz="1400" spc="-1" strike="noStrike">
              <a:latin typeface="Times New Roman"/>
            </a:endParaRP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latin typeface="Times New Roman"/>
              </a:defRPr>
            </a:lvl1pPr>
          </a:lstStyle>
          <a:p>
            <a:pPr indent="0" algn="r">
              <a:buNone/>
            </a:pPr>
            <a:fld id="{7E184E3F-55DF-4ABE-A7ED-EA1A22179E68}"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371600" y="1143000"/>
            <a:ext cx="4114440" cy="3085920"/>
          </a:xfrm>
          <a:prstGeom prst="rect">
            <a:avLst/>
          </a:prstGeom>
          <a:ln w="0">
            <a:noFill/>
          </a:ln>
        </p:spPr>
      </p:sp>
      <p:sp>
        <p:nvSpPr>
          <p:cNvPr id="15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54"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546139C0-4A05-4853-9380-8CB2EBAF7048}"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371600" y="1143000"/>
            <a:ext cx="4114440" cy="3085920"/>
          </a:xfrm>
          <a:prstGeom prst="rect">
            <a:avLst/>
          </a:prstGeom>
          <a:ln w="0">
            <a:noFill/>
          </a:ln>
        </p:spPr>
      </p:sp>
      <p:sp>
        <p:nvSpPr>
          <p:cNvPr id="1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57"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A6BDB616-DBDC-4397-B248-A90181D4A346}"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371600" y="1143000"/>
            <a:ext cx="4114440" cy="3085920"/>
          </a:xfrm>
          <a:prstGeom prst="rect">
            <a:avLst/>
          </a:prstGeom>
          <a:ln w="0">
            <a:noFill/>
          </a:ln>
        </p:spPr>
      </p:sp>
      <p:sp>
        <p:nvSpPr>
          <p:cNvPr id="15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60"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44860FFA-800D-40E6-9A70-3F44209B7220}"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371600" y="1143000"/>
            <a:ext cx="4114440" cy="3085920"/>
          </a:xfrm>
          <a:prstGeom prst="rect">
            <a:avLst/>
          </a:prstGeom>
          <a:ln w="0">
            <a:noFill/>
          </a:ln>
        </p:spPr>
      </p:sp>
      <p:sp>
        <p:nvSpPr>
          <p:cNvPr id="16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6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70826CCD-1438-474A-BE6D-5649484A9916}"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371600" y="1143000"/>
            <a:ext cx="4114440" cy="3085920"/>
          </a:xfrm>
          <a:prstGeom prst="rect">
            <a:avLst/>
          </a:prstGeom>
          <a:ln w="0">
            <a:noFill/>
          </a:ln>
        </p:spPr>
      </p:sp>
      <p:sp>
        <p:nvSpPr>
          <p:cNvPr id="16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6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1752551B-9ED3-43A0-80F0-5073100DC82B}"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371600" y="1143000"/>
            <a:ext cx="4114440" cy="308592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6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F0427B0E-0037-4C56-8842-2AEC0C22CF47}"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371600" y="1143000"/>
            <a:ext cx="4114440" cy="3085920"/>
          </a:xfrm>
          <a:prstGeom prst="rect">
            <a:avLst/>
          </a:prstGeom>
          <a:ln w="0">
            <a:noFill/>
          </a:ln>
        </p:spPr>
      </p:sp>
      <p:sp>
        <p:nvSpPr>
          <p:cNvPr id="17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7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3CA70236-FC4C-4FF8-AC61-DEAD4D037A7C}"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371600" y="1143000"/>
            <a:ext cx="4114440" cy="3085920"/>
          </a:xfrm>
          <a:prstGeom prst="rect">
            <a:avLst/>
          </a:prstGeom>
          <a:ln w="0">
            <a:noFill/>
          </a:ln>
        </p:spPr>
      </p:sp>
      <p:sp>
        <p:nvSpPr>
          <p:cNvPr id="17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75"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E9620071-EC12-4F4E-B858-BD828D42C513}"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1371600" y="1143000"/>
            <a:ext cx="4114440" cy="3085920"/>
          </a:xfrm>
          <a:prstGeom prst="rect">
            <a:avLst/>
          </a:prstGeom>
          <a:ln w="0">
            <a:noFill/>
          </a:ln>
        </p:spPr>
      </p:sp>
      <p:sp>
        <p:nvSpPr>
          <p:cNvPr id="13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36"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CCFC8DD6-71C3-4175-9D39-547A6ADDB8BB}"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371600" y="1143000"/>
            <a:ext cx="4114440" cy="308592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39"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25F662B9-6F63-4D9B-80F4-9CD5134F8DD4}"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371600" y="1143000"/>
            <a:ext cx="4114440" cy="3085920"/>
          </a:xfrm>
          <a:prstGeom prst="rect">
            <a:avLst/>
          </a:prstGeom>
          <a:ln w="0">
            <a:noFill/>
          </a:ln>
        </p:spPr>
      </p:sp>
      <p:sp>
        <p:nvSpPr>
          <p:cNvPr id="14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42"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A74CE92A-3238-4C10-8121-DE22EC42B2CB}"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371600" y="1143000"/>
            <a:ext cx="4114440" cy="3085920"/>
          </a:xfrm>
          <a:prstGeom prst="rect">
            <a:avLst/>
          </a:prstGeom>
          <a:ln w="0">
            <a:noFill/>
          </a:ln>
        </p:spPr>
      </p:sp>
      <p:sp>
        <p:nvSpPr>
          <p:cNvPr id="14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45"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EBFD7792-D162-4373-802A-4CFB04E4C766}"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371600" y="1143000"/>
            <a:ext cx="4114440" cy="308592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48"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E0734729-D59C-4524-BB4B-8EC65D361408}"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371600" y="1143000"/>
            <a:ext cx="41144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fr-FR" sz="2000" spc="-1" strike="noStrike">
              <a:latin typeface="Arial"/>
            </a:endParaRPr>
          </a:p>
        </p:txBody>
      </p:sp>
      <p:sp>
        <p:nvSpPr>
          <p:cNvPr id="151"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fr-FR" sz="1200" spc="-1" strike="noStrike">
                <a:latin typeface="Times New Roman"/>
              </a:defRPr>
            </a:lvl1pPr>
          </a:lstStyle>
          <a:p>
            <a:pPr indent="0" algn="r">
              <a:lnSpc>
                <a:spcPct val="100000"/>
              </a:lnSpc>
              <a:buNone/>
            </a:pPr>
            <a:fld id="{66FC6FDE-F9DB-40BB-BDF4-6F90901097B7}" type="slidenum">
              <a:rPr b="0" lang="fr-FR" sz="1200" spc="-1" strike="noStrike">
                <a:latin typeface="Times New Roman"/>
              </a:rPr>
              <a:t>&lt;numéro&gt;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24" name="PlaceHolder 2"/>
          <p:cNvSpPr>
            <a:spLocks noGrp="1"/>
          </p:cNvSpPr>
          <p:nvPr>
            <p:ph/>
          </p:nvPr>
        </p:nvSpPr>
        <p:spPr>
          <a:xfrm>
            <a:off x="1619280" y="177336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25" name="PlaceHolder 3"/>
          <p:cNvSpPr>
            <a:spLocks noGrp="1"/>
          </p:cNvSpPr>
          <p:nvPr>
            <p:ph/>
          </p:nvPr>
        </p:nvSpPr>
        <p:spPr>
          <a:xfrm>
            <a:off x="1619280" y="421704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27"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28"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29" name="PlaceHolder 4"/>
          <p:cNvSpPr>
            <a:spLocks noGrp="1"/>
          </p:cNvSpPr>
          <p:nvPr>
            <p:ph/>
          </p:nvPr>
        </p:nvSpPr>
        <p:spPr>
          <a:xfrm>
            <a:off x="161928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0" name="PlaceHolder 5"/>
          <p:cNvSpPr>
            <a:spLocks noGrp="1"/>
          </p:cNvSpPr>
          <p:nvPr>
            <p:ph/>
          </p:nvPr>
        </p:nvSpPr>
        <p:spPr>
          <a:xfrm>
            <a:off x="530892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32" name="PlaceHolder 2"/>
          <p:cNvSpPr>
            <a:spLocks noGrp="1"/>
          </p:cNvSpPr>
          <p:nvPr>
            <p:ph/>
          </p:nvPr>
        </p:nvSpPr>
        <p:spPr>
          <a:xfrm>
            <a:off x="161928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3" name="PlaceHolder 3"/>
          <p:cNvSpPr>
            <a:spLocks noGrp="1"/>
          </p:cNvSpPr>
          <p:nvPr>
            <p:ph/>
          </p:nvPr>
        </p:nvSpPr>
        <p:spPr>
          <a:xfrm>
            <a:off x="405396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4" name="PlaceHolder 4"/>
          <p:cNvSpPr>
            <a:spLocks noGrp="1"/>
          </p:cNvSpPr>
          <p:nvPr>
            <p:ph/>
          </p:nvPr>
        </p:nvSpPr>
        <p:spPr>
          <a:xfrm>
            <a:off x="648864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5" name="PlaceHolder 5"/>
          <p:cNvSpPr>
            <a:spLocks noGrp="1"/>
          </p:cNvSpPr>
          <p:nvPr>
            <p:ph/>
          </p:nvPr>
        </p:nvSpPr>
        <p:spPr>
          <a:xfrm>
            <a:off x="161928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6" name="PlaceHolder 6"/>
          <p:cNvSpPr>
            <a:spLocks noGrp="1"/>
          </p:cNvSpPr>
          <p:nvPr>
            <p:ph/>
          </p:nvPr>
        </p:nvSpPr>
        <p:spPr>
          <a:xfrm>
            <a:off x="405396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37" name="PlaceHolder 7"/>
          <p:cNvSpPr>
            <a:spLocks noGrp="1"/>
          </p:cNvSpPr>
          <p:nvPr>
            <p:ph/>
          </p:nvPr>
        </p:nvSpPr>
        <p:spPr>
          <a:xfrm>
            <a:off x="648864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41" name="PlaceHolder 2"/>
          <p:cNvSpPr>
            <a:spLocks noGrp="1"/>
          </p:cNvSpPr>
          <p:nvPr>
            <p:ph type="subTitle"/>
          </p:nvPr>
        </p:nvSpPr>
        <p:spPr>
          <a:xfrm>
            <a:off x="1619280" y="1773360"/>
            <a:ext cx="7200720" cy="467784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43" name="PlaceHolder 2"/>
          <p:cNvSpPr>
            <a:spLocks noGrp="1"/>
          </p:cNvSpPr>
          <p:nvPr>
            <p:ph/>
          </p:nvPr>
        </p:nvSpPr>
        <p:spPr>
          <a:xfrm>
            <a:off x="1619280" y="1773360"/>
            <a:ext cx="720072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45" name="PlaceHolder 2"/>
          <p:cNvSpPr>
            <a:spLocks noGrp="1"/>
          </p:cNvSpPr>
          <p:nvPr>
            <p:ph/>
          </p:nvPr>
        </p:nvSpPr>
        <p:spPr>
          <a:xfrm>
            <a:off x="161928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46" name="PlaceHolder 3"/>
          <p:cNvSpPr>
            <a:spLocks noGrp="1"/>
          </p:cNvSpPr>
          <p:nvPr>
            <p:ph/>
          </p:nvPr>
        </p:nvSpPr>
        <p:spPr>
          <a:xfrm>
            <a:off x="530892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914560" y="1197000"/>
            <a:ext cx="6552720" cy="235440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50"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51" name="PlaceHolder 3"/>
          <p:cNvSpPr>
            <a:spLocks noGrp="1"/>
          </p:cNvSpPr>
          <p:nvPr>
            <p:ph/>
          </p:nvPr>
        </p:nvSpPr>
        <p:spPr>
          <a:xfrm>
            <a:off x="530892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52" name="PlaceHolder 4"/>
          <p:cNvSpPr>
            <a:spLocks noGrp="1"/>
          </p:cNvSpPr>
          <p:nvPr>
            <p:ph/>
          </p:nvPr>
        </p:nvSpPr>
        <p:spPr>
          <a:xfrm>
            <a:off x="161928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3" name="PlaceHolder 2"/>
          <p:cNvSpPr>
            <a:spLocks noGrp="1"/>
          </p:cNvSpPr>
          <p:nvPr>
            <p:ph type="subTitle"/>
          </p:nvPr>
        </p:nvSpPr>
        <p:spPr>
          <a:xfrm>
            <a:off x="1619280" y="1773360"/>
            <a:ext cx="7200720" cy="467784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54" name="PlaceHolder 2"/>
          <p:cNvSpPr>
            <a:spLocks noGrp="1"/>
          </p:cNvSpPr>
          <p:nvPr>
            <p:ph/>
          </p:nvPr>
        </p:nvSpPr>
        <p:spPr>
          <a:xfrm>
            <a:off x="161928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55"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56" name="PlaceHolder 4"/>
          <p:cNvSpPr>
            <a:spLocks noGrp="1"/>
          </p:cNvSpPr>
          <p:nvPr>
            <p:ph/>
          </p:nvPr>
        </p:nvSpPr>
        <p:spPr>
          <a:xfrm>
            <a:off x="530892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58"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59"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60" name="PlaceHolder 4"/>
          <p:cNvSpPr>
            <a:spLocks noGrp="1"/>
          </p:cNvSpPr>
          <p:nvPr>
            <p:ph/>
          </p:nvPr>
        </p:nvSpPr>
        <p:spPr>
          <a:xfrm>
            <a:off x="1619280" y="421704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62" name="PlaceHolder 2"/>
          <p:cNvSpPr>
            <a:spLocks noGrp="1"/>
          </p:cNvSpPr>
          <p:nvPr>
            <p:ph/>
          </p:nvPr>
        </p:nvSpPr>
        <p:spPr>
          <a:xfrm>
            <a:off x="1619280" y="177336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63" name="PlaceHolder 3"/>
          <p:cNvSpPr>
            <a:spLocks noGrp="1"/>
          </p:cNvSpPr>
          <p:nvPr>
            <p:ph/>
          </p:nvPr>
        </p:nvSpPr>
        <p:spPr>
          <a:xfrm>
            <a:off x="1619280" y="421704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65"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66"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67" name="PlaceHolder 4"/>
          <p:cNvSpPr>
            <a:spLocks noGrp="1"/>
          </p:cNvSpPr>
          <p:nvPr>
            <p:ph/>
          </p:nvPr>
        </p:nvSpPr>
        <p:spPr>
          <a:xfrm>
            <a:off x="161928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68" name="PlaceHolder 5"/>
          <p:cNvSpPr>
            <a:spLocks noGrp="1"/>
          </p:cNvSpPr>
          <p:nvPr>
            <p:ph/>
          </p:nvPr>
        </p:nvSpPr>
        <p:spPr>
          <a:xfrm>
            <a:off x="530892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70" name="PlaceHolder 2"/>
          <p:cNvSpPr>
            <a:spLocks noGrp="1"/>
          </p:cNvSpPr>
          <p:nvPr>
            <p:ph/>
          </p:nvPr>
        </p:nvSpPr>
        <p:spPr>
          <a:xfrm>
            <a:off x="161928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71" name="PlaceHolder 3"/>
          <p:cNvSpPr>
            <a:spLocks noGrp="1"/>
          </p:cNvSpPr>
          <p:nvPr>
            <p:ph/>
          </p:nvPr>
        </p:nvSpPr>
        <p:spPr>
          <a:xfrm>
            <a:off x="405396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72" name="PlaceHolder 4"/>
          <p:cNvSpPr>
            <a:spLocks noGrp="1"/>
          </p:cNvSpPr>
          <p:nvPr>
            <p:ph/>
          </p:nvPr>
        </p:nvSpPr>
        <p:spPr>
          <a:xfrm>
            <a:off x="6488640" y="177336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73" name="PlaceHolder 5"/>
          <p:cNvSpPr>
            <a:spLocks noGrp="1"/>
          </p:cNvSpPr>
          <p:nvPr>
            <p:ph/>
          </p:nvPr>
        </p:nvSpPr>
        <p:spPr>
          <a:xfrm>
            <a:off x="161928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74" name="PlaceHolder 6"/>
          <p:cNvSpPr>
            <a:spLocks noGrp="1"/>
          </p:cNvSpPr>
          <p:nvPr>
            <p:ph/>
          </p:nvPr>
        </p:nvSpPr>
        <p:spPr>
          <a:xfrm>
            <a:off x="405396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75" name="PlaceHolder 7"/>
          <p:cNvSpPr>
            <a:spLocks noGrp="1"/>
          </p:cNvSpPr>
          <p:nvPr>
            <p:ph/>
          </p:nvPr>
        </p:nvSpPr>
        <p:spPr>
          <a:xfrm>
            <a:off x="6488640" y="4217040"/>
            <a:ext cx="23184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5" name="PlaceHolder 2"/>
          <p:cNvSpPr>
            <a:spLocks noGrp="1"/>
          </p:cNvSpPr>
          <p:nvPr>
            <p:ph/>
          </p:nvPr>
        </p:nvSpPr>
        <p:spPr>
          <a:xfrm>
            <a:off x="1619280" y="1773360"/>
            <a:ext cx="720072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7" name="PlaceHolder 2"/>
          <p:cNvSpPr>
            <a:spLocks noGrp="1"/>
          </p:cNvSpPr>
          <p:nvPr>
            <p:ph/>
          </p:nvPr>
        </p:nvSpPr>
        <p:spPr>
          <a:xfrm>
            <a:off x="161928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8" name="PlaceHolder 3"/>
          <p:cNvSpPr>
            <a:spLocks noGrp="1"/>
          </p:cNvSpPr>
          <p:nvPr>
            <p:ph/>
          </p:nvPr>
        </p:nvSpPr>
        <p:spPr>
          <a:xfrm>
            <a:off x="530892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914560" y="1197000"/>
            <a:ext cx="6552720" cy="235440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12"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13" name="PlaceHolder 3"/>
          <p:cNvSpPr>
            <a:spLocks noGrp="1"/>
          </p:cNvSpPr>
          <p:nvPr>
            <p:ph/>
          </p:nvPr>
        </p:nvSpPr>
        <p:spPr>
          <a:xfrm>
            <a:off x="530892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14" name="PlaceHolder 4"/>
          <p:cNvSpPr>
            <a:spLocks noGrp="1"/>
          </p:cNvSpPr>
          <p:nvPr>
            <p:ph/>
          </p:nvPr>
        </p:nvSpPr>
        <p:spPr>
          <a:xfrm>
            <a:off x="161928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16" name="PlaceHolder 2"/>
          <p:cNvSpPr>
            <a:spLocks noGrp="1"/>
          </p:cNvSpPr>
          <p:nvPr>
            <p:ph/>
          </p:nvPr>
        </p:nvSpPr>
        <p:spPr>
          <a:xfrm>
            <a:off x="1619280" y="1773360"/>
            <a:ext cx="3513600" cy="467784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17"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18" name="PlaceHolder 4"/>
          <p:cNvSpPr>
            <a:spLocks noGrp="1"/>
          </p:cNvSpPr>
          <p:nvPr>
            <p:ph/>
          </p:nvPr>
        </p:nvSpPr>
        <p:spPr>
          <a:xfrm>
            <a:off x="5308920" y="421704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914560" y="1194840"/>
            <a:ext cx="6552720" cy="512280"/>
          </a:xfrm>
          <a:prstGeom prst="rect">
            <a:avLst/>
          </a:prstGeom>
          <a:noFill/>
          <a:ln w="0">
            <a:noFill/>
          </a:ln>
        </p:spPr>
        <p:txBody>
          <a:bodyPr lIns="0" rIns="0" tIns="0" bIns="0" anchor="ctr">
            <a:noAutofit/>
          </a:bodyPr>
          <a:p>
            <a:pPr indent="0">
              <a:buNone/>
            </a:pPr>
            <a:endParaRPr b="0" lang="ru-RU" sz="3600" spc="-1" strike="noStrike">
              <a:solidFill>
                <a:srgbClr val="4d4d4d"/>
              </a:solidFill>
              <a:latin typeface="Arial"/>
            </a:endParaRPr>
          </a:p>
        </p:txBody>
      </p:sp>
      <p:sp>
        <p:nvSpPr>
          <p:cNvPr id="20" name="PlaceHolder 2"/>
          <p:cNvSpPr>
            <a:spLocks noGrp="1"/>
          </p:cNvSpPr>
          <p:nvPr>
            <p:ph/>
          </p:nvPr>
        </p:nvSpPr>
        <p:spPr>
          <a:xfrm>
            <a:off x="161928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21" name="PlaceHolder 3"/>
          <p:cNvSpPr>
            <a:spLocks noGrp="1"/>
          </p:cNvSpPr>
          <p:nvPr>
            <p:ph/>
          </p:nvPr>
        </p:nvSpPr>
        <p:spPr>
          <a:xfrm>
            <a:off x="5308920" y="1773360"/>
            <a:ext cx="351360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
        <p:nvSpPr>
          <p:cNvPr id="22" name="PlaceHolder 4"/>
          <p:cNvSpPr>
            <a:spLocks noGrp="1"/>
          </p:cNvSpPr>
          <p:nvPr>
            <p:ph/>
          </p:nvPr>
        </p:nvSpPr>
        <p:spPr>
          <a:xfrm>
            <a:off x="1619280" y="4217040"/>
            <a:ext cx="7200720" cy="2231280"/>
          </a:xfrm>
          <a:prstGeom prst="rect">
            <a:avLst/>
          </a:prstGeom>
          <a:noFill/>
          <a:ln w="0">
            <a:noFill/>
          </a:ln>
        </p:spPr>
        <p:txBody>
          <a:bodyPr lIns="0" rIns="0" tIns="0" bIns="0" anchor="t">
            <a:normAutofit/>
          </a:bodyPr>
          <a:p>
            <a:pPr indent="0">
              <a:spcBef>
                <a:spcPts val="1417"/>
              </a:spcBef>
              <a:buNone/>
            </a:pPr>
            <a:endParaRPr b="0" lang="ru-RU" sz="2800" spc="-1" strike="noStrike">
              <a:solidFill>
                <a:srgbClr val="4d4d4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95280" y="2664000"/>
            <a:ext cx="6048000" cy="1109160"/>
          </a:xfrm>
          <a:prstGeom prst="rect">
            <a:avLst/>
          </a:prstGeom>
          <a:noFill/>
          <a:ln w="0">
            <a:noFill/>
          </a:ln>
        </p:spPr>
        <p:txBody>
          <a:bodyPr numCol="1" spcCol="0" anchor="ctr">
            <a:noAutofit/>
          </a:bodyPr>
          <a:p>
            <a:pPr indent="0">
              <a:lnSpc>
                <a:spcPct val="100000"/>
              </a:lnSpc>
              <a:buNone/>
            </a:pPr>
            <a:r>
              <a:rPr b="1" lang="fr-FR" sz="3200" spc="-1" strike="noStrike">
                <a:solidFill>
                  <a:srgbClr val="003399"/>
                </a:solidFill>
                <a:latin typeface="Arial"/>
              </a:rPr>
              <a:t>Modifiez le style du titre</a:t>
            </a:r>
            <a:endParaRPr b="0" lang="ru-RU" sz="3200" spc="-1" strike="noStrike">
              <a:solidFill>
                <a:srgbClr val="4d4d4d"/>
              </a:solidFill>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2800" spc="-1" strike="noStrike">
                <a:solidFill>
                  <a:srgbClr val="4d4d4d"/>
                </a:solidFill>
                <a:latin typeface="Arial"/>
              </a:rPr>
              <a:t>Cliquez pour éditer le format du plan de texte</a:t>
            </a:r>
            <a:endParaRPr b="0" lang="ru-RU" sz="2800" spc="-1" strike="noStrike">
              <a:solidFill>
                <a:srgbClr val="4d4d4d"/>
              </a:solidFill>
              <a:latin typeface="Arial"/>
            </a:endParaRPr>
          </a:p>
          <a:p>
            <a:pPr lvl="1" marL="864000" indent="-324000">
              <a:spcBef>
                <a:spcPts val="1134"/>
              </a:spcBef>
              <a:buClr>
                <a:srgbClr val="000000"/>
              </a:buClr>
              <a:buSzPct val="75000"/>
              <a:buFont typeface="Symbol" charset="2"/>
              <a:buChar char=""/>
            </a:pPr>
            <a:r>
              <a:rPr b="0" lang="ru-RU" sz="2400" spc="-1" strike="noStrike">
                <a:solidFill>
                  <a:srgbClr val="4d4d4d"/>
                </a:solidFill>
                <a:latin typeface="Arial"/>
              </a:rPr>
              <a:t>Second niveau de plan</a:t>
            </a:r>
            <a:endParaRPr b="0" lang="ru-RU" sz="2400" spc="-1" strike="noStrike">
              <a:solidFill>
                <a:srgbClr val="4d4d4d"/>
              </a:solidFill>
              <a:latin typeface="Arial"/>
            </a:endParaRPr>
          </a:p>
          <a:p>
            <a:pPr lvl="2" marL="1296000" indent="-288000">
              <a:spcBef>
                <a:spcPts val="850"/>
              </a:spcBef>
              <a:buClr>
                <a:srgbClr val="000000"/>
              </a:buClr>
              <a:buSzPct val="45000"/>
              <a:buFont typeface="Wingdings" charset="2"/>
              <a:buChar char=""/>
            </a:pPr>
            <a:r>
              <a:rPr b="0" lang="ru-RU" sz="2000" spc="-1" strike="noStrike">
                <a:solidFill>
                  <a:srgbClr val="4d4d4d"/>
                </a:solidFill>
                <a:latin typeface="Arial"/>
              </a:rPr>
              <a:t>Troisième niveau de plan</a:t>
            </a:r>
            <a:endParaRPr b="0" lang="ru-RU" sz="2000" spc="-1" strike="noStrike">
              <a:solidFill>
                <a:srgbClr val="4d4d4d"/>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4d4d4d"/>
                </a:solidFill>
                <a:latin typeface="Arial"/>
              </a:rPr>
              <a:t>Quatrième niveau de plan</a:t>
            </a:r>
            <a:endParaRPr b="0" lang="ru-RU" sz="2000" spc="-1" strike="noStrike">
              <a:solidFill>
                <a:srgbClr val="4d4d4d"/>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4d4d4d"/>
                </a:solidFill>
                <a:latin typeface="Arial"/>
              </a:rPr>
              <a:t>Cinquième niveau de plan</a:t>
            </a:r>
            <a:endParaRPr b="0" lang="ru-RU" sz="2000" spc="-1" strike="noStrike">
              <a:solidFill>
                <a:srgbClr val="4d4d4d"/>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4d4d4d"/>
                </a:solidFill>
                <a:latin typeface="Arial"/>
              </a:rPr>
              <a:t>Sixième niveau de plan</a:t>
            </a:r>
            <a:endParaRPr b="0" lang="ru-RU" sz="2000" spc="-1" strike="noStrike">
              <a:solidFill>
                <a:srgbClr val="4d4d4d"/>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4d4d4d"/>
                </a:solidFill>
                <a:latin typeface="Arial"/>
              </a:rPr>
              <a:t>Septième niveau de plan</a:t>
            </a:r>
            <a:endParaRPr b="0" lang="ru-RU" sz="2000" spc="-1" strike="noStrike">
              <a:solidFill>
                <a:srgbClr val="4d4d4d"/>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914560" y="1197000"/>
            <a:ext cx="6552720" cy="507600"/>
          </a:xfrm>
          <a:prstGeom prst="rect">
            <a:avLst/>
          </a:prstGeom>
          <a:noFill/>
          <a:ln w="0">
            <a:noFill/>
          </a:ln>
        </p:spPr>
        <p:txBody>
          <a:bodyPr numCol="1" spcCol="0" anchor="ctr">
            <a:noAutofit/>
          </a:bodyPr>
          <a:p>
            <a:pPr indent="0">
              <a:lnSpc>
                <a:spcPct val="100000"/>
              </a:lnSpc>
              <a:buNone/>
            </a:pPr>
            <a:r>
              <a:rPr b="0" lang="fr-FR" sz="3600" spc="-1" strike="noStrike">
                <a:solidFill>
                  <a:srgbClr val="003399"/>
                </a:solidFill>
                <a:latin typeface="Arial"/>
              </a:rPr>
              <a:t>Modifiez le style du titre</a:t>
            </a:r>
            <a:endParaRPr b="0" lang="ru-RU" sz="3600" spc="-1" strike="noStrike">
              <a:solidFill>
                <a:srgbClr val="4d4d4d"/>
              </a:solidFill>
              <a:latin typeface="Arial"/>
            </a:endParaRPr>
          </a:p>
        </p:txBody>
      </p:sp>
      <p:sp>
        <p:nvSpPr>
          <p:cNvPr id="39" name="PlaceHolder 2"/>
          <p:cNvSpPr>
            <a:spLocks noGrp="1"/>
          </p:cNvSpPr>
          <p:nvPr>
            <p:ph type="body"/>
          </p:nvPr>
        </p:nvSpPr>
        <p:spPr>
          <a:xfrm>
            <a:off x="1619280" y="1773360"/>
            <a:ext cx="7200720" cy="4677840"/>
          </a:xfrm>
          <a:prstGeom prst="rect">
            <a:avLst/>
          </a:prstGeom>
          <a:noFill/>
          <a:ln w="0">
            <a:noFill/>
          </a:ln>
        </p:spPr>
        <p:txBody>
          <a:bodyPr numCol="1" spcCol="0" anchor="t">
            <a:noAutofit/>
          </a:bodyPr>
          <a:p>
            <a:pPr marL="343080" indent="-343080">
              <a:lnSpc>
                <a:spcPct val="100000"/>
              </a:lnSpc>
              <a:spcBef>
                <a:spcPts val="561"/>
              </a:spcBef>
              <a:buClr>
                <a:srgbClr val="4d4d4d"/>
              </a:buClr>
              <a:buFont typeface="Symbol" charset="2"/>
              <a:buChar char=""/>
            </a:pPr>
            <a:r>
              <a:rPr b="0" lang="fr-FR" sz="2800" spc="-1" strike="noStrike">
                <a:solidFill>
                  <a:srgbClr val="4d4d4d"/>
                </a:solidFill>
                <a:latin typeface="Arial"/>
              </a:rPr>
              <a:t>Cliquez pour modifier les styles du texte du masque</a:t>
            </a:r>
            <a:endParaRPr b="0" lang="ru-RU" sz="2800" spc="-1" strike="noStrike">
              <a:solidFill>
                <a:srgbClr val="4d4d4d"/>
              </a:solidFill>
              <a:latin typeface="Arial"/>
            </a:endParaRPr>
          </a:p>
          <a:p>
            <a:pPr lvl="1" marL="743040" indent="-285840">
              <a:lnSpc>
                <a:spcPct val="100000"/>
              </a:lnSpc>
              <a:spcBef>
                <a:spcPts val="479"/>
              </a:spcBef>
              <a:buClr>
                <a:srgbClr val="4d4d4d"/>
              </a:buClr>
              <a:buFont typeface="Symbol" charset="2"/>
              <a:buChar char=""/>
            </a:pPr>
            <a:r>
              <a:rPr b="1" lang="fr-FR" sz="2400" spc="-1" strike="noStrike">
                <a:solidFill>
                  <a:srgbClr val="4d4d4d"/>
                </a:solidFill>
                <a:latin typeface="Arial"/>
              </a:rPr>
              <a:t>Deuxième niveau</a:t>
            </a:r>
            <a:endParaRPr b="0" lang="ru-RU" sz="2400" spc="-1" strike="noStrike">
              <a:solidFill>
                <a:srgbClr val="4d4d4d"/>
              </a:solidFill>
              <a:latin typeface="Arial"/>
            </a:endParaRPr>
          </a:p>
          <a:p>
            <a:pPr lvl="2" marL="1143000" indent="-228600">
              <a:lnSpc>
                <a:spcPct val="100000"/>
              </a:lnSpc>
              <a:spcBef>
                <a:spcPts val="479"/>
              </a:spcBef>
              <a:buClr>
                <a:srgbClr val="4d4d4d"/>
              </a:buClr>
              <a:buFont typeface="Symbol" charset="2"/>
              <a:buChar char=""/>
            </a:pPr>
            <a:r>
              <a:rPr b="0" lang="fr-FR" sz="2400" spc="-1" strike="noStrike">
                <a:solidFill>
                  <a:srgbClr val="4d4d4d"/>
                </a:solidFill>
                <a:latin typeface="Arial"/>
              </a:rPr>
              <a:t>Troisième niveau</a:t>
            </a:r>
            <a:endParaRPr b="0" lang="ru-RU" sz="2400" spc="-1" strike="noStrike">
              <a:solidFill>
                <a:srgbClr val="4d4d4d"/>
              </a:solidFill>
              <a:latin typeface="Arial"/>
            </a:endParaRPr>
          </a:p>
          <a:p>
            <a:pPr lvl="3" marL="1600200" indent="-228600">
              <a:lnSpc>
                <a:spcPct val="100000"/>
              </a:lnSpc>
              <a:spcBef>
                <a:spcPts val="400"/>
              </a:spcBef>
              <a:buClr>
                <a:srgbClr val="4d4d4d"/>
              </a:buClr>
              <a:buFont typeface="Symbol" charset="2"/>
              <a:buChar char=""/>
            </a:pPr>
            <a:r>
              <a:rPr b="0" lang="fr-FR" sz="2000" spc="-1" strike="noStrike">
                <a:solidFill>
                  <a:srgbClr val="4d4d4d"/>
                </a:solidFill>
                <a:latin typeface="Arial"/>
              </a:rPr>
              <a:t>Quatrième niveau</a:t>
            </a:r>
            <a:endParaRPr b="0" lang="ru-RU" sz="2000" spc="-1" strike="noStrike">
              <a:solidFill>
                <a:srgbClr val="4d4d4d"/>
              </a:solidFill>
              <a:latin typeface="Arial"/>
            </a:endParaRPr>
          </a:p>
          <a:p>
            <a:pPr lvl="4" marL="2057400" indent="-228600">
              <a:lnSpc>
                <a:spcPct val="100000"/>
              </a:lnSpc>
              <a:spcBef>
                <a:spcPts val="400"/>
              </a:spcBef>
              <a:buClr>
                <a:srgbClr val="4d4d4d"/>
              </a:buClr>
              <a:buFont typeface="StarSymbol"/>
              <a:buChar char="»"/>
            </a:pPr>
            <a:r>
              <a:rPr b="0" lang="fr-FR" sz="2000" spc="-1" strike="noStrike">
                <a:solidFill>
                  <a:srgbClr val="4d4d4d"/>
                </a:solidFill>
                <a:latin typeface="Arial"/>
              </a:rPr>
              <a:t>Cinquième niveau</a:t>
            </a:r>
            <a:endParaRPr b="0" lang="ru-RU" sz="2000" spc="-1" strike="noStrike">
              <a:solidFill>
                <a:srgbClr val="4d4d4d"/>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11280" y="1185840"/>
            <a:ext cx="5832000" cy="829800"/>
          </a:xfrm>
          <a:prstGeom prst="rect">
            <a:avLst/>
          </a:prstGeom>
          <a:noFill/>
          <a:ln w="0">
            <a:noFill/>
          </a:ln>
        </p:spPr>
        <p:txBody>
          <a:bodyPr numCol="1" spcCol="0" anchor="ctr">
            <a:noAutofit/>
          </a:bodyPr>
          <a:p>
            <a:pPr indent="0">
              <a:lnSpc>
                <a:spcPct val="100000"/>
              </a:lnSpc>
              <a:buNone/>
            </a:pPr>
            <a:r>
              <a:rPr b="1" lang="fr-FR" sz="4000" spc="-1" strike="noStrike">
                <a:solidFill>
                  <a:srgbClr val="003399"/>
                </a:solidFill>
                <a:latin typeface="Arial"/>
              </a:rPr>
              <a:t>OpenClassrooms</a:t>
            </a:r>
            <a:br>
              <a:rPr sz="4000"/>
            </a:br>
            <a:r>
              <a:rPr b="1" lang="fr-FR" sz="4000" spc="-1" strike="noStrike">
                <a:solidFill>
                  <a:srgbClr val="003399"/>
                </a:solidFill>
                <a:latin typeface="Arial"/>
              </a:rPr>
              <a:t>Formation IA Engineer</a:t>
            </a:r>
            <a:br>
              <a:rPr sz="4000"/>
            </a:br>
            <a:endParaRPr b="0" lang="ru-RU" sz="4000" spc="-1" strike="noStrike">
              <a:solidFill>
                <a:srgbClr val="4d4d4d"/>
              </a:solidFill>
              <a:latin typeface="Arial"/>
            </a:endParaRPr>
          </a:p>
        </p:txBody>
      </p:sp>
      <p:sp>
        <p:nvSpPr>
          <p:cNvPr id="83" name="PlaceHolder 2"/>
          <p:cNvSpPr>
            <a:spLocks noGrp="1"/>
          </p:cNvSpPr>
          <p:nvPr>
            <p:ph type="subTitle"/>
          </p:nvPr>
        </p:nvSpPr>
        <p:spPr>
          <a:xfrm>
            <a:off x="1259640" y="3069000"/>
            <a:ext cx="7733520" cy="1605240"/>
          </a:xfrm>
          <a:prstGeom prst="rect">
            <a:avLst/>
          </a:prstGeom>
          <a:noFill/>
          <a:ln w="0">
            <a:noFill/>
          </a:ln>
        </p:spPr>
        <p:txBody>
          <a:bodyPr numCol="1" spcCol="0" anchor="t">
            <a:noAutofit/>
          </a:bodyPr>
          <a:p>
            <a:pPr indent="0">
              <a:lnSpc>
                <a:spcPct val="90000"/>
              </a:lnSpc>
              <a:spcBef>
                <a:spcPts val="561"/>
              </a:spcBef>
              <a:buNone/>
              <a:tabLst>
                <a:tab algn="l" pos="0"/>
              </a:tabLst>
            </a:pPr>
            <a:r>
              <a:rPr b="1" lang="fr-FR" sz="2800" spc="-1" strike="noStrike">
                <a:solidFill>
                  <a:srgbClr val="003399"/>
                </a:solidFill>
                <a:latin typeface="Arial"/>
              </a:rPr>
              <a:t>Projet 4 : Construisez un modèle de scoring</a:t>
            </a:r>
            <a:endParaRPr b="0" lang="fr-FR" sz="2800" spc="-1" strike="noStrike">
              <a:latin typeface="Arial"/>
            </a:endParaRPr>
          </a:p>
          <a:p>
            <a:pPr indent="0">
              <a:lnSpc>
                <a:spcPct val="90000"/>
              </a:lnSpc>
              <a:spcBef>
                <a:spcPts val="479"/>
              </a:spcBef>
              <a:buNone/>
              <a:tabLst>
                <a:tab algn="l" pos="0"/>
              </a:tabLst>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Méthode d’évaluation</a:t>
            </a:r>
            <a:endParaRPr b="0" lang="ru-RU" sz="3600" spc="-1" strike="noStrike">
              <a:solidFill>
                <a:srgbClr val="4d4d4d"/>
              </a:solidFill>
              <a:latin typeface="Arial"/>
            </a:endParaRPr>
          </a:p>
        </p:txBody>
      </p:sp>
      <p:sp>
        <p:nvSpPr>
          <p:cNvPr id="108" name="PlaceHolder 2"/>
          <p:cNvSpPr>
            <a:spLocks noGrp="1"/>
          </p:cNvSpPr>
          <p:nvPr>
            <p:ph/>
          </p:nvPr>
        </p:nvSpPr>
        <p:spPr>
          <a:xfrm>
            <a:off x="1908000" y="765000"/>
            <a:ext cx="7128000" cy="357480"/>
          </a:xfrm>
          <a:prstGeom prst="rect">
            <a:avLst/>
          </a:prstGeom>
          <a:noFill/>
          <a:ln w="0">
            <a:noFill/>
          </a:ln>
        </p:spPr>
        <p:txBody>
          <a:bodyPr numCol="1" spcCol="0" anchor="t">
            <a:noAutofit/>
          </a:bodyPr>
          <a:p>
            <a:pPr indent="0" algn="just">
              <a:lnSpc>
                <a:spcPct val="100000"/>
              </a:lnSpc>
              <a:spcBef>
                <a:spcPts val="360"/>
              </a:spcBef>
              <a:buNone/>
              <a:tabLst>
                <a:tab algn="l" pos="0"/>
              </a:tabLst>
            </a:pPr>
            <a:r>
              <a:rPr b="0" lang="fr-FR" sz="1800" spc="-1" strike="noStrike">
                <a:solidFill>
                  <a:srgbClr val="4d4d4d"/>
                </a:solidFill>
                <a:latin typeface="Arial"/>
              </a:rPr>
              <a:t>Pour chaque algorithme, la méthode d’évaluation sera la suivante :</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p:txBody>
      </p:sp>
      <p:graphicFrame>
        <p:nvGraphicFramePr>
          <p:cNvPr id="1" name="Diagram1"/>
          <p:cNvGraphicFramePr/>
          <p:nvPr>
            <p:extLst>
              <p:ext uri="{D42A27DB-BD31-4B8C-83A1-F6EECF244321}">
                <p14:modId xmlns:p14="http://schemas.microsoft.com/office/powerpoint/2010/main" val="1101180983"/>
              </p:ext>
            </p:extLst>
          </p:nvPr>
        </p:nvGraphicFramePr>
        <p:xfrm>
          <a:off x="2160360" y="1123200"/>
          <a:ext cx="6624000" cy="569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Modèles testés</a:t>
            </a:r>
            <a:endParaRPr b="0" lang="ru-RU" sz="3600" spc="-1" strike="noStrike">
              <a:solidFill>
                <a:srgbClr val="4d4d4d"/>
              </a:solidFill>
              <a:latin typeface="Arial"/>
            </a:endParaRPr>
          </a:p>
        </p:txBody>
      </p:sp>
      <p:sp>
        <p:nvSpPr>
          <p:cNvPr id="110" name="PlaceHolder 2"/>
          <p:cNvSpPr>
            <a:spLocks noGrp="1"/>
          </p:cNvSpPr>
          <p:nvPr>
            <p:ph/>
          </p:nvPr>
        </p:nvSpPr>
        <p:spPr>
          <a:xfrm>
            <a:off x="1872000" y="900000"/>
            <a:ext cx="7128000" cy="6048360"/>
          </a:xfrm>
          <a:prstGeom prst="rect">
            <a:avLst/>
          </a:prstGeom>
          <a:noFill/>
          <a:ln w="0">
            <a:noFill/>
          </a:ln>
        </p:spPr>
        <p:txBody>
          <a:bodyPr numCol="1" spcCol="0" anchor="t">
            <a:noAutofit/>
          </a:bodyPr>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rPr>
              <a:t>Modèle naïf (référence de base)</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classe la plus fréquente</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nSpc>
                <a:spcPct val="100000"/>
              </a:lnSpc>
              <a:spcBef>
                <a:spcPts val="320"/>
              </a:spcBef>
              <a:buClr>
                <a:srgbClr val="4d4d4d"/>
              </a:buClr>
              <a:buFont typeface="Arial"/>
              <a:buChar char="•"/>
            </a:pPr>
            <a:r>
              <a:rPr b="0" lang="fr-FR" sz="1600" spc="-1" strike="noStrike">
                <a:solidFill>
                  <a:srgbClr val="4d4d4d"/>
                </a:solidFill>
                <a:latin typeface="Arial"/>
              </a:rPr>
              <a:t>Modèle linéaire de régression logistique</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probabilité des classes de la variable cible comme une combinaison linéaire de paramètres suivant une fonction logistique</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rPr>
              <a:t>Modèle linéaire de Machines à Vecteurs de Support (SVM)</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classe de la variable cible selon une fonction linéaire qui a été déterminée comme « frontière » entre les classes</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nSpc>
                <a:spcPct val="100000"/>
              </a:lnSpc>
              <a:spcBef>
                <a:spcPts val="320"/>
              </a:spcBef>
              <a:buClr>
                <a:srgbClr val="4d4d4d"/>
              </a:buClr>
              <a:buFont typeface="Arial"/>
              <a:buChar char="•"/>
            </a:pPr>
            <a:r>
              <a:rPr b="0" lang="fr-FR" sz="1600" spc="-1" strike="noStrike">
                <a:solidFill>
                  <a:srgbClr val="4d4d4d"/>
                </a:solidFill>
                <a:latin typeface="Arial"/>
              </a:rPr>
              <a:t>Modèle non-linéaire de SVM à noyau</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Même principe que la SVM mais avec une fonction non-linéaire</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rPr>
              <a:t>Modèle de réseaux de neurones</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classe en fonction de l’activation des neurones</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rPr>
              <a:t>Modèle  ensembliste de forêts aléatoires (Random Forest)</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classe en fonction d’arbres décisionnels simples et indépendants</a:t>
            </a:r>
            <a:endParaRPr b="0" lang="ru-RU" sz="1200" spc="-1" strike="noStrike">
              <a:solidFill>
                <a:srgbClr val="4d4d4d"/>
              </a:solidFill>
              <a:latin typeface="Arial"/>
            </a:endParaRPr>
          </a:p>
          <a:p>
            <a:pPr lvl="1" marL="743040" indent="0" algn="just">
              <a:lnSpc>
                <a:spcPct val="100000"/>
              </a:lnSpc>
              <a:spcBef>
                <a:spcPts val="241"/>
              </a:spcBef>
              <a:buNone/>
            </a:pPr>
            <a:endParaRPr b="0" lang="ru-RU" sz="1200" spc="-1" strike="noStrike">
              <a:solidFill>
                <a:srgbClr val="4d4d4d"/>
              </a:solidFill>
              <a:latin typeface="Arial"/>
            </a:endParaRPr>
          </a:p>
          <a:p>
            <a:pPr marL="343080" indent="-343080" algn="just">
              <a:lnSpc>
                <a:spcPct val="100000"/>
              </a:lnSpc>
              <a:spcBef>
                <a:spcPts val="320"/>
              </a:spcBef>
              <a:buClr>
                <a:srgbClr val="4d4d4d"/>
              </a:buClr>
              <a:buFont typeface="Arial"/>
              <a:buChar char="•"/>
            </a:pPr>
            <a:r>
              <a:rPr b="0" lang="fr-FR" sz="1600" spc="-1" strike="noStrike">
                <a:solidFill>
                  <a:srgbClr val="4d4d4d"/>
                </a:solidFill>
                <a:latin typeface="Arial"/>
              </a:rPr>
              <a:t>Modèle  ensembliste séquentiel du XGBoost</a:t>
            </a:r>
            <a:endParaRPr b="0" lang="ru-RU" sz="1600" spc="-1" strike="noStrike">
              <a:solidFill>
                <a:srgbClr val="4d4d4d"/>
              </a:solidFill>
              <a:latin typeface="Arial"/>
            </a:endParaRPr>
          </a:p>
          <a:p>
            <a:pPr lvl="1" marL="743040" indent="-285840" algn="just">
              <a:lnSpc>
                <a:spcPct val="100000"/>
              </a:lnSpc>
              <a:spcBef>
                <a:spcPts val="241"/>
              </a:spcBef>
              <a:buClr>
                <a:srgbClr val="4d4d4d"/>
              </a:buClr>
              <a:buFont typeface="Courier New"/>
              <a:buChar char="o"/>
            </a:pPr>
            <a:r>
              <a:rPr b="0" lang="fr-FR" sz="1200" spc="-1" strike="noStrike">
                <a:solidFill>
                  <a:srgbClr val="4d4d4d"/>
                </a:solidFill>
                <a:latin typeface="Arial"/>
              </a:rPr>
              <a:t>Prédiction de la classe en fonction des prédictions pondérées des précédents arbres décisionnels</a:t>
            </a:r>
            <a:endParaRPr b="0" lang="ru-RU" sz="12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Résultats</a:t>
            </a:r>
            <a:endParaRPr b="0" lang="ru-RU" sz="3600" spc="-1" strike="noStrike">
              <a:solidFill>
                <a:srgbClr val="4d4d4d"/>
              </a:solidFill>
              <a:latin typeface="Arial"/>
            </a:endParaRPr>
          </a:p>
        </p:txBody>
      </p:sp>
      <p:graphicFrame>
        <p:nvGraphicFramePr>
          <p:cNvPr id="112" name="Espace réservé du contenu 2"/>
          <p:cNvGraphicFramePr/>
          <p:nvPr/>
        </p:nvGraphicFramePr>
        <p:xfrm>
          <a:off x="0" y="866880"/>
          <a:ext cx="9143640" cy="3013560"/>
        </p:xfrm>
        <a:graphic>
          <a:graphicData uri="http://schemas.openxmlformats.org/drawingml/2006/table">
            <a:tbl>
              <a:tblPr/>
              <a:tblGrid>
                <a:gridCol w="1303920"/>
                <a:gridCol w="1221120"/>
                <a:gridCol w="1235880"/>
                <a:gridCol w="983160"/>
                <a:gridCol w="1147680"/>
                <a:gridCol w="1147680"/>
                <a:gridCol w="1132200"/>
                <a:gridCol w="972000"/>
              </a:tblGrid>
              <a:tr h="370800">
                <a:tc>
                  <a:txBody>
                    <a:bodyPr anchor="t">
                      <a:noAutofit/>
                    </a:bodyPr>
                    <a:p>
                      <a:pPr>
                        <a:lnSpc>
                          <a:spcPct val="100000"/>
                        </a:lnSpc>
                      </a:pPr>
                      <a:r>
                        <a:rPr b="1" lang="fr-FR" sz="1600" spc="-1" strike="noStrike">
                          <a:solidFill>
                            <a:schemeClr val="lt1"/>
                          </a:solidFill>
                          <a:latin typeface="Arial"/>
                        </a:rPr>
                        <a:t>Modèle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Accuracy</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Precision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Recall</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F1 score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tabLst>
                          <a:tab algn="l" pos="0"/>
                        </a:tabLst>
                      </a:pPr>
                      <a:r>
                        <a:rPr b="1" lang="fr-FR" sz="1600" spc="-1" strike="noStrike">
                          <a:solidFill>
                            <a:schemeClr val="lt1"/>
                          </a:solidFill>
                          <a:latin typeface="Arial"/>
                        </a:rPr>
                        <a:t>F3 score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ROC AUC</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nSpc>
                          <a:spcPct val="100000"/>
                        </a:lnSpc>
                      </a:pPr>
                      <a:r>
                        <a:rPr b="1" lang="fr-FR" sz="1600" spc="-1" strike="noStrike">
                          <a:solidFill>
                            <a:schemeClr val="lt1"/>
                          </a:solidFill>
                          <a:latin typeface="Arial"/>
                        </a:rPr>
                        <a:t>PR AUC</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r>
              <a:tr h="370800">
                <a:tc>
                  <a:txBody>
                    <a:bodyPr anchor="t">
                      <a:noAutofit/>
                    </a:bodyPr>
                    <a:p>
                      <a:pPr>
                        <a:lnSpc>
                          <a:spcPct val="100000"/>
                        </a:lnSpc>
                      </a:pPr>
                      <a:r>
                        <a:rPr b="0" i="1" lang="fr-FR" sz="1600" spc="-1" strike="noStrike">
                          <a:solidFill>
                            <a:schemeClr val="lt1"/>
                          </a:solidFill>
                          <a:latin typeface="Arial"/>
                        </a:rPr>
                        <a:t>Naif</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nchor="ctr">
                      <a:noAutofit/>
                    </a:bodyPr>
                    <a:p>
                      <a:pPr>
                        <a:lnSpc>
                          <a:spcPct val="100000"/>
                        </a:lnSpc>
                      </a:pPr>
                      <a:r>
                        <a:rPr b="0" lang="fr-FR" sz="1600" spc="-1" strike="noStrike" u="sng">
                          <a:solidFill>
                            <a:schemeClr val="dk1"/>
                          </a:solidFill>
                          <a:uFillTx/>
                          <a:latin typeface="Arial"/>
                        </a:rPr>
                        <a:t>0,91812</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0.08188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rPr>
                        <a:t>Régression Logistique</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0.09173</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0.08264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0.99921</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0.15266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0.47376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0.74775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0.22116</a:t>
                      </a:r>
                      <a:endParaRPr b="0" lang="fr-FR" sz="1600" spc="-1" strike="noStrike">
                        <a:solidFill>
                          <a:schemeClr val="dk1"/>
                        </a:solidFill>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rPr>
                        <a:t>SVM</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0.09544</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0.08295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0.99921</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0.15319</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0.47478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0.50702</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0.22433</a:t>
                      </a:r>
                      <a:endParaRPr b="0" lang="fr-FR" sz="1600" spc="-1" strike="noStrike">
                        <a:solidFill>
                          <a:schemeClr val="dk1"/>
                        </a:solidFill>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rPr>
                        <a:t>SVM à noyau</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0.08188</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0.08188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rPr>
                        <a:t>1.0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0.15137</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0.47142</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0.57736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0.10691</a:t>
                      </a:r>
                      <a:endParaRPr b="0" lang="fr-FR" sz="1600" spc="-1" strike="noStrike">
                        <a:solidFill>
                          <a:schemeClr val="dk1"/>
                        </a:solidFill>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543240">
                <a:tc>
                  <a:txBody>
                    <a:bodyPr anchor="t">
                      <a:noAutofit/>
                    </a:bodyPr>
                    <a:p>
                      <a:pPr>
                        <a:lnSpc>
                          <a:spcPct val="100000"/>
                        </a:lnSpc>
                      </a:pPr>
                      <a:r>
                        <a:rPr b="0" i="1" lang="fr-FR" sz="1600" spc="-1" strike="noStrike">
                          <a:solidFill>
                            <a:schemeClr val="lt1"/>
                          </a:solidFill>
                          <a:latin typeface="Arial"/>
                        </a:rPr>
                        <a:t>Réseaux de neurones</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0.51451</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0.11659</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0.74940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0.20178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0.48574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0.62148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0.15892</a:t>
                      </a:r>
                      <a:endParaRPr b="0" lang="fr-FR" sz="1600" spc="-1" strike="noStrike">
                        <a:solidFill>
                          <a:schemeClr val="dk1"/>
                        </a:solidFill>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543240">
                <a:tc>
                  <a:txBody>
                    <a:bodyPr anchor="t">
                      <a:noAutofit/>
                    </a:bodyPr>
                    <a:p>
                      <a:pPr>
                        <a:lnSpc>
                          <a:spcPct val="100000"/>
                        </a:lnSpc>
                      </a:pPr>
                      <a:r>
                        <a:rPr b="0" i="1" lang="fr-FR" sz="1600" spc="-1" strike="noStrike">
                          <a:solidFill>
                            <a:schemeClr val="lt1"/>
                          </a:solidFill>
                          <a:latin typeface="Arial"/>
                        </a:rPr>
                        <a:t>Forêt aléatoire</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0.5217</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rPr>
                        <a:t>0.12739</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0.82764</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rPr>
                        <a:t>0.22080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u="sng">
                          <a:solidFill>
                            <a:schemeClr val="dk1"/>
                          </a:solidFill>
                          <a:uFillTx/>
                          <a:latin typeface="Arial"/>
                        </a:rPr>
                        <a:t>0.53408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0.74480</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c>
                  <a:txBody>
                    <a:bodyPr anchor="ctr">
                      <a:noAutofit/>
                    </a:bodyPr>
                    <a:p>
                      <a:pPr>
                        <a:lnSpc>
                          <a:spcPct val="100000"/>
                        </a:lnSpc>
                      </a:pPr>
                      <a:r>
                        <a:rPr b="0" lang="fr-FR" sz="1600" spc="-1" strike="noStrike">
                          <a:solidFill>
                            <a:schemeClr val="dk1"/>
                          </a:solidFill>
                          <a:latin typeface="Arial"/>
                        </a:rPr>
                        <a:t>0.22224</a:t>
                      </a:r>
                      <a:endParaRPr b="0" lang="fr-FR" sz="1600" spc="-1" strike="noStrike">
                        <a:solidFill>
                          <a:schemeClr val="dk1"/>
                        </a:solidFill>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6560">
                <a:tc>
                  <a:txBody>
                    <a:bodyPr anchor="t">
                      <a:noAutofit/>
                    </a:bodyPr>
                    <a:p>
                      <a:pPr>
                        <a:lnSpc>
                          <a:spcPct val="100000"/>
                        </a:lnSpc>
                      </a:pPr>
                      <a:r>
                        <a:rPr b="0" i="1" lang="fr-FR" sz="1600" spc="-1" strike="noStrike">
                          <a:solidFill>
                            <a:schemeClr val="lt1"/>
                          </a:solidFill>
                          <a:latin typeface="Arial"/>
                        </a:rPr>
                        <a:t>XGBoost</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nchor="ctr">
                      <a:noAutofit/>
                    </a:bodyPr>
                    <a:p>
                      <a:pPr>
                        <a:lnSpc>
                          <a:spcPct val="100000"/>
                        </a:lnSpc>
                      </a:pPr>
                      <a:r>
                        <a:rPr b="0" lang="fr-FR" sz="1600" spc="-1" strike="noStrike">
                          <a:solidFill>
                            <a:schemeClr val="dk1"/>
                          </a:solidFill>
                          <a:latin typeface="Arial"/>
                        </a:rPr>
                        <a:t>0.13921</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0.08638</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0.99325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0.15893</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a:solidFill>
                            <a:schemeClr val="dk1"/>
                          </a:solidFill>
                          <a:latin typeface="Arial"/>
                        </a:rPr>
                        <a:t>0.48453</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pPr>
                        <a:lnSpc>
                          <a:spcPct val="100000"/>
                        </a:lnSpc>
                      </a:pPr>
                      <a:r>
                        <a:rPr b="0" lang="fr-FR" sz="1600" spc="-1" strike="noStrike" u="sng">
                          <a:solidFill>
                            <a:schemeClr val="dk1"/>
                          </a:solidFill>
                          <a:uFillTx/>
                          <a:latin typeface="Arial"/>
                        </a:rPr>
                        <a:t>0.76168</a:t>
                      </a:r>
                      <a:endParaRPr b="0" lang="fr-FR" sz="1600" spc="-1" strike="noStrike" u="sng">
                        <a:solidFill>
                          <a:schemeClr val="dk1"/>
                        </a:solidFill>
                        <a:uFillTx/>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c>
                  <a:txBody>
                    <a:bodyPr anchor="ctr">
                      <a:noAutofit/>
                    </a:bodyPr>
                    <a:p>
                      <a:r>
                        <a:rPr b="0" lang="fr-FR" sz="1600" spc="-1" strike="noStrike" u="sng">
                          <a:solidFill>
                            <a:schemeClr val="dk1"/>
                          </a:solidFill>
                          <a:uFillTx/>
                          <a:latin typeface="Arial"/>
                        </a:rPr>
                        <a:t>0.23890</a:t>
                      </a:r>
                      <a:endParaRPr b="0" lang="fr-FR" sz="1600" spc="-1" strike="noStrike" u="sng">
                        <a:solidFill>
                          <a:schemeClr val="dk1"/>
                        </a:solidFill>
                        <a:uFillTx/>
                        <a:latin typeface="Arial"/>
                        <a:ea typeface="Microsoft YaHei"/>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bl>
          </a:graphicData>
        </a:graphic>
      </p:graphicFrame>
      <p:sp>
        <p:nvSpPr>
          <p:cNvPr id="113" name="Rectangle 3"/>
          <p:cNvSpPr/>
          <p:nvPr/>
        </p:nvSpPr>
        <p:spPr>
          <a:xfrm>
            <a:off x="1800000" y="5148360"/>
            <a:ext cx="7523640" cy="1511640"/>
          </a:xfrm>
          <a:prstGeom prst="rect">
            <a:avLst/>
          </a:prstGeom>
          <a:noFill/>
          <a:ln w="0">
            <a:noFill/>
          </a:ln>
        </p:spPr>
        <p:style>
          <a:lnRef idx="0"/>
          <a:fillRef idx="0"/>
          <a:effectRef idx="0"/>
          <a:fontRef idx="minor"/>
        </p:style>
        <p:txBody>
          <a:bodyPr numCol="1" spcCol="0" anchor="t">
            <a:noAutofit/>
          </a:bodyPr>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Meilleur modèle </a:t>
            </a:r>
            <a:r>
              <a:rPr b="0" lang="fr-FR" sz="1800" spc="-1" strike="noStrike">
                <a:solidFill>
                  <a:srgbClr val="4d4d4d"/>
                </a:solidFill>
                <a:latin typeface="Arial"/>
              </a:rPr>
              <a:t>: Forêt aléatoire</a:t>
            </a:r>
            <a:endParaRPr b="0" lang="fr-FR" sz="1800" spc="-1" strike="noStrike">
              <a:latin typeface="Arial"/>
            </a:endParaRPr>
          </a:p>
          <a:p>
            <a:pPr algn="just">
              <a:lnSpc>
                <a:spcPct val="100000"/>
              </a:lnSpc>
              <a:spcBef>
                <a:spcPts val="360"/>
              </a:spcBef>
            </a:pPr>
            <a:endParaRPr b="0" lang="fr-FR" sz="1800" spc="-1" strike="noStrike">
              <a:latin typeface="Arial"/>
            </a:endParaRPr>
          </a:p>
          <a:p>
            <a:r>
              <a:rPr b="0" i="1" lang="fr-FR" sz="1800" spc="-1" strike="noStrike">
                <a:solidFill>
                  <a:srgbClr val="4d4d4d"/>
                </a:solidFill>
                <a:latin typeface="Arial"/>
              </a:rPr>
              <a:t>Avec les hyperparamètres suivants :  </a:t>
            </a:r>
            <a:endParaRPr b="0" lang="fr-FR" sz="1800" spc="-1" strike="noStrike">
              <a:latin typeface="Arial"/>
            </a:endParaRPr>
          </a:p>
          <a:p>
            <a:r>
              <a:rPr b="0" i="1" lang="fr-FR" sz="1800" spc="-1" strike="noStrike">
                <a:solidFill>
                  <a:srgbClr val="4d4d4d"/>
                </a:solidFill>
                <a:latin typeface="Arial"/>
              </a:rPr>
              <a:t>{'max_depth': 17,'n_estimators':1000, 'max_features': 'sqrt'}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Résultats</a:t>
            </a:r>
            <a:endParaRPr b="0" lang="ru-RU" sz="3600" spc="-1" strike="noStrike">
              <a:solidFill>
                <a:srgbClr val="4d4d4d"/>
              </a:solidFill>
              <a:latin typeface="Arial"/>
            </a:endParaRPr>
          </a:p>
        </p:txBody>
      </p:sp>
      <p:graphicFrame>
        <p:nvGraphicFramePr>
          <p:cNvPr id="115" name="Espace réservé du contenu 2"/>
          <p:cNvGraphicFramePr/>
          <p:nvPr/>
        </p:nvGraphicFramePr>
        <p:xfrm>
          <a:off x="1908000" y="980640"/>
          <a:ext cx="7128000" cy="2595600"/>
        </p:xfrm>
        <a:graphic>
          <a:graphicData uri="http://schemas.openxmlformats.org/drawingml/2006/table">
            <a:tbl>
              <a:tblPr/>
              <a:tblGrid>
                <a:gridCol w="2231640"/>
                <a:gridCol w="2448000"/>
                <a:gridCol w="2448360"/>
              </a:tblGrid>
              <a:tr h="543240">
                <a:tc>
                  <a:txBody>
                    <a:bodyPr anchor="t">
                      <a:noAutofit/>
                    </a:bodyPr>
                    <a:p>
                      <a:pPr>
                        <a:lnSpc>
                          <a:spcPct val="100000"/>
                        </a:lnSpc>
                      </a:pPr>
                      <a:r>
                        <a:rPr b="1" lang="fr-FR" sz="1600" spc="-1" strike="noStrike">
                          <a:solidFill>
                            <a:schemeClr val="lt1"/>
                          </a:solidFill>
                          <a:latin typeface="Arial"/>
                        </a:rPr>
                        <a:t>Modèle</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chemeClr val="accent6"/>
                    </a:solidFill>
                  </a:tcPr>
                </a:tc>
                <a:tc>
                  <a:txBody>
                    <a:bodyPr anchor="t">
                      <a:noAutofit/>
                    </a:bodyPr>
                    <a:p>
                      <a:pPr algn="ctr">
                        <a:lnSpc>
                          <a:spcPct val="100000"/>
                        </a:lnSpc>
                      </a:pPr>
                      <a:r>
                        <a:rPr b="1" lang="fr-FR" sz="1600" spc="-1" strike="noStrike">
                          <a:solidFill>
                            <a:schemeClr val="lt1"/>
                          </a:solidFill>
                          <a:latin typeface="Arial"/>
                        </a:rPr>
                        <a:t>Temps d’entrainement moyen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c>
                  <a:txBody>
                    <a:bodyPr anchor="t">
                      <a:noAutofit/>
                    </a:bodyPr>
                    <a:p>
                      <a:pPr algn="ctr">
                        <a:lnSpc>
                          <a:spcPct val="100000"/>
                        </a:lnSpc>
                      </a:pPr>
                      <a:r>
                        <a:rPr b="1" lang="fr-FR" sz="1600" spc="-1" strike="noStrike">
                          <a:solidFill>
                            <a:schemeClr val="lt1"/>
                          </a:solidFill>
                          <a:latin typeface="Arial"/>
                        </a:rPr>
                        <a:t>Temps de prédiction moyen</a:t>
                      </a:r>
                      <a:endParaRPr b="0" lang="fr-FR"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6"/>
                    </a:solidFill>
                  </a:tcPr>
                </a:tc>
              </a:tr>
              <a:tr h="370800">
                <a:tc>
                  <a:txBody>
                    <a:bodyPr anchor="t">
                      <a:noAutofit/>
                    </a:bodyPr>
                    <a:p>
                      <a:pPr>
                        <a:lnSpc>
                          <a:spcPct val="100000"/>
                        </a:lnSpc>
                      </a:pPr>
                      <a:r>
                        <a:rPr b="0" i="1" lang="fr-FR" sz="1600" spc="-1" strike="noStrike">
                          <a:solidFill>
                            <a:schemeClr val="lt1"/>
                          </a:solidFill>
                          <a:latin typeface="Arial"/>
                        </a:rPr>
                        <a:t>Régression Logistique</a:t>
                      </a:r>
                      <a:endParaRPr b="0" lang="fr-FR" sz="16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2808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rPr>
                        <a:t>26.480228</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rPr>
                        <a:t>0.061645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rPr>
                        <a:t>SVM</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rPr>
                        <a:t>143.219976</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u="sng">
                          <a:solidFill>
                            <a:schemeClr val="dk1"/>
                          </a:solidFill>
                          <a:uFillTx/>
                          <a:latin typeface="Arial"/>
                        </a:rPr>
                        <a:t>0.038562</a:t>
                      </a:r>
                      <a:endParaRPr b="0" lang="fr-FR" sz="1600" spc="-1" strike="noStrike" u="sng">
                        <a:uFillTx/>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rPr>
                        <a:t>SVM à noyau</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rPr>
                        <a:t>14.716560</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rPr>
                        <a:t>0.899726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rPr>
                        <a:t>Réseaux de neurones</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rPr>
                        <a:t>22.942275</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a:solidFill>
                            <a:schemeClr val="dk1"/>
                          </a:solidFill>
                          <a:latin typeface="Arial"/>
                        </a:rPr>
                        <a:t>1.014410</a:t>
                      </a:r>
                      <a:r>
                        <a:rPr b="0" lang="fr-FR" sz="1600" spc="-1" strike="noStrike">
                          <a:solidFill>
                            <a:schemeClr val="dk1"/>
                          </a:solidFill>
                          <a:latin typeface="Arial"/>
                        </a:rPr>
                        <a:t>	</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r h="370800">
                <a:tc>
                  <a:txBody>
                    <a:bodyPr anchor="t">
                      <a:noAutofit/>
                    </a:bodyPr>
                    <a:p>
                      <a:pPr>
                        <a:lnSpc>
                          <a:spcPct val="100000"/>
                        </a:lnSpc>
                      </a:pPr>
                      <a:r>
                        <a:rPr b="0" i="1" lang="fr-FR" sz="1600" spc="-1" strike="noStrike">
                          <a:solidFill>
                            <a:schemeClr val="lt1"/>
                          </a:solidFill>
                          <a:latin typeface="Arial"/>
                        </a:rPr>
                        <a:t>Forêt aléatoire</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solidFill>
                      <a:schemeClr val="accent6"/>
                    </a:solidFill>
                  </a:tcPr>
                </a:tc>
                <a:tc>
                  <a:txBody>
                    <a:bodyPr anchor="ctr">
                      <a:noAutofit/>
                    </a:bodyPr>
                    <a:p>
                      <a:pPr algn="r">
                        <a:lnSpc>
                          <a:spcPct val="100000"/>
                        </a:lnSpc>
                      </a:pPr>
                      <a:r>
                        <a:rPr b="0" lang="fr-FR" sz="1600" spc="-1" strike="noStrike">
                          <a:solidFill>
                            <a:schemeClr val="dk1"/>
                          </a:solidFill>
                          <a:latin typeface="Arial"/>
                        </a:rPr>
                        <a:t>179.812259</a:t>
                      </a:r>
                      <a:endParaRPr b="0" lang="fr-FR" sz="1600" spc="-1" strike="noStrike">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cddaf5"/>
                    </a:solidFill>
                  </a:tcPr>
                </a:tc>
                <a:tc>
                  <a:txBody>
                    <a:bodyPr anchor="ctr">
                      <a:noAutofit/>
                    </a:bodyPr>
                    <a:p>
                      <a:pPr algn="r">
                        <a:lnSpc>
                          <a:spcPct val="100000"/>
                        </a:lnSpc>
                      </a:pPr>
                      <a:r>
                        <a:rPr b="0" lang="fr-FR" sz="1600" spc="-1" strike="noStrike">
                          <a:solidFill>
                            <a:schemeClr val="dk1"/>
                          </a:solidFill>
                          <a:latin typeface="Arial"/>
                        </a:rPr>
                        <a:t>1.968536</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cddaf5"/>
                    </a:solidFill>
                  </a:tcPr>
                </a:tc>
              </a:tr>
              <a:tr h="370800">
                <a:tc>
                  <a:txBody>
                    <a:bodyPr anchor="t">
                      <a:noAutofit/>
                    </a:bodyPr>
                    <a:p>
                      <a:pPr>
                        <a:lnSpc>
                          <a:spcPct val="100000"/>
                        </a:lnSpc>
                      </a:pPr>
                      <a:r>
                        <a:rPr b="0" i="1" lang="fr-FR" sz="1600" spc="-1" strike="noStrike">
                          <a:solidFill>
                            <a:schemeClr val="lt1"/>
                          </a:solidFill>
                          <a:latin typeface="Arial"/>
                        </a:rPr>
                        <a:t>XGBoost</a:t>
                      </a:r>
                      <a:endParaRPr b="0" lang="fr-FR" sz="16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solidFill>
                      <a:schemeClr val="accent6"/>
                    </a:solidFill>
                  </a:tcPr>
                </a:tc>
                <a:tc>
                  <a:txBody>
                    <a:bodyPr anchor="ctr">
                      <a:noAutofit/>
                    </a:bodyPr>
                    <a:p>
                      <a:pPr algn="r">
                        <a:lnSpc>
                          <a:spcPct val="100000"/>
                        </a:lnSpc>
                      </a:pPr>
                      <a:r>
                        <a:rPr b="0" lang="fr-FR" sz="1600" spc="-1" strike="noStrike" u="sng">
                          <a:solidFill>
                            <a:schemeClr val="dk1"/>
                          </a:solidFill>
                          <a:uFillTx/>
                          <a:latin typeface="Arial"/>
                        </a:rPr>
                        <a:t>3.638897</a:t>
                      </a:r>
                      <a:r>
                        <a:rPr b="0" lang="fr-FR" sz="1600" spc="-1" strike="noStrike" u="sng">
                          <a:solidFill>
                            <a:schemeClr val="dk1"/>
                          </a:solidFill>
                          <a:uFillTx/>
                          <a:latin typeface="Arial"/>
                        </a:rPr>
                        <a:t>	</a:t>
                      </a:r>
                      <a:endParaRPr b="0" lang="fr-FR" sz="1600" spc="-1" strike="noStrike" u="sng">
                        <a:uFillTx/>
                        <a:latin typeface="Arial"/>
                      </a:endParaRPr>
                    </a:p>
                  </a:txBody>
                  <a:tcPr anchor="ctr" marL="91440" marR="91440">
                    <a:lnL w="28080">
                      <a:solidFill>
                        <a:srgbClr val="ffffff"/>
                      </a:solidFill>
                    </a:lnL>
                    <a:lnR w="28080">
                      <a:solidFill>
                        <a:srgbClr val="ffffff"/>
                      </a:solidFill>
                    </a:lnR>
                    <a:lnT w="12240">
                      <a:solidFill>
                        <a:srgbClr val="ffffff"/>
                      </a:solidFill>
                    </a:lnT>
                    <a:lnB w="12240">
                      <a:solidFill>
                        <a:srgbClr val="ffffff"/>
                      </a:solidFill>
                    </a:lnB>
                    <a:solidFill>
                      <a:srgbClr val="e7edfa"/>
                    </a:solidFill>
                  </a:tcPr>
                </a:tc>
                <a:tc>
                  <a:txBody>
                    <a:bodyPr anchor="ctr">
                      <a:noAutofit/>
                    </a:bodyPr>
                    <a:p>
                      <a:pPr algn="r">
                        <a:lnSpc>
                          <a:spcPct val="100000"/>
                        </a:lnSpc>
                      </a:pPr>
                      <a:r>
                        <a:rPr b="0" lang="fr-FR" sz="1600" spc="-1" strike="noStrike">
                          <a:solidFill>
                            <a:schemeClr val="dk1"/>
                          </a:solidFill>
                          <a:latin typeface="Arial"/>
                        </a:rPr>
                        <a:t>0.152905</a:t>
                      </a:r>
                      <a:endParaRPr b="0" lang="fr-FR" sz="16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dfa"/>
                    </a:solidFill>
                  </a:tcPr>
                </a:tc>
              </a:tr>
            </a:tbl>
          </a:graphicData>
        </a:graphic>
      </p:graphicFrame>
      <p:sp>
        <p:nvSpPr>
          <p:cNvPr id="116" name="Rectangle 3"/>
          <p:cNvSpPr/>
          <p:nvPr/>
        </p:nvSpPr>
        <p:spPr>
          <a:xfrm>
            <a:off x="1763640" y="4002120"/>
            <a:ext cx="7380000" cy="2738880"/>
          </a:xfrm>
          <a:prstGeom prst="rect">
            <a:avLst/>
          </a:prstGeom>
          <a:noFill/>
          <a:ln w="0">
            <a:noFill/>
          </a:ln>
        </p:spPr>
        <p:style>
          <a:lnRef idx="0"/>
          <a:fillRef idx="0"/>
          <a:effectRef idx="0"/>
          <a:fontRef idx="minor"/>
        </p:style>
        <p:txBody>
          <a:bodyPr numCol="1" spcCol="0" anchor="t">
            <a:noAutofit/>
          </a:bodyPr>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Modèle le plus rapide</a:t>
            </a:r>
            <a:r>
              <a:rPr b="0" lang="fr-FR" sz="1800" spc="-1" strike="noStrike">
                <a:solidFill>
                  <a:srgbClr val="4d4d4d"/>
                </a:solidFill>
                <a:latin typeface="Arial"/>
              </a:rPr>
              <a:t>: </a:t>
            </a:r>
            <a:endParaRPr b="0" lang="fr-FR" sz="1800" spc="-1" strike="noStrike">
              <a:latin typeface="Arial"/>
            </a:endParaRPr>
          </a:p>
          <a:p>
            <a:pPr marL="343080" indent="-343080" algn="just">
              <a:lnSpc>
                <a:spcPct val="100000"/>
              </a:lnSpc>
              <a:spcBef>
                <a:spcPts val="360"/>
              </a:spcBef>
              <a:buClr>
                <a:srgbClr val="4d4d4d"/>
              </a:buClr>
              <a:buFont typeface="Symbol" charset="2"/>
              <a:buChar char=""/>
            </a:pPr>
            <a:r>
              <a:rPr b="0" lang="fr-FR" sz="1800" spc="-1" strike="noStrike">
                <a:solidFill>
                  <a:srgbClr val="4d4d4d"/>
                </a:solidFill>
                <a:latin typeface="Arial"/>
              </a:rPr>
              <a:t>XGBoost (entrainement) et SVM (prédiction)</a:t>
            </a: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rPr>
              <a:t>Les différences de temps d’entrainement et de prédiction moyens sont assez important entre la forêt aléatoire et les modèles les plus rapides. </a:t>
            </a: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rPr>
              <a:t>Privilégions tout de même la performance et donc l’algorithme de la forêt aléatoire pour ce problème de classification.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XGBoost</a:t>
            </a:r>
            <a:endParaRPr b="0" lang="ru-RU" sz="3600" spc="-1" strike="noStrike">
              <a:solidFill>
                <a:srgbClr val="4d4d4d"/>
              </a:solidFill>
              <a:latin typeface="Arial"/>
            </a:endParaRPr>
          </a:p>
        </p:txBody>
      </p:sp>
      <p:sp>
        <p:nvSpPr>
          <p:cNvPr id="118" name="Rectangle 3"/>
          <p:cNvSpPr/>
          <p:nvPr/>
        </p:nvSpPr>
        <p:spPr>
          <a:xfrm>
            <a:off x="5967360" y="4365000"/>
            <a:ext cx="3176280" cy="2376000"/>
          </a:xfrm>
          <a:prstGeom prst="rect">
            <a:avLst/>
          </a:prstGeom>
          <a:noFill/>
          <a:ln w="0">
            <a:noFill/>
          </a:ln>
        </p:spPr>
        <p:style>
          <a:lnRef idx="0"/>
          <a:fillRef idx="0"/>
          <a:effectRef idx="0"/>
          <a:fontRef idx="minor"/>
        </p:style>
        <p:txBody>
          <a:bodyPr numCol="1" spcCol="0" anchor="t">
            <a:noAutofit/>
          </a:bodyPr>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rPr>
              <a:t>Seuil de décision maximisant </a:t>
            </a:r>
            <a:endParaRPr b="0" lang="fr-FR" sz="1800" spc="-1" strike="noStrike">
              <a:latin typeface="Arial"/>
            </a:endParaRPr>
          </a:p>
          <a:p>
            <a:pPr algn="just">
              <a:lnSpc>
                <a:spcPct val="100000"/>
              </a:lnSpc>
              <a:spcBef>
                <a:spcPts val="360"/>
              </a:spcBef>
              <a:tabLst>
                <a:tab algn="l" pos="0"/>
              </a:tabLst>
            </a:pPr>
            <a:r>
              <a:rPr b="0" lang="fr-FR" sz="1800" spc="-1" strike="noStrike">
                <a:solidFill>
                  <a:srgbClr val="4d4d4d"/>
                </a:solidFill>
                <a:latin typeface="Arial"/>
              </a:rPr>
              <a:t>le F3 score = 0,41</a:t>
            </a:r>
            <a:endParaRPr b="0" lang="fr-FR" sz="1800" spc="-1" strike="noStrike">
              <a:latin typeface="Arial"/>
            </a:endParaRPr>
          </a:p>
        </p:txBody>
      </p:sp>
      <p:pic>
        <p:nvPicPr>
          <p:cNvPr id="119" name="Image 6" descr=""/>
          <p:cNvPicPr/>
          <p:nvPr/>
        </p:nvPicPr>
        <p:blipFill>
          <a:blip r:embed="rId2"/>
          <a:stretch/>
        </p:blipFill>
        <p:spPr>
          <a:xfrm>
            <a:off x="1808280" y="748080"/>
            <a:ext cx="6752880" cy="3086640"/>
          </a:xfrm>
          <a:prstGeom prst="rect">
            <a:avLst/>
          </a:prstGeom>
          <a:ln w="0">
            <a:noFill/>
          </a:ln>
        </p:spPr>
      </p:pic>
      <p:pic>
        <p:nvPicPr>
          <p:cNvPr id="120" name="Image 8" descr=""/>
          <p:cNvPicPr/>
          <p:nvPr/>
        </p:nvPicPr>
        <p:blipFill>
          <a:blip r:embed="rId3"/>
          <a:stretch/>
        </p:blipFill>
        <p:spPr>
          <a:xfrm>
            <a:off x="1979640" y="4193280"/>
            <a:ext cx="3176280" cy="2517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XGBoost</a:t>
            </a:r>
            <a:endParaRPr b="0" lang="ru-RU" sz="3600" spc="-1" strike="noStrike">
              <a:solidFill>
                <a:srgbClr val="4d4d4d"/>
              </a:solidFill>
              <a:latin typeface="Arial"/>
            </a:endParaRPr>
          </a:p>
        </p:txBody>
      </p:sp>
      <p:pic>
        <p:nvPicPr>
          <p:cNvPr id="122" name="Image 3" descr=""/>
          <p:cNvPicPr/>
          <p:nvPr/>
        </p:nvPicPr>
        <p:blipFill>
          <a:blip r:embed="rId2"/>
          <a:stretch/>
        </p:blipFill>
        <p:spPr>
          <a:xfrm>
            <a:off x="2822400" y="692640"/>
            <a:ext cx="4412880" cy="3467880"/>
          </a:xfrm>
          <a:prstGeom prst="rect">
            <a:avLst/>
          </a:prstGeom>
          <a:ln w="0">
            <a:noFill/>
          </a:ln>
        </p:spPr>
      </p:pic>
      <p:pic>
        <p:nvPicPr>
          <p:cNvPr id="123" name="Image 11" descr=""/>
          <p:cNvPicPr/>
          <p:nvPr/>
        </p:nvPicPr>
        <p:blipFill>
          <a:blip r:embed="rId3"/>
          <a:stretch/>
        </p:blipFill>
        <p:spPr>
          <a:xfrm>
            <a:off x="1849680" y="4175280"/>
            <a:ext cx="3297960" cy="2657160"/>
          </a:xfrm>
          <a:prstGeom prst="rect">
            <a:avLst/>
          </a:prstGeom>
          <a:ln w="0">
            <a:noFill/>
          </a:ln>
        </p:spPr>
      </p:pic>
      <p:pic>
        <p:nvPicPr>
          <p:cNvPr id="124" name="Image 13" descr=""/>
          <p:cNvPicPr/>
          <p:nvPr/>
        </p:nvPicPr>
        <p:blipFill>
          <a:blip r:embed="rId4"/>
          <a:stretch/>
        </p:blipFill>
        <p:spPr>
          <a:xfrm>
            <a:off x="5686560" y="4218120"/>
            <a:ext cx="3349440" cy="2639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Interprétabilité globale</a:t>
            </a:r>
            <a:endParaRPr b="0" lang="ru-RU" sz="3600" spc="-1" strike="noStrike">
              <a:solidFill>
                <a:srgbClr val="4d4d4d"/>
              </a:solidFill>
              <a:latin typeface="Arial"/>
            </a:endParaRPr>
          </a:p>
        </p:txBody>
      </p:sp>
      <p:pic>
        <p:nvPicPr>
          <p:cNvPr id="126" name="Image 2" descr=""/>
          <p:cNvPicPr/>
          <p:nvPr/>
        </p:nvPicPr>
        <p:blipFill>
          <a:blip r:embed="rId2"/>
          <a:stretch/>
        </p:blipFill>
        <p:spPr>
          <a:xfrm>
            <a:off x="-11520" y="1614240"/>
            <a:ext cx="4574160" cy="5245200"/>
          </a:xfrm>
          <a:prstGeom prst="rect">
            <a:avLst/>
          </a:prstGeom>
          <a:ln w="0">
            <a:noFill/>
          </a:ln>
        </p:spPr>
      </p:pic>
      <p:pic>
        <p:nvPicPr>
          <p:cNvPr id="127" name="Image 5" descr=""/>
          <p:cNvPicPr/>
          <p:nvPr/>
        </p:nvPicPr>
        <p:blipFill>
          <a:blip r:embed="rId3"/>
          <a:stretch/>
        </p:blipFill>
        <p:spPr>
          <a:xfrm>
            <a:off x="4563360" y="1486080"/>
            <a:ext cx="4574160" cy="5367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763640" y="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Interprétabilité locale</a:t>
            </a:r>
            <a:endParaRPr b="0" lang="ru-RU" sz="3600" spc="-1" strike="noStrike">
              <a:solidFill>
                <a:srgbClr val="4d4d4d"/>
              </a:solidFill>
              <a:latin typeface="Arial"/>
            </a:endParaRPr>
          </a:p>
        </p:txBody>
      </p:sp>
      <p:pic>
        <p:nvPicPr>
          <p:cNvPr id="129" name="Image 3" descr=""/>
          <p:cNvPicPr/>
          <p:nvPr/>
        </p:nvPicPr>
        <p:blipFill>
          <a:blip r:embed="rId2"/>
          <a:stretch/>
        </p:blipFill>
        <p:spPr>
          <a:xfrm>
            <a:off x="2935800" y="548640"/>
            <a:ext cx="6207840" cy="3157200"/>
          </a:xfrm>
          <a:prstGeom prst="rect">
            <a:avLst/>
          </a:prstGeom>
          <a:ln w="0">
            <a:noFill/>
          </a:ln>
        </p:spPr>
      </p:pic>
      <p:pic>
        <p:nvPicPr>
          <p:cNvPr id="130" name="Image 6" descr=""/>
          <p:cNvPicPr/>
          <p:nvPr/>
        </p:nvPicPr>
        <p:blipFill>
          <a:blip r:embed="rId3"/>
          <a:stretch/>
        </p:blipFill>
        <p:spPr>
          <a:xfrm>
            <a:off x="1763640" y="3831480"/>
            <a:ext cx="5760360" cy="3031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971640" y="1484640"/>
            <a:ext cx="7776720" cy="64908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Tahoma"/>
              </a:rPr>
              <a:t>Conclusion</a:t>
            </a:r>
            <a:endParaRPr b="0" lang="ru-RU" sz="3600" spc="-1" strike="noStrike">
              <a:solidFill>
                <a:srgbClr val="4d4d4d"/>
              </a:solidFill>
              <a:latin typeface="Arial"/>
            </a:endParaRPr>
          </a:p>
        </p:txBody>
      </p:sp>
      <p:sp>
        <p:nvSpPr>
          <p:cNvPr id="132" name="PlaceHolder 2"/>
          <p:cNvSpPr>
            <a:spLocks noGrp="1"/>
          </p:cNvSpPr>
          <p:nvPr>
            <p:ph/>
          </p:nvPr>
        </p:nvSpPr>
        <p:spPr>
          <a:xfrm>
            <a:off x="971640" y="2276640"/>
            <a:ext cx="8064360" cy="4392360"/>
          </a:xfrm>
          <a:prstGeom prst="rect">
            <a:avLst/>
          </a:prstGeom>
          <a:noFill/>
          <a:ln w="0">
            <a:noFill/>
          </a:ln>
        </p:spPr>
        <p:txBody>
          <a:bodyPr numCol="1" spcCol="0" anchor="t">
            <a:noAutofit/>
          </a:bodyPr>
          <a:p>
            <a:pPr marL="343080" indent="-343080" algn="just">
              <a:lnSpc>
                <a:spcPct val="100000"/>
              </a:lnSpc>
              <a:spcBef>
                <a:spcPts val="360"/>
              </a:spcBef>
              <a:buClr>
                <a:srgbClr val="4d4d4d"/>
              </a:buClr>
              <a:buFont typeface="Symbol" charset="2"/>
              <a:buChar char=""/>
            </a:pPr>
            <a:r>
              <a:rPr b="0" lang="fr-FR" sz="1800" spc="-1" strike="noStrike">
                <a:solidFill>
                  <a:srgbClr val="4d4d4d"/>
                </a:solidFill>
                <a:latin typeface="Verdana"/>
                <a:ea typeface="굴림"/>
              </a:rPr>
              <a:t>Pour votre problématique de classification des individus selon leur capacité à rembourser ou non leur crédit, l’algorithme XGBoost est le plus pertinent.</a:t>
            </a: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Verdana"/>
                <a:ea typeface="굴림"/>
              </a:rPr>
              <a:t>Objectif : minimisation du taux de Faux Négatifs qui a un coût très </a:t>
            </a:r>
            <a:r>
              <a:rPr b="0" lang="fr-FR" sz="1800" spc="-1" strike="noStrike">
                <a:solidFill>
                  <a:srgbClr val="4d4d4d"/>
                </a:solidFill>
                <a:latin typeface="Verdana"/>
                <a:ea typeface="굴림"/>
              </a:rPr>
              <a:t>	</a:t>
            </a:r>
            <a:r>
              <a:rPr b="0" lang="fr-FR" sz="1800" spc="-1" strike="noStrike">
                <a:solidFill>
                  <a:srgbClr val="4d4d4d"/>
                </a:solidFill>
                <a:latin typeface="Verdana"/>
                <a:ea typeface="굴림"/>
              </a:rPr>
              <a:t>   important.</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0" lang="fr-FR" sz="1800" spc="-1" strike="noStrike">
                <a:solidFill>
                  <a:srgbClr val="4d4d4d"/>
                </a:solidFill>
                <a:latin typeface="Verdana"/>
                <a:ea typeface="굴림"/>
              </a:rPr>
              <a:t>Une interprétation globale du modèle est possible, ainsi que locale, c’est-à-dire pour chaque individu.</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0" lang="fr-FR" sz="1800" spc="-1" strike="noStrike">
                <a:solidFill>
                  <a:srgbClr val="4d4d4d"/>
                </a:solidFill>
                <a:latin typeface="Verdana"/>
                <a:ea typeface="굴림"/>
              </a:rPr>
              <a:t>Le modèle pourrait être personnalisé avec de nouvelles variables pertinentes et spécifique à votre métier ou société.</a:t>
            </a:r>
            <a:endParaRPr b="0" lang="ru-RU"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2709000"/>
            <a:ext cx="9143640" cy="1513080"/>
          </a:xfrm>
          <a:prstGeom prst="rect">
            <a:avLst/>
          </a:prstGeom>
          <a:noFill/>
          <a:ln w="0">
            <a:noFill/>
          </a:ln>
        </p:spPr>
        <p:txBody>
          <a:bodyPr numCol="1" spcCol="0" anchor="ctr">
            <a:noAutofit/>
          </a:bodyPr>
          <a:p>
            <a:pPr indent="0" algn="ctr">
              <a:lnSpc>
                <a:spcPct val="100000"/>
              </a:lnSpc>
              <a:buNone/>
            </a:pPr>
            <a:r>
              <a:rPr b="1" lang="fr-FR" sz="3600" spc="-1" strike="noStrike">
                <a:solidFill>
                  <a:srgbClr val="003399"/>
                </a:solidFill>
                <a:latin typeface="Tahoma"/>
              </a:rPr>
              <a:t>Merci pour votre attention</a:t>
            </a:r>
            <a:endParaRPr b="0" lang="ru-RU" sz="36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971640" y="1484640"/>
            <a:ext cx="7776720" cy="64908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Tahoma"/>
              </a:rPr>
              <a:t>Contexte de l’analyse</a:t>
            </a:r>
            <a:endParaRPr b="0" lang="ru-RU" sz="3600" spc="-1" strike="noStrike">
              <a:solidFill>
                <a:srgbClr val="4d4d4d"/>
              </a:solidFill>
              <a:latin typeface="Arial"/>
            </a:endParaRPr>
          </a:p>
        </p:txBody>
      </p:sp>
      <p:sp>
        <p:nvSpPr>
          <p:cNvPr id="85" name="PlaceHolder 2"/>
          <p:cNvSpPr>
            <a:spLocks noGrp="1"/>
          </p:cNvSpPr>
          <p:nvPr>
            <p:ph/>
          </p:nvPr>
        </p:nvSpPr>
        <p:spPr>
          <a:xfrm>
            <a:off x="971640" y="2276640"/>
            <a:ext cx="8064360" cy="4392360"/>
          </a:xfrm>
          <a:prstGeom prst="rect">
            <a:avLst/>
          </a:prstGeom>
          <a:noFill/>
          <a:ln w="0">
            <a:noFill/>
          </a:ln>
        </p:spPr>
        <p:txBody>
          <a:bodyPr numCol="1" spcCol="0" anchor="t">
            <a:noAutofit/>
          </a:bodyPr>
          <a:p>
            <a:pPr marL="343080" indent="-343080" algn="just">
              <a:lnSpc>
                <a:spcPct val="100000"/>
              </a:lnSpc>
              <a:spcBef>
                <a:spcPts val="360"/>
              </a:spcBef>
              <a:buClr>
                <a:srgbClr val="4d4d4d"/>
              </a:buClr>
              <a:buFont typeface="Symbol" charset="2"/>
              <a:buChar char=""/>
            </a:pPr>
            <a:r>
              <a:rPr b="0" lang="fr-FR" sz="1800" spc="-1" strike="noStrike">
                <a:solidFill>
                  <a:srgbClr val="4d4d4d"/>
                </a:solidFill>
                <a:latin typeface="Verdana"/>
                <a:ea typeface="굴림"/>
              </a:rPr>
              <a:t>Votre société financière "Prêt à dépenser " qui propose des crédits à la consommation pour des personnes ayant peu ou pas d'historique de prêt souhaite mettre en œuvre un outil de “scoring crédit” qui calcule la probabilité qu’un client le rembourse ou non, puis classifie la demande : crédit accordé ou refusé.</a:t>
            </a: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pPr>
            <a:r>
              <a:rPr b="0" lang="fr-FR" sz="1800" spc="-1" strike="noStrike">
                <a:solidFill>
                  <a:srgbClr val="4d4d4d"/>
                </a:solidFill>
                <a:latin typeface="Verdana"/>
                <a:ea typeface="굴림"/>
              </a:rPr>
              <a:t>Vous souhaitez donc développer un algorithme de classification pour aider les chargés de relation client à décider si un prêt peut être accordé à un client.</a:t>
            </a: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pPr>
            <a:r>
              <a:rPr b="0" lang="fr-FR" sz="1800" spc="-1" strike="noStrike">
                <a:solidFill>
                  <a:srgbClr val="4d4d4d"/>
                </a:solidFill>
                <a:latin typeface="Verdana"/>
                <a:ea typeface="굴림"/>
              </a:rPr>
              <a:t>Cet outil doit être facilement interprétable et disposer d’une mesure de l’importance des variables qui ont permis au modèle d’effectuer cette classification.</a:t>
            </a:r>
            <a:endParaRPr b="0" lang="ru-RU" sz="1800" spc="-1" strike="noStrike">
              <a:solidFill>
                <a:srgbClr val="4d4d4d"/>
              </a:solidFill>
              <a:latin typeface="Arial"/>
            </a:endParaRPr>
          </a:p>
          <a:p>
            <a:pPr indent="0" algn="just">
              <a:lnSpc>
                <a:spcPct val="100000"/>
              </a:lnSpc>
              <a:spcBef>
                <a:spcPts val="360"/>
              </a:spcBef>
              <a:buNone/>
            </a:pPr>
            <a:endParaRPr b="0" lang="ru-RU" sz="1800" spc="-1" strike="noStrike">
              <a:solidFill>
                <a:srgbClr val="4d4d4d"/>
              </a:solidFill>
              <a:latin typeface="Arial"/>
            </a:endParaRPr>
          </a:p>
          <a:p>
            <a:pPr indent="0" algn="just">
              <a:lnSpc>
                <a:spcPct val="100000"/>
              </a:lnSpc>
              <a:spcBef>
                <a:spcPts val="360"/>
              </a:spcBef>
              <a:buNone/>
              <a:tabLst>
                <a:tab algn="l" pos="0"/>
              </a:tabLst>
            </a:pPr>
            <a:r>
              <a:rPr b="1" lang="fr-FR" sz="1800" spc="-1" strike="noStrike" u="sng">
                <a:solidFill>
                  <a:srgbClr val="4d4d4d"/>
                </a:solidFill>
                <a:uFillTx/>
                <a:latin typeface="Verdana"/>
                <a:ea typeface="굴림"/>
              </a:rPr>
              <a:t>Notre objectif </a:t>
            </a:r>
            <a:r>
              <a:rPr b="1" lang="fr-FR" sz="1800" spc="-1" strike="noStrike">
                <a:solidFill>
                  <a:srgbClr val="4d4d4d"/>
                </a:solidFill>
                <a:latin typeface="Verdana"/>
                <a:ea typeface="굴림"/>
              </a:rPr>
              <a:t>: développer cet algorithme de classification.</a:t>
            </a:r>
            <a:endParaRPr b="0" lang="ru-RU"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en-US" sz="3600" spc="-1" strike="noStrike">
                <a:solidFill>
                  <a:srgbClr val="003399"/>
                </a:solidFill>
                <a:latin typeface="Arial"/>
              </a:rPr>
              <a:t>Base de données</a:t>
            </a:r>
            <a:endParaRPr b="0" lang="ru-RU" sz="3600" spc="-1" strike="noStrike">
              <a:solidFill>
                <a:srgbClr val="4d4d4d"/>
              </a:solidFill>
              <a:latin typeface="Arial"/>
            </a:endParaRPr>
          </a:p>
        </p:txBody>
      </p:sp>
      <p:sp>
        <p:nvSpPr>
          <p:cNvPr id="87" name="PlaceHolder 2"/>
          <p:cNvSpPr>
            <a:spLocks noGrp="1"/>
          </p:cNvSpPr>
          <p:nvPr>
            <p:ph/>
          </p:nvPr>
        </p:nvSpPr>
        <p:spPr>
          <a:xfrm>
            <a:off x="1763640" y="765000"/>
            <a:ext cx="7380000" cy="5976000"/>
          </a:xfrm>
          <a:prstGeom prst="rect">
            <a:avLst/>
          </a:prstGeom>
          <a:noFill/>
          <a:ln w="0">
            <a:noFill/>
          </a:ln>
        </p:spPr>
        <p:txBody>
          <a:bodyPr numCol="1" spcCol="0" anchor="t">
            <a:noAutofit/>
          </a:bodyPr>
          <a:p>
            <a:pPr marL="343080" indent="-343080">
              <a:lnSpc>
                <a:spcPct val="100000"/>
              </a:lnSpc>
              <a:spcBef>
                <a:spcPts val="360"/>
              </a:spcBef>
              <a:buClr>
                <a:srgbClr val="4d4d4d"/>
              </a:buClr>
              <a:buFont typeface="Symbol" charset="2"/>
              <a:buChar char=""/>
            </a:pPr>
            <a:r>
              <a:rPr b="0" lang="fr-FR" sz="1800" spc="-1" strike="noStrike">
                <a:solidFill>
                  <a:srgbClr val="4d4d4d"/>
                </a:solidFill>
                <a:latin typeface="Arial"/>
              </a:rPr>
              <a:t>7 sources de données, composées de 8 fichiers CSV </a:t>
            </a: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pPr>
            <a:endParaRPr b="0" lang="ru-RU" sz="1800" spc="-1" strike="noStrike">
              <a:solidFill>
                <a:srgbClr val="4d4d4d"/>
              </a:solidFill>
              <a:latin typeface="Arial"/>
            </a:endParaRPr>
          </a:p>
          <a:p>
            <a:pPr indent="0">
              <a:lnSpc>
                <a:spcPct val="100000"/>
              </a:lnSpc>
              <a:spcBef>
                <a:spcPts val="360"/>
              </a:spcBef>
              <a:buNone/>
              <a:tabLst>
                <a:tab algn="l" pos="0"/>
              </a:tabLst>
            </a:pPr>
            <a:endParaRPr b="0" lang="ru-RU" sz="1800" spc="-1" strike="noStrike">
              <a:solidFill>
                <a:srgbClr val="4d4d4d"/>
              </a:solidFill>
              <a:latin typeface="Arial"/>
            </a:endParaRPr>
          </a:p>
          <a:p>
            <a:pPr marL="343080" indent="-343080">
              <a:lnSpc>
                <a:spcPct val="100000"/>
              </a:lnSpc>
              <a:spcBef>
                <a:spcPts val="360"/>
              </a:spcBef>
              <a:buClr>
                <a:srgbClr val="4d4d4d"/>
              </a:buClr>
              <a:buFont typeface="Symbol" charset="2"/>
              <a:buChar char=""/>
              <a:tabLst>
                <a:tab algn="l" pos="0"/>
              </a:tabLst>
            </a:pPr>
            <a:r>
              <a:rPr b="0" lang="fr-FR" sz="1800" spc="-1" strike="noStrike">
                <a:solidFill>
                  <a:srgbClr val="4d4d4d"/>
                </a:solidFill>
                <a:latin typeface="Arial"/>
              </a:rPr>
              <a:t>1 fichier CSV contenant la description de toutes les colonnes</a:t>
            </a:r>
            <a:endParaRPr b="0" lang="ru-RU" sz="1800" spc="-1" strike="noStrike">
              <a:solidFill>
                <a:srgbClr val="4d4d4d"/>
              </a:solidFill>
              <a:latin typeface="Arial"/>
            </a:endParaRPr>
          </a:p>
          <a:p>
            <a:pPr marL="343080" indent="-343080">
              <a:lnSpc>
                <a:spcPct val="100000"/>
              </a:lnSpc>
              <a:spcBef>
                <a:spcPts val="360"/>
              </a:spcBef>
              <a:buClr>
                <a:srgbClr val="4d4d4d"/>
              </a:buClr>
              <a:buFont typeface="Symbol" charset="2"/>
              <a:buChar char=""/>
              <a:tabLst>
                <a:tab algn="l" pos="0"/>
              </a:tabLst>
            </a:pPr>
            <a:r>
              <a:rPr b="0" lang="fr-FR" sz="1800" spc="-1" strike="noStrike">
                <a:solidFill>
                  <a:srgbClr val="4d4d4d"/>
                </a:solidFill>
                <a:latin typeface="Arial"/>
              </a:rPr>
              <a:t>1 fichier CSV d’un exemple du fichier de soumission attendu.</a:t>
            </a:r>
            <a:endParaRPr b="0" lang="ru-RU" sz="1800" spc="-1" strike="noStrike">
              <a:solidFill>
                <a:srgbClr val="4d4d4d"/>
              </a:solidFill>
              <a:latin typeface="Arial"/>
            </a:endParaRPr>
          </a:p>
          <a:p>
            <a:pPr indent="0">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Pour commencer le développement de cet outil, nous nous limiterons aux données d’entrainement et de test pour avoir une base de référence explicable plus facilement et qui pourra être améliorée.</a:t>
            </a:r>
            <a:endParaRPr b="0" lang="ru-RU" sz="1800" spc="-1" strike="noStrike">
              <a:solidFill>
                <a:srgbClr val="4d4d4d"/>
              </a:solidFill>
              <a:latin typeface="Arial"/>
            </a:endParaRPr>
          </a:p>
        </p:txBody>
      </p:sp>
      <p:pic>
        <p:nvPicPr>
          <p:cNvPr id="88" name="Image 2" descr=""/>
          <p:cNvPicPr/>
          <p:nvPr/>
        </p:nvPicPr>
        <p:blipFill>
          <a:blip r:embed="rId2"/>
          <a:stretch/>
        </p:blipFill>
        <p:spPr>
          <a:xfrm>
            <a:off x="2771640" y="1052640"/>
            <a:ext cx="5598000" cy="3636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en-US" sz="3600" spc="-1" strike="noStrike">
                <a:solidFill>
                  <a:srgbClr val="003399"/>
                </a:solidFill>
                <a:latin typeface="Arial"/>
              </a:rPr>
              <a:t>Analyse exploratoire</a:t>
            </a:r>
            <a:endParaRPr b="0" lang="ru-RU" sz="3600" spc="-1" strike="noStrike">
              <a:solidFill>
                <a:srgbClr val="4d4d4d"/>
              </a:solidFill>
              <a:latin typeface="Arial"/>
            </a:endParaRPr>
          </a:p>
        </p:txBody>
      </p:sp>
      <p:sp>
        <p:nvSpPr>
          <p:cNvPr id="90" name="PlaceHolder 2"/>
          <p:cNvSpPr>
            <a:spLocks noGrp="1"/>
          </p:cNvSpPr>
          <p:nvPr>
            <p:ph/>
          </p:nvPr>
        </p:nvSpPr>
        <p:spPr>
          <a:xfrm>
            <a:off x="1763640" y="765000"/>
            <a:ext cx="7380000" cy="5976000"/>
          </a:xfrm>
          <a:prstGeom prst="rect">
            <a:avLst/>
          </a:prstGeom>
          <a:noFill/>
          <a:ln w="0">
            <a:noFill/>
          </a:ln>
        </p:spPr>
        <p:txBody>
          <a:bodyPr numCol="1" spcCol="0" anchor="t">
            <a:noAutofit/>
          </a:bodyPr>
          <a:p>
            <a:pPr indent="0" algn="just">
              <a:lnSpc>
                <a:spcPct val="100000"/>
              </a:lnSpc>
              <a:spcBef>
                <a:spcPts val="360"/>
              </a:spcBef>
              <a:buNone/>
              <a:tabLst>
                <a:tab algn="l" pos="0"/>
              </a:tabLst>
            </a:pPr>
            <a:r>
              <a:rPr b="0" lang="fr-FR" sz="1800" spc="-1" strike="noStrike">
                <a:solidFill>
                  <a:srgbClr val="4d4d4d"/>
                </a:solidFill>
                <a:latin typeface="Arial"/>
              </a:rPr>
              <a:t>La base de données d’entrainement contient les données de 307511 prêts définis par 122 variables, dont notre variable cible binaire "TARGET" que l'on va vouloir prédire.</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Qualité des données </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Sur les 122 variables, seules 67 contiennent des valeurs manquantes et aucune ne dépasse les 70% de valeurs manquantes.</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Variable cible </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Si la variable "TARGET" est égale à 0 cela correspondra à un prêt qui sera bien remboursé, alors qu’une valeur égale à 1 correspondra à un prêt avec des difficultés de remboursement.</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Dans notre jeu de données, la distribution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de notre variable est </a:t>
            </a:r>
            <a:r>
              <a:rPr b="1" lang="fr-FR" sz="1800" spc="-1" strike="noStrike" u="sng">
                <a:solidFill>
                  <a:srgbClr val="4d4d4d"/>
                </a:solidFill>
                <a:uFillTx/>
                <a:latin typeface="Arial"/>
              </a:rPr>
              <a:t>inégale</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r>
              <a:rPr b="0" i="1" lang="fr-FR" sz="1800" spc="-1" strike="noStrike">
                <a:solidFill>
                  <a:srgbClr val="4d4d4d"/>
                </a:solidFill>
                <a:latin typeface="Arial"/>
              </a:rPr>
              <a:t>(il y a beaucoup plus de prêts qui ont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i="1" lang="fr-FR" sz="1800" spc="-1" strike="noStrike">
                <a:solidFill>
                  <a:srgbClr val="4d4d4d"/>
                </a:solidFill>
                <a:latin typeface="Arial"/>
              </a:rPr>
              <a:t>été bien remboursés que de prêts avec </a:t>
            </a:r>
            <a:endParaRPr b="0" lang="ru-RU" sz="1800" spc="-1" strike="noStrike">
              <a:solidFill>
                <a:srgbClr val="4d4d4d"/>
              </a:solidFill>
              <a:latin typeface="Arial"/>
            </a:endParaRPr>
          </a:p>
          <a:p>
            <a:pPr indent="0" algn="just">
              <a:lnSpc>
                <a:spcPct val="100000"/>
              </a:lnSpc>
              <a:spcBef>
                <a:spcPts val="360"/>
              </a:spcBef>
              <a:buNone/>
              <a:tabLst>
                <a:tab algn="l" pos="0"/>
              </a:tabLst>
            </a:pPr>
            <a:r>
              <a:rPr b="0" i="1" lang="fr-FR" sz="1800" spc="-1" strike="noStrike">
                <a:solidFill>
                  <a:srgbClr val="4d4d4d"/>
                </a:solidFill>
                <a:latin typeface="Arial"/>
              </a:rPr>
              <a:t>des difficultés de remboursement)</a:t>
            </a:r>
            <a:endParaRPr b="0" lang="ru-RU" sz="1800" spc="-1" strike="noStrike">
              <a:solidFill>
                <a:srgbClr val="4d4d4d"/>
              </a:solidFill>
              <a:latin typeface="Arial"/>
            </a:endParaRPr>
          </a:p>
          <a:p>
            <a:pPr indent="0">
              <a:lnSpc>
                <a:spcPct val="100000"/>
              </a:lnSpc>
              <a:spcBef>
                <a:spcPts val="360"/>
              </a:spcBef>
              <a:buNone/>
              <a:tabLst>
                <a:tab algn="l" pos="0"/>
              </a:tabLst>
            </a:pPr>
            <a:endParaRPr b="0" lang="ru-RU" sz="1800" spc="-1" strike="noStrike">
              <a:solidFill>
                <a:srgbClr val="4d4d4d"/>
              </a:solidFill>
              <a:latin typeface="Arial"/>
            </a:endParaRPr>
          </a:p>
        </p:txBody>
      </p:sp>
      <p:pic>
        <p:nvPicPr>
          <p:cNvPr id="91" name="Image 3" descr=""/>
          <p:cNvPicPr/>
          <p:nvPr/>
        </p:nvPicPr>
        <p:blipFill>
          <a:blip r:embed="rId2"/>
          <a:stretch/>
        </p:blipFill>
        <p:spPr>
          <a:xfrm>
            <a:off x="6220800" y="4546800"/>
            <a:ext cx="2922840" cy="2194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en-US" sz="3600" spc="-1" strike="noStrike">
                <a:solidFill>
                  <a:srgbClr val="003399"/>
                </a:solidFill>
                <a:latin typeface="Arial"/>
              </a:rPr>
              <a:t>Analyse exploratoire</a:t>
            </a:r>
            <a:endParaRPr b="0" lang="ru-RU" sz="3600" spc="-1" strike="noStrike">
              <a:solidFill>
                <a:srgbClr val="4d4d4d"/>
              </a:solidFill>
              <a:latin typeface="Arial"/>
            </a:endParaRPr>
          </a:p>
        </p:txBody>
      </p:sp>
      <p:sp>
        <p:nvSpPr>
          <p:cNvPr id="93" name="PlaceHolder 2"/>
          <p:cNvSpPr>
            <a:spLocks noGrp="1"/>
          </p:cNvSpPr>
          <p:nvPr>
            <p:ph/>
          </p:nvPr>
        </p:nvSpPr>
        <p:spPr>
          <a:xfrm>
            <a:off x="1763640" y="765000"/>
            <a:ext cx="7380000" cy="5976000"/>
          </a:xfrm>
          <a:prstGeom prst="rect">
            <a:avLst/>
          </a:prstGeom>
          <a:noFill/>
          <a:ln w="0">
            <a:noFill/>
          </a:ln>
        </p:spPr>
        <p:txBody>
          <a:bodyPr numCol="1" spcCol="0" anchor="t">
            <a:noAutofit/>
          </a:bodyPr>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Variables catégorielles </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Encodage de ces variables pour les transformer en variables quantitatives pour qu'elles soient prises en compte par les algorithmes </a:t>
            </a:r>
            <a:r>
              <a:rPr b="0" i="1" lang="fr-FR" sz="1400" spc="-1" strike="noStrike">
                <a:solidFill>
                  <a:srgbClr val="4d4d4d"/>
                </a:solidFill>
                <a:latin typeface="Arial"/>
              </a:rPr>
              <a:t>("Label Encoding" pour les variables à 2 catégories, "One-Hot Encoding" pour les autres).</a:t>
            </a:r>
            <a:endParaRPr b="0" lang="ru-RU" sz="14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Variables quantitatives </a:t>
            </a:r>
            <a:r>
              <a:rPr b="0" lang="fr-FR" sz="1800" spc="-1" strike="noStrike">
                <a:solidFill>
                  <a:srgbClr val="4d4d4d"/>
                </a:solidFill>
                <a:latin typeface="Arial"/>
              </a:rPr>
              <a:t>: </a:t>
            </a:r>
            <a:endParaRPr b="0" lang="ru-RU"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rPr>
              <a:t>"DAYS_BIRTH" transformé en "AGE"    </a:t>
            </a:r>
            <a:endParaRPr b="0" lang="ru-RU"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rPr>
              <a:t>Valeurs aberrantes car positive de "DAYS_EMPLOYED", toutes égales à 365243 : imputation en NaN.</a:t>
            </a:r>
            <a:endParaRPr b="0" lang="ru-RU" sz="1800" spc="-1" strike="noStrike">
              <a:solidFill>
                <a:srgbClr val="4d4d4d"/>
              </a:solidFill>
              <a:latin typeface="Arial"/>
            </a:endParaRPr>
          </a:p>
          <a:p>
            <a:pPr lvl="1" marL="685800" indent="-285840">
              <a:lnSpc>
                <a:spcPct val="100000"/>
              </a:lnSpc>
              <a:spcBef>
                <a:spcPts val="360"/>
              </a:spcBef>
              <a:buClr>
                <a:srgbClr val="212121"/>
              </a:buClr>
              <a:buFont typeface="Courier New"/>
              <a:buChar char="o"/>
              <a:tabLst>
                <a:tab algn="l" pos="0"/>
              </a:tabLst>
            </a:pPr>
            <a:r>
              <a:rPr b="0" lang="fr-FR" sz="1800" spc="-1" strike="noStrike">
                <a:solidFill>
                  <a:srgbClr val="212121"/>
                </a:solidFill>
                <a:highlight>
                  <a:srgbClr val="ffffff"/>
                </a:highlight>
                <a:latin typeface="Arial"/>
              </a:rPr>
              <a:t>Création de la variable booléenne 'DAYS_EMPLOYED_ANOM" pour savoir si la valeur initiale de "DAYS_EMPLOYED" était aberrante ou non.</a:t>
            </a:r>
            <a:endParaRPr b="0" lang="ru-RU" sz="1800" spc="-1" strike="noStrike">
              <a:solidFill>
                <a:srgbClr val="4d4d4d"/>
              </a:solidFill>
              <a:latin typeface="Arial"/>
            </a:endParaRPr>
          </a:p>
          <a:p>
            <a:pPr indent="0">
              <a:spcBef>
                <a:spcPts val="1417"/>
              </a:spcBef>
              <a:buNone/>
              <a:tabLst>
                <a:tab algn="l" pos="0"/>
              </a:tabLst>
            </a:pPr>
            <a:endParaRPr b="0" lang="ru-RU" sz="1800" spc="-1" strike="noStrike">
              <a:solidFill>
                <a:srgbClr val="4d4d4d"/>
              </a:solidFill>
              <a:latin typeface="Arial"/>
            </a:endParaRPr>
          </a:p>
          <a:p>
            <a:pPr marL="285840" indent="-343080">
              <a:lnSpc>
                <a:spcPct val="100000"/>
              </a:lnSpc>
              <a:spcBef>
                <a:spcPts val="360"/>
              </a:spcBef>
              <a:buClr>
                <a:srgbClr val="4d4d4d"/>
              </a:buClr>
              <a:buFont typeface="Arial"/>
              <a:buChar char="•"/>
              <a:tabLst>
                <a:tab algn="l" pos="0"/>
              </a:tabLst>
            </a:pPr>
            <a:r>
              <a:rPr b="1" lang="fr-FR" sz="1800" spc="-1" strike="noStrike" u="sng">
                <a:solidFill>
                  <a:srgbClr val="4d4d4d"/>
                </a:solidFill>
                <a:uFillTx/>
                <a:latin typeface="Arial"/>
              </a:rPr>
              <a:t>Duplicatas </a:t>
            </a:r>
            <a:r>
              <a:rPr b="0" lang="fr-FR" sz="1800" spc="-1" strike="noStrike">
                <a:solidFill>
                  <a:srgbClr val="4d4d4d"/>
                </a:solidFill>
                <a:latin typeface="Arial"/>
              </a:rPr>
              <a:t>: Aucun.</a:t>
            </a:r>
            <a:endParaRPr b="0" lang="ru-RU" sz="1800" spc="-1" strike="noStrike">
              <a:solidFill>
                <a:srgbClr val="4d4d4d"/>
              </a:solidFill>
              <a:latin typeface="Arial"/>
            </a:endParaRPr>
          </a:p>
          <a:p>
            <a:pPr indent="0">
              <a:lnSpc>
                <a:spcPct val="100000"/>
              </a:lnSpc>
              <a:spcBef>
                <a:spcPts val="360"/>
              </a:spcBef>
              <a:buNone/>
              <a:tabLst>
                <a:tab algn="l" pos="0"/>
              </a:tabLst>
            </a:pPr>
            <a:endParaRPr b="0" lang="ru-RU" sz="1800" spc="-1" strike="noStrike">
              <a:solidFill>
                <a:srgbClr val="4d4d4d"/>
              </a:solidFill>
              <a:latin typeface="Arial"/>
            </a:endParaRPr>
          </a:p>
          <a:p>
            <a:pPr marL="285840" indent="-343080">
              <a:lnSpc>
                <a:spcPct val="100000"/>
              </a:lnSpc>
              <a:spcBef>
                <a:spcPts val="360"/>
              </a:spcBef>
              <a:buClr>
                <a:srgbClr val="4d4d4d"/>
              </a:buClr>
              <a:buFont typeface="Arial"/>
              <a:buChar char="•"/>
              <a:tabLst>
                <a:tab algn="l" pos="0"/>
              </a:tabLst>
            </a:pPr>
            <a:r>
              <a:rPr b="1" lang="fr-FR" sz="1800" spc="-1" strike="noStrike" u="sng">
                <a:solidFill>
                  <a:srgbClr val="4d4d4d"/>
                </a:solidFill>
                <a:uFillTx/>
                <a:latin typeface="Arial"/>
              </a:rPr>
              <a:t>Corrélations</a:t>
            </a:r>
            <a:r>
              <a:rPr b="0" lang="fr-FR" sz="1800" spc="-1" strike="noStrike">
                <a:solidFill>
                  <a:srgbClr val="4d4d4d"/>
                </a:solidFill>
                <a:latin typeface="Arial"/>
              </a:rPr>
              <a:t> : </a:t>
            </a:r>
            <a:r>
              <a:rPr b="0" lang="fr-FR" sz="1200" spc="-1" strike="noStrike">
                <a:solidFill>
                  <a:srgbClr val="212121"/>
                </a:solidFill>
                <a:highlight>
                  <a:srgbClr val="ffffff"/>
                </a:highlight>
                <a:latin typeface="Roboto"/>
              </a:rPr>
              <a:t> </a:t>
            </a:r>
            <a:r>
              <a:rPr b="0" lang="fr-FR" sz="1800" spc="-1" strike="noStrike">
                <a:solidFill>
                  <a:srgbClr val="212121"/>
                </a:solidFill>
                <a:highlight>
                  <a:srgbClr val="ffffff"/>
                </a:highlight>
                <a:latin typeface="Roboto"/>
              </a:rPr>
              <a:t>T</a:t>
            </a:r>
            <a:r>
              <a:rPr b="0" lang="fr-FR" sz="1800" spc="-1" strike="noStrike">
                <a:solidFill>
                  <a:srgbClr val="4d4d4d"/>
                </a:solidFill>
                <a:latin typeface="Arial"/>
              </a:rPr>
              <a:t>outes considérées comme très faibles.</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Cependant les plus importantes sont négatives et proviennent des 3 variables "EXT_SOURCE" et de notre nouvelle variable "AGE".</a:t>
            </a:r>
            <a:endParaRPr b="0" lang="ru-RU" sz="1800" spc="-1" strike="noStrike">
              <a:solidFill>
                <a:srgbClr val="4d4d4d"/>
              </a:solidFill>
              <a:latin typeface="Arial"/>
            </a:endParaRPr>
          </a:p>
          <a:p>
            <a:pPr indent="0" algn="just">
              <a:lnSpc>
                <a:spcPct val="100000"/>
              </a:lnSpc>
              <a:spcBef>
                <a:spcPts val="320"/>
              </a:spcBef>
              <a:buNone/>
              <a:tabLst>
                <a:tab algn="l" pos="0"/>
              </a:tabLst>
            </a:pPr>
            <a:r>
              <a:rPr b="0" i="1" lang="fr-FR" sz="1600" spc="-1" strike="noStrike">
                <a:solidFill>
                  <a:srgbClr val="4d4d4d"/>
                </a:solidFill>
                <a:latin typeface="Arial"/>
              </a:rPr>
              <a:t>(plus leurs valeurs sont élevées, plus la valeur de "TARGET" tend à se rapprocher de 0 donc de bon remboursement)</a:t>
            </a:r>
            <a:endParaRPr b="0" lang="ru-RU" sz="16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en-US" sz="3600" spc="-1" strike="noStrike">
                <a:solidFill>
                  <a:srgbClr val="003399"/>
                </a:solidFill>
                <a:latin typeface="Arial"/>
              </a:rPr>
              <a:t>Analyse exploratoire</a:t>
            </a:r>
            <a:endParaRPr b="0" lang="ru-RU" sz="3600" spc="-1" strike="noStrike">
              <a:solidFill>
                <a:srgbClr val="4d4d4d"/>
              </a:solidFill>
              <a:latin typeface="Arial"/>
            </a:endParaRPr>
          </a:p>
        </p:txBody>
      </p:sp>
      <p:sp>
        <p:nvSpPr>
          <p:cNvPr id="95" name="PlaceHolder 2"/>
          <p:cNvSpPr>
            <a:spLocks noGrp="1"/>
          </p:cNvSpPr>
          <p:nvPr>
            <p:ph/>
          </p:nvPr>
        </p:nvSpPr>
        <p:spPr>
          <a:xfrm>
            <a:off x="1763640" y="765000"/>
            <a:ext cx="7380000" cy="5976000"/>
          </a:xfrm>
          <a:prstGeom prst="rect">
            <a:avLst/>
          </a:prstGeom>
          <a:noFill/>
          <a:ln w="0">
            <a:noFill/>
          </a:ln>
        </p:spPr>
        <p:txBody>
          <a:bodyPr numCol="1" spcCol="0" anchor="t">
            <a:noAutofit/>
          </a:bodyPr>
          <a:p>
            <a:pPr indent="0" algn="just">
              <a:lnSpc>
                <a:spcPct val="100000"/>
              </a:lnSpc>
              <a:spcBef>
                <a:spcPts val="360"/>
              </a:spcBef>
              <a:buNone/>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Variable "AGE"   </a:t>
            </a:r>
            <a:r>
              <a:rPr b="0" lang="fr-FR" sz="1800" spc="-1" strike="noStrike">
                <a:solidFill>
                  <a:srgbClr val="4d4d4d"/>
                </a:solidFill>
                <a:latin typeface="Arial"/>
              </a:rPr>
              <a:t>: </a:t>
            </a:r>
            <a:endParaRPr b="0" lang="ru-RU" sz="1800" spc="-1" strike="noStrike">
              <a:solidFill>
                <a:srgbClr val="4d4d4d"/>
              </a:solidFill>
              <a:latin typeface="Arial"/>
            </a:endParaRPr>
          </a:p>
          <a:p>
            <a:pPr indent="0">
              <a:lnSpc>
                <a:spcPct val="100000"/>
              </a:lnSpc>
              <a:spcBef>
                <a:spcPts val="360"/>
              </a:spcBef>
              <a:buNone/>
              <a:tabLst>
                <a:tab algn="l" pos="0"/>
              </a:tabLst>
            </a:pPr>
            <a:r>
              <a:rPr b="0" lang="fr-FR" sz="1800" spc="-1" strike="noStrike">
                <a:solidFill>
                  <a:srgbClr val="4d4d4d"/>
                </a:solidFill>
                <a:latin typeface="Arial"/>
              </a:rPr>
              <a:t>Plus les clients sont jeunes, plus le </a:t>
            </a:r>
            <a:endParaRPr b="0" lang="ru-RU" sz="1800" spc="-1" strike="noStrike">
              <a:solidFill>
                <a:srgbClr val="4d4d4d"/>
              </a:solidFill>
              <a:latin typeface="Arial"/>
            </a:endParaRPr>
          </a:p>
          <a:p>
            <a:pPr indent="0">
              <a:lnSpc>
                <a:spcPct val="100000"/>
              </a:lnSpc>
              <a:spcBef>
                <a:spcPts val="360"/>
              </a:spcBef>
              <a:buNone/>
              <a:tabLst>
                <a:tab algn="l" pos="0"/>
              </a:tabLst>
            </a:pPr>
            <a:r>
              <a:rPr b="0" lang="fr-FR" sz="1800" spc="-1" strike="noStrike">
                <a:solidFill>
                  <a:srgbClr val="4d4d4d"/>
                </a:solidFill>
                <a:latin typeface="Arial"/>
              </a:rPr>
              <a:t>taux de défaut de paiement est élevé.</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Variables "EXT_SOURCE" </a:t>
            </a:r>
            <a:r>
              <a:rPr b="0" lang="fr-FR" sz="1800" spc="-1" strike="noStrike">
                <a:solidFill>
                  <a:srgbClr val="4d4d4d"/>
                </a:solidFill>
                <a:latin typeface="Arial"/>
              </a:rPr>
              <a:t>(</a:t>
            </a:r>
            <a:r>
              <a:rPr b="0" lang="fr-FR" sz="1200" spc="-1" strike="noStrike">
                <a:solidFill>
                  <a:srgbClr val="212121"/>
                </a:solidFill>
                <a:highlight>
                  <a:srgbClr val="ffffff"/>
                </a:highlight>
                <a:latin typeface="Roboto"/>
              </a:rPr>
              <a:t> scores normalisés de données sources externes )</a:t>
            </a:r>
            <a:r>
              <a:rPr b="0" lang="fr-FR" sz="1800" spc="-1" strike="noStrike">
                <a:solidFill>
                  <a:srgbClr val="4d4d4d"/>
                </a:solidFill>
                <a:latin typeface="Arial"/>
              </a:rPr>
              <a:t>: </a:t>
            </a:r>
            <a:endParaRPr b="0" lang="ru-RU" sz="1800" spc="-1" strike="noStrike">
              <a:solidFill>
                <a:srgbClr val="4d4d4d"/>
              </a:solidFill>
              <a:latin typeface="Arial"/>
            </a:endParaRPr>
          </a:p>
          <a:p>
            <a:pPr indent="0">
              <a:spcBef>
                <a:spcPts val="1417"/>
              </a:spcBef>
              <a:buNone/>
              <a:tabLst>
                <a:tab algn="l" pos="0"/>
              </a:tabLst>
            </a:pPr>
            <a:endParaRPr b="0" lang="ru-RU" sz="1800" spc="-1" strike="noStrike">
              <a:solidFill>
                <a:srgbClr val="4d4d4d"/>
              </a:solidFill>
              <a:latin typeface="Arial"/>
            </a:endParaRPr>
          </a:p>
        </p:txBody>
      </p:sp>
      <p:pic>
        <p:nvPicPr>
          <p:cNvPr id="96" name="Image 2" descr=""/>
          <p:cNvPicPr/>
          <p:nvPr/>
        </p:nvPicPr>
        <p:blipFill>
          <a:blip r:embed="rId2"/>
          <a:stretch/>
        </p:blipFill>
        <p:spPr>
          <a:xfrm>
            <a:off x="6660360" y="116640"/>
            <a:ext cx="2360160" cy="2648880"/>
          </a:xfrm>
          <a:prstGeom prst="rect">
            <a:avLst/>
          </a:prstGeom>
          <a:ln w="0">
            <a:noFill/>
          </a:ln>
        </p:spPr>
      </p:pic>
      <p:pic>
        <p:nvPicPr>
          <p:cNvPr id="97" name="Image 4" descr=""/>
          <p:cNvPicPr/>
          <p:nvPr/>
        </p:nvPicPr>
        <p:blipFill>
          <a:blip r:embed="rId3"/>
          <a:stretch/>
        </p:blipFill>
        <p:spPr>
          <a:xfrm>
            <a:off x="1763640" y="3285000"/>
            <a:ext cx="4111200" cy="3528360"/>
          </a:xfrm>
          <a:prstGeom prst="rect">
            <a:avLst/>
          </a:prstGeom>
          <a:ln w="0">
            <a:noFill/>
          </a:ln>
        </p:spPr>
      </p:pic>
      <p:pic>
        <p:nvPicPr>
          <p:cNvPr id="98" name="Image 6" descr=""/>
          <p:cNvPicPr/>
          <p:nvPr/>
        </p:nvPicPr>
        <p:blipFill>
          <a:blip r:embed="rId4"/>
          <a:stretch/>
        </p:blipFill>
        <p:spPr>
          <a:xfrm>
            <a:off x="5929920" y="3069000"/>
            <a:ext cx="3153240" cy="3788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en-US" sz="3600" spc="-1" strike="noStrike">
                <a:solidFill>
                  <a:srgbClr val="003399"/>
                </a:solidFill>
                <a:latin typeface="Arial"/>
              </a:rPr>
              <a:t>Feature Engineering</a:t>
            </a:r>
            <a:endParaRPr b="0" lang="ru-RU" sz="3600" spc="-1" strike="noStrike">
              <a:solidFill>
                <a:srgbClr val="4d4d4d"/>
              </a:solidFill>
              <a:latin typeface="Arial"/>
            </a:endParaRPr>
          </a:p>
        </p:txBody>
      </p:sp>
      <p:sp>
        <p:nvSpPr>
          <p:cNvPr id="100" name="PlaceHolder 2"/>
          <p:cNvSpPr>
            <a:spLocks noGrp="1"/>
          </p:cNvSpPr>
          <p:nvPr>
            <p:ph/>
          </p:nvPr>
        </p:nvSpPr>
        <p:spPr>
          <a:xfrm>
            <a:off x="1763640" y="765000"/>
            <a:ext cx="7380000" cy="5976000"/>
          </a:xfrm>
          <a:prstGeom prst="rect">
            <a:avLst/>
          </a:prstGeom>
          <a:noFill/>
          <a:ln w="0">
            <a:noFill/>
          </a:ln>
        </p:spPr>
        <p:txBody>
          <a:bodyPr numCol="1" spcCol="0" anchor="t">
            <a:noAutofit/>
          </a:bodyPr>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Méthode polynomiale </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Méthode basée sur la combinaison de variables initiales et/ou l'élévation à la puissance 2. Ici, nous créerons de nouvelles variables à partir des variables "EXT_SOURCE" et "AGE" après avoir imputer les valeurs manquantes par la médiane.</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Méthode liée à la connaissance métier </a:t>
            </a:r>
            <a:r>
              <a:rPr b="0" lang="fr-FR" sz="1800" spc="-1" strike="noStrike">
                <a:solidFill>
                  <a:srgbClr val="4d4d4d"/>
                </a:solidFill>
                <a:latin typeface="Arial"/>
              </a:rPr>
              <a:t>:</a:t>
            </a:r>
            <a:endParaRPr b="0" lang="ru-RU" sz="1800" spc="-1" strike="noStrike">
              <a:solidFill>
                <a:srgbClr val="4d4d4d"/>
              </a:solidFill>
              <a:latin typeface="Arial"/>
            </a:endParaRPr>
          </a:p>
          <a:p>
            <a:pPr indent="0">
              <a:lnSpc>
                <a:spcPct val="100000"/>
              </a:lnSpc>
              <a:spcBef>
                <a:spcPts val="360"/>
              </a:spcBef>
              <a:buNone/>
              <a:tabLst>
                <a:tab algn="l" pos="0"/>
              </a:tabLst>
            </a:pPr>
            <a:r>
              <a:rPr b="0" lang="fr-FR" sz="1800" spc="-1" strike="noStrike">
                <a:solidFill>
                  <a:srgbClr val="4d4d4d"/>
                </a:solidFill>
                <a:latin typeface="Arial"/>
              </a:rPr>
              <a:t>Création de nouvelles variables :</a:t>
            </a:r>
            <a:endParaRPr b="0" lang="ru-RU"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CREDIT_INCOME_PERCENT</a:t>
            </a: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 : le pourcentage du montant du crédit par rapport aux revenus d'un client</a:t>
            </a:r>
            <a:endParaRPr b="0" lang="ru-RU"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ANNUITY_INCOME_PERCENT</a:t>
            </a: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 : le pourcentage de la rente du prêt par rapport aux revenus d'un client</a:t>
            </a:r>
            <a:endParaRPr b="0" lang="ru-RU"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CREDIT_TERM</a:t>
            </a: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 : la durée du versement en mois (puisque la rente est le montant mensuel dû)</a:t>
            </a:r>
            <a:endParaRPr b="0" lang="ru-RU" sz="1800" spc="-1" strike="noStrike">
              <a:solidFill>
                <a:srgbClr val="4d4d4d"/>
              </a:solidFill>
              <a:latin typeface="Arial"/>
            </a:endParaRPr>
          </a:p>
          <a:p>
            <a:pPr lvl="1" marL="685800" indent="-285840">
              <a:lnSpc>
                <a:spcPct val="100000"/>
              </a:lnSpc>
              <a:spcBef>
                <a:spcPts val="360"/>
              </a:spcBef>
              <a:buClr>
                <a:srgbClr val="4d4d4d"/>
              </a:buClr>
              <a:buFont typeface="Courier New"/>
              <a:buChar char="o"/>
              <a:tabLst>
                <a:tab algn="l" pos="0"/>
              </a:tabLst>
            </a:pP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DAYS_EMPLOYED_PERCENT</a:t>
            </a:r>
            <a:r>
              <a:rPr b="0" lang="fr-FR" sz="1800" spc="-1" strike="noStrike">
                <a:solidFill>
                  <a:srgbClr val="4d4d4d"/>
                </a:solidFill>
                <a:latin typeface="Arial"/>
              </a:rPr>
              <a:t>"</a:t>
            </a:r>
            <a:r>
              <a:rPr b="0" lang="fr-FR" sz="1800" spc="-1" strike="noStrike">
                <a:solidFill>
                  <a:srgbClr val="212121"/>
                </a:solidFill>
                <a:highlight>
                  <a:srgbClr val="ffffff"/>
                </a:highlight>
                <a:latin typeface="Arial"/>
              </a:rPr>
              <a:t> : le pourcentage de jours employés par rapport à l'âge du client</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Le jeu de données finalisé sur lequel les algorithmes vont être entrainés contient maintenant 276 variables.</a:t>
            </a:r>
            <a:endParaRPr b="0" lang="ru-RU"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1835640" y="44280"/>
            <a:ext cx="7308000" cy="718920"/>
          </a:xfrm>
          <a:prstGeom prst="rect">
            <a:avLst/>
          </a:prstGeom>
          <a:noFill/>
          <a:ln w="0">
            <a:noFill/>
          </a:ln>
        </p:spPr>
        <p:txBody>
          <a:bodyPr numCol="1" spcCol="0" anchor="ctr">
            <a:noAutofit/>
          </a:bodyPr>
          <a:p>
            <a:pPr indent="0">
              <a:lnSpc>
                <a:spcPct val="100000"/>
              </a:lnSpc>
              <a:buNone/>
            </a:pPr>
            <a:r>
              <a:rPr b="1" lang="fr-FR" sz="2800" spc="-1" strike="noStrike">
                <a:solidFill>
                  <a:srgbClr val="003399"/>
                </a:solidFill>
                <a:latin typeface="Arial"/>
              </a:rPr>
              <a:t>Normalisation et équilibrage des données</a:t>
            </a:r>
            <a:endParaRPr b="0" lang="ru-RU" sz="2800" spc="-1" strike="noStrike">
              <a:solidFill>
                <a:srgbClr val="4d4d4d"/>
              </a:solidFill>
              <a:latin typeface="Arial"/>
            </a:endParaRPr>
          </a:p>
        </p:txBody>
      </p:sp>
      <p:sp>
        <p:nvSpPr>
          <p:cNvPr id="102" name="PlaceHolder 2"/>
          <p:cNvSpPr>
            <a:spLocks noGrp="1"/>
          </p:cNvSpPr>
          <p:nvPr>
            <p:ph/>
          </p:nvPr>
        </p:nvSpPr>
        <p:spPr>
          <a:xfrm>
            <a:off x="1763640" y="765000"/>
            <a:ext cx="7380000" cy="5976000"/>
          </a:xfrm>
          <a:prstGeom prst="rect">
            <a:avLst/>
          </a:prstGeom>
          <a:noFill/>
          <a:ln w="0">
            <a:noFill/>
          </a:ln>
        </p:spPr>
        <p:txBody>
          <a:bodyPr numCol="1" spcCol="0" anchor="t">
            <a:noAutofit/>
          </a:bodyPr>
          <a:p>
            <a:pPr marL="343080" indent="-343080" algn="just">
              <a:lnSpc>
                <a:spcPct val="100000"/>
              </a:lnSpc>
              <a:spcBef>
                <a:spcPts val="360"/>
              </a:spcBef>
              <a:buClr>
                <a:srgbClr val="4d4d4d"/>
              </a:buClr>
              <a:buFont typeface="Symbol" charset="2"/>
              <a:buChar char=""/>
            </a:pPr>
            <a:r>
              <a:rPr b="1" lang="fr-FR" sz="1800" spc="-1" strike="noStrike" u="sng">
                <a:solidFill>
                  <a:srgbClr val="4d4d4d"/>
                </a:solidFill>
                <a:uFillTx/>
                <a:latin typeface="Arial"/>
              </a:rPr>
              <a:t>Normalisation</a:t>
            </a:r>
            <a:r>
              <a:rPr b="0" lang="fr-FR" sz="1800" spc="-1" strike="noStrike">
                <a:solidFill>
                  <a:srgbClr val="4d4d4d"/>
                </a:solidFill>
                <a:latin typeface="Arial"/>
              </a:rPr>
              <a:t>: </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Afin que les différents ordres de grandeur des variables n'impactent pas les résultats des modèles, normalisons les données du jeu d’entrainement pour que chaque variable ait une moyenne égale à 0 et une variance égale à 1 avec la fonction </a:t>
            </a:r>
            <a:r>
              <a:rPr b="0" i="1" lang="fr-FR" sz="1800" spc="-1" strike="noStrike">
                <a:solidFill>
                  <a:srgbClr val="4d4d4d"/>
                </a:solidFill>
                <a:latin typeface="Arial"/>
              </a:rPr>
              <a:t>StandardScaler</a:t>
            </a:r>
            <a:r>
              <a:rPr b="0" lang="fr-FR" sz="1800" spc="-1" strike="noStrike">
                <a:solidFill>
                  <a:srgbClr val="4d4d4d"/>
                </a:solidFill>
                <a:latin typeface="Arial"/>
              </a:rPr>
              <a:t>.</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marL="343080" indent="-343080" algn="just">
              <a:lnSpc>
                <a:spcPct val="100000"/>
              </a:lnSpc>
              <a:spcBef>
                <a:spcPts val="360"/>
              </a:spcBef>
              <a:buClr>
                <a:srgbClr val="4d4d4d"/>
              </a:buClr>
              <a:buFont typeface="Symbol" charset="2"/>
              <a:buChar char=""/>
              <a:tabLst>
                <a:tab algn="l" pos="0"/>
              </a:tabLst>
            </a:pPr>
            <a:r>
              <a:rPr b="1" lang="fr-FR" sz="1800" spc="-1" strike="noStrike" u="sng">
                <a:solidFill>
                  <a:srgbClr val="4d4d4d"/>
                </a:solidFill>
                <a:uFillTx/>
                <a:latin typeface="Arial"/>
              </a:rPr>
              <a:t>Ré-équilibrage</a:t>
            </a:r>
            <a:r>
              <a:rPr b="0" lang="fr-FR" sz="1800" spc="-1" strike="noStrike">
                <a:solidFill>
                  <a:srgbClr val="4d4d4d"/>
                </a:solidFill>
                <a:latin typeface="Arial"/>
              </a:rPr>
              <a:t>:</a:t>
            </a: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Pour éliminer un biais dans l'apprentissage de nos modèles, équilibrons les données du jeu d’entrainement avec la fonction </a:t>
            </a:r>
            <a:r>
              <a:rPr b="0" i="1" lang="fr-FR" sz="1800" spc="-1" strike="noStrike">
                <a:solidFill>
                  <a:srgbClr val="4d4d4d"/>
                </a:solidFill>
                <a:latin typeface="Arial"/>
              </a:rPr>
              <a:t>RandomUnderSampler</a:t>
            </a:r>
            <a:r>
              <a:rPr b="0" lang="fr-FR" sz="1800" spc="-1" strike="noStrike">
                <a:solidFill>
                  <a:srgbClr val="4d4d4d"/>
                </a:solidFill>
                <a:latin typeface="Arial"/>
              </a:rPr>
              <a:t> qui supprime des éléments de la classe majoritaire, ici 0.</a:t>
            </a:r>
            <a:endParaRPr b="0" lang="ru-RU" sz="1800" spc="-1" strike="noStrike">
              <a:solidFill>
                <a:srgbClr val="4d4d4d"/>
              </a:solidFill>
              <a:latin typeface="Arial"/>
            </a:endParaRPr>
          </a:p>
        </p:txBody>
      </p:sp>
      <p:pic>
        <p:nvPicPr>
          <p:cNvPr id="103" name="Image 2" descr=""/>
          <p:cNvPicPr/>
          <p:nvPr/>
        </p:nvPicPr>
        <p:blipFill>
          <a:blip r:embed="rId2"/>
          <a:stretch/>
        </p:blipFill>
        <p:spPr>
          <a:xfrm>
            <a:off x="1763640" y="4221000"/>
            <a:ext cx="3221280" cy="2448720"/>
          </a:xfrm>
          <a:prstGeom prst="rect">
            <a:avLst/>
          </a:prstGeom>
          <a:ln w="0">
            <a:noFill/>
          </a:ln>
        </p:spPr>
      </p:pic>
      <p:pic>
        <p:nvPicPr>
          <p:cNvPr id="104" name="Image 4" descr=""/>
          <p:cNvPicPr/>
          <p:nvPr/>
        </p:nvPicPr>
        <p:blipFill>
          <a:blip r:embed="rId3"/>
          <a:stretch/>
        </p:blipFill>
        <p:spPr>
          <a:xfrm>
            <a:off x="5454000" y="4221000"/>
            <a:ext cx="3454200" cy="2448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1908000" y="44280"/>
            <a:ext cx="6552720" cy="718920"/>
          </a:xfrm>
          <a:prstGeom prst="rect">
            <a:avLst/>
          </a:prstGeom>
          <a:noFill/>
          <a:ln w="0">
            <a:noFill/>
          </a:ln>
        </p:spPr>
        <p:txBody>
          <a:bodyPr numCol="1" spcCol="0" anchor="ctr">
            <a:noAutofit/>
          </a:bodyPr>
          <a:p>
            <a:pPr indent="0">
              <a:lnSpc>
                <a:spcPct val="100000"/>
              </a:lnSpc>
              <a:buNone/>
            </a:pPr>
            <a:r>
              <a:rPr b="1" lang="fr-FR" sz="3600" spc="-1" strike="noStrike">
                <a:solidFill>
                  <a:srgbClr val="003399"/>
                </a:solidFill>
                <a:latin typeface="Arial"/>
              </a:rPr>
              <a:t>Modélisation et évaluation</a:t>
            </a:r>
            <a:endParaRPr b="0" lang="ru-RU" sz="3600" spc="-1" strike="noStrike">
              <a:solidFill>
                <a:srgbClr val="4d4d4d"/>
              </a:solidFill>
              <a:latin typeface="Arial"/>
            </a:endParaRPr>
          </a:p>
        </p:txBody>
      </p:sp>
      <p:sp>
        <p:nvSpPr>
          <p:cNvPr id="106" name="PlaceHolder 2"/>
          <p:cNvSpPr>
            <a:spLocks noGrp="1"/>
          </p:cNvSpPr>
          <p:nvPr>
            <p:ph/>
          </p:nvPr>
        </p:nvSpPr>
        <p:spPr>
          <a:xfrm>
            <a:off x="1800000" y="864000"/>
            <a:ext cx="7344000" cy="5976000"/>
          </a:xfrm>
          <a:prstGeom prst="rect">
            <a:avLst/>
          </a:prstGeom>
          <a:noFill/>
          <a:ln w="0">
            <a:noFill/>
          </a:ln>
        </p:spPr>
        <p:txBody>
          <a:bodyPr numCol="1" spcCol="0" anchor="t">
            <a:noAutofit/>
          </a:bodyPr>
          <a:p>
            <a:pPr indent="0" algn="just">
              <a:lnSpc>
                <a:spcPct val="100000"/>
              </a:lnSpc>
              <a:spcBef>
                <a:spcPts val="360"/>
              </a:spcBef>
              <a:buNone/>
              <a:tabLst>
                <a:tab algn="l" pos="0"/>
              </a:tabLst>
            </a:pPr>
            <a:r>
              <a:rPr b="0" lang="fr-FR" sz="1800" spc="-1" strike="noStrike">
                <a:solidFill>
                  <a:srgbClr val="4d4d4d"/>
                </a:solidFill>
                <a:latin typeface="Arial"/>
              </a:rPr>
              <a:t>Pour l'évaluation des performances nous allons calculer différentes métriques :</a:t>
            </a:r>
            <a:endParaRPr b="0" lang="ru-RU" sz="18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L'accuracy</a:t>
            </a:r>
            <a:r>
              <a:rPr b="0" lang="fr-FR" sz="1800" spc="-1" strike="noStrike">
                <a:solidFill>
                  <a:srgbClr val="4d4d4d"/>
                </a:solidFill>
                <a:latin typeface="Arial"/>
              </a:rPr>
              <a:t> </a:t>
            </a:r>
            <a:r>
              <a:rPr b="0" lang="fr-FR" sz="1600" spc="-1" strike="noStrike">
                <a:solidFill>
                  <a:srgbClr val="4d4d4d"/>
                </a:solidFill>
                <a:latin typeface="Arial"/>
              </a:rPr>
              <a:t>(efficacité d'un modèle à prédire correctement à la fois les individus positifs et négatifs)</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ea typeface="Microsoft YaHei"/>
              </a:rPr>
              <a:t>La précision</a:t>
            </a:r>
            <a:r>
              <a:rPr b="1" lang="fr-FR" sz="1800" spc="-1" strike="noStrike">
                <a:solidFill>
                  <a:srgbClr val="4d4d4d"/>
                </a:solidFill>
                <a:latin typeface="Arial"/>
                <a:ea typeface="Microsoft YaHei"/>
              </a:rPr>
              <a:t> </a:t>
            </a:r>
            <a:r>
              <a:rPr b="0" lang="fr-FR" sz="1600" spc="-1" strike="noStrike">
                <a:solidFill>
                  <a:srgbClr val="4d4d4d"/>
                </a:solidFill>
                <a:latin typeface="Arial"/>
                <a:ea typeface="Microsoft YaHei"/>
              </a:rPr>
              <a:t>(nombre de </a:t>
            </a:r>
            <a:r>
              <a:rPr b="0" lang="fr-FR" sz="1600" spc="-1" strike="noStrike">
                <a:solidFill>
                  <a:srgbClr val="4d4d4d"/>
                </a:solidFill>
                <a:latin typeface="Arial"/>
              </a:rPr>
              <a:t>vrai positifs (VP) divisé par l’ensemble des positifs prédit)</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Le recall</a:t>
            </a:r>
            <a:r>
              <a:rPr b="1" lang="fr-FR" sz="1800" spc="-1" strike="noStrike">
                <a:solidFill>
                  <a:srgbClr val="4d4d4d"/>
                </a:solidFill>
                <a:latin typeface="Arial"/>
              </a:rPr>
              <a:t> </a:t>
            </a:r>
            <a:r>
              <a:rPr b="0" lang="fr-FR" sz="1600" spc="-1" strike="noStrike">
                <a:solidFill>
                  <a:srgbClr val="4d4d4d"/>
                </a:solidFill>
                <a:latin typeface="Arial"/>
              </a:rPr>
              <a:t>(nombre de vrai positifs (VP) divisé par l’ensemble des positifs)</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Le F1 score</a:t>
            </a:r>
            <a:r>
              <a:rPr b="1" lang="fr-FR" sz="1800" spc="-1" strike="noStrike">
                <a:solidFill>
                  <a:srgbClr val="4d4d4d"/>
                </a:solidFill>
                <a:latin typeface="Arial"/>
              </a:rPr>
              <a:t> </a:t>
            </a:r>
            <a:r>
              <a:rPr b="0" lang="fr-FR" sz="1600" spc="-1" strike="noStrike">
                <a:solidFill>
                  <a:srgbClr val="4d4d4d"/>
                </a:solidFill>
                <a:latin typeface="Arial"/>
              </a:rPr>
              <a:t>(moyenne harmonique du recall et de la precision)</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Le F beta score</a:t>
            </a:r>
            <a:r>
              <a:rPr b="1" lang="fr-FR" sz="1800" spc="-1" strike="noStrike">
                <a:solidFill>
                  <a:srgbClr val="4d4d4d"/>
                </a:solidFill>
                <a:latin typeface="Arial"/>
              </a:rPr>
              <a:t> </a:t>
            </a:r>
            <a:r>
              <a:rPr b="0" lang="fr-FR" sz="1600" spc="-1" strike="noStrike">
                <a:solidFill>
                  <a:srgbClr val="4d4d4d"/>
                </a:solidFill>
                <a:latin typeface="Arial"/>
              </a:rPr>
              <a:t>(avec beta=3 pour accorder plus d’importance au recall)</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L’aire sous la courbe ROC </a:t>
            </a:r>
            <a:r>
              <a:rPr b="0" lang="fr-FR" sz="1600" spc="-1" strike="noStrike">
                <a:solidFill>
                  <a:srgbClr val="4d4d4d"/>
                </a:solidFill>
                <a:latin typeface="Arial"/>
              </a:rPr>
              <a:t>(relation entre spécificité et sensibilité)</a:t>
            </a:r>
            <a:endParaRPr b="0" lang="ru-RU" sz="1600" spc="-1" strike="noStrike">
              <a:solidFill>
                <a:srgbClr val="4d4d4d"/>
              </a:solidFill>
              <a:latin typeface="Arial"/>
            </a:endParaRPr>
          </a:p>
          <a:p>
            <a:pPr marL="343080" indent="-343080">
              <a:spcBef>
                <a:spcPts val="360"/>
              </a:spcBef>
              <a:buClr>
                <a:srgbClr val="4d4d4d"/>
              </a:buClr>
              <a:buFont typeface="Arial"/>
              <a:buChar char="•"/>
              <a:tabLst>
                <a:tab algn="l" pos="0"/>
              </a:tabLst>
            </a:pPr>
            <a:r>
              <a:rPr b="1" lang="fr-FR" sz="1800" spc="-1" strike="noStrike" u="sng">
                <a:solidFill>
                  <a:srgbClr val="4d4d4d"/>
                </a:solidFill>
                <a:uFillTx/>
                <a:latin typeface="Arial"/>
              </a:rPr>
              <a:t>L’aire sous la courbe PR </a:t>
            </a:r>
            <a:r>
              <a:rPr b="0" lang="fr-FR" sz="1600" spc="-1" strike="noStrike">
                <a:solidFill>
                  <a:srgbClr val="4d4d4d"/>
                </a:solidFill>
                <a:latin typeface="Arial"/>
              </a:rPr>
              <a:t>(relation entre précision et recall)</a:t>
            </a:r>
            <a:endParaRPr b="0" lang="ru-RU" sz="16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r>
              <a:rPr b="0" lang="fr-FR" sz="1800" spc="-1" strike="noStrike">
                <a:solidFill>
                  <a:srgbClr val="4d4d4d"/>
                </a:solidFill>
                <a:latin typeface="Arial"/>
              </a:rPr>
              <a:t>Dans notre cas, </a:t>
            </a:r>
            <a:r>
              <a:rPr b="0" lang="fr-FR" sz="1800" spc="-1" strike="noStrike" u="sng">
                <a:solidFill>
                  <a:srgbClr val="4d4d4d"/>
                </a:solidFill>
                <a:uFillTx/>
                <a:latin typeface="Arial"/>
              </a:rPr>
              <a:t>puisque la prédiction de Faux Négatifs (FN) coûtent plus d'argent que les Faux Positifs (FP) :</a:t>
            </a: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lgn="just">
              <a:lnSpc>
                <a:spcPct val="100000"/>
              </a:lnSpc>
              <a:spcBef>
                <a:spcPts val="360"/>
              </a:spcBef>
              <a:buNone/>
              <a:tabLst>
                <a:tab algn="l" pos="0"/>
              </a:tabLst>
            </a:pPr>
            <a:endParaRPr b="0" lang="ru-RU" sz="1800" spc="-1" strike="noStrike">
              <a:solidFill>
                <a:srgbClr val="4d4d4d"/>
              </a:solidFill>
              <a:latin typeface="Arial"/>
            </a:endParaRPr>
          </a:p>
          <a:p>
            <a:pPr indent="0">
              <a:spcBef>
                <a:spcPts val="360"/>
              </a:spcBef>
              <a:buNone/>
              <a:tabLst>
                <a:tab algn="l" pos="0"/>
              </a:tabLst>
            </a:pPr>
            <a:r>
              <a:rPr b="1" lang="fr-FR" sz="1800" spc="-1" strike="noStrike" u="sng">
                <a:solidFill>
                  <a:srgbClr val="4d4d4d"/>
                </a:solidFill>
                <a:uFillTx/>
                <a:latin typeface="Arial"/>
              </a:rPr>
              <a:t>Objectif :</a:t>
            </a:r>
            <a:r>
              <a:rPr b="0" lang="fr-FR" sz="1800" spc="-1" strike="noStrike">
                <a:solidFill>
                  <a:srgbClr val="4d4d4d"/>
                </a:solidFill>
                <a:latin typeface="Arial"/>
              </a:rPr>
              <a:t>  minimiser le nombre de FN, do</a:t>
            </a:r>
            <a:r>
              <a:rPr b="0" lang="fr-FR" sz="1800" spc="-1" strike="noStrike">
                <a:solidFill>
                  <a:srgbClr val="4d4d4d"/>
                </a:solidFill>
                <a:latin typeface="Arial"/>
              </a:rPr>
              <a:t>nc maximiser le F3 score.</a:t>
            </a:r>
            <a:endParaRPr b="0" lang="ru-RU" sz="1800" spc="-1" strike="noStrike">
              <a:solidFill>
                <a:srgbClr val="4d4d4d"/>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Template>
  <TotalTime>15801</TotalTime>
  <Application>View_PPTX_PLUS/7.4.0.3$Windows_X86_64 LibreOffice_project/</Application>
  <AppVersion>15.0000</AppVersion>
  <Words>1494</Words>
  <Paragraphs>270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2024-06-21T08:59:20Z</dcterms:created>
  <dc:creator>Céline LESUR</dc:creator>
  <dc:description/>
  <dc:language>fr-FR</dc:language>
  <cp:lastModifiedBy/>
  <dcterms:modified xsi:type="dcterms:W3CDTF">2024-07-03T08:29:15Z</dcterms:modified>
  <cp:revision>71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Affichage à l'écran (4:3)</vt:lpwstr>
  </property>
  <property fmtid="{D5CDD505-2E9C-101B-9397-08002B2CF9AE}" pid="4" name="Slides">
    <vt:i4>19</vt:i4>
  </property>
</Properties>
</file>