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7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F93C6-7201-4181-B74E-665AF7E71538}"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fr-FR"/>
        </a:p>
      </dgm:t>
    </dgm:pt>
    <dgm:pt modelId="{7699249D-BF8D-4732-82D1-9643F95B1B64}">
      <dgm:prSet phldrT="[Texte]"/>
      <dgm:spPr/>
      <dgm:t>
        <a:bodyPr/>
        <a:lstStyle/>
        <a:p>
          <a:r>
            <a:rPr lang="fr-FR" dirty="0"/>
            <a:t>Séparation de la base de données</a:t>
          </a:r>
        </a:p>
      </dgm:t>
    </dgm:pt>
    <dgm:pt modelId="{0D9C99AE-B578-4FA1-B477-8799A991FC3E}" type="parTrans" cxnId="{17393C4B-B01E-4FBB-BF1C-39585F5ADA13}">
      <dgm:prSet/>
      <dgm:spPr/>
      <dgm:t>
        <a:bodyPr/>
        <a:lstStyle/>
        <a:p>
          <a:endParaRPr lang="fr-FR"/>
        </a:p>
      </dgm:t>
    </dgm:pt>
    <dgm:pt modelId="{BF2CB964-A693-4A1A-BAA5-0828AA95E721}" type="sibTrans" cxnId="{17393C4B-B01E-4FBB-BF1C-39585F5ADA13}">
      <dgm:prSet/>
      <dgm:spPr/>
      <dgm:t>
        <a:bodyPr/>
        <a:lstStyle/>
        <a:p>
          <a:endParaRPr lang="fr-FR"/>
        </a:p>
      </dgm:t>
    </dgm:pt>
    <dgm:pt modelId="{0A768ABD-2001-4177-B445-15158B76E5F3}">
      <dgm:prSet phldrT="[Texte]" custT="1"/>
      <dgm:spPr/>
      <dgm:t>
        <a:bodyPr/>
        <a:lstStyle/>
        <a:p>
          <a:r>
            <a:rPr lang="fr-FR" sz="1200" dirty="0"/>
            <a:t>Split d’application_train.csv en un jeu d’entrainement et un jeu de test</a:t>
          </a:r>
        </a:p>
      </dgm:t>
    </dgm:pt>
    <dgm:pt modelId="{B6F156D9-5F77-4289-8739-ADAB297B4277}" type="parTrans" cxnId="{3093A877-AE75-4D59-838D-394987D1EBD5}">
      <dgm:prSet/>
      <dgm:spPr/>
      <dgm:t>
        <a:bodyPr/>
        <a:lstStyle/>
        <a:p>
          <a:endParaRPr lang="fr-FR"/>
        </a:p>
      </dgm:t>
    </dgm:pt>
    <dgm:pt modelId="{BE23D140-E267-4512-8BE0-26759A336CC4}" type="sibTrans" cxnId="{3093A877-AE75-4D59-838D-394987D1EBD5}">
      <dgm:prSet/>
      <dgm:spPr/>
      <dgm:t>
        <a:bodyPr/>
        <a:lstStyle/>
        <a:p>
          <a:endParaRPr lang="fr-FR"/>
        </a:p>
      </dgm:t>
    </dgm:pt>
    <dgm:pt modelId="{0CBA4902-29A0-4BE0-8B9F-A5CE0D3CD53B}">
      <dgm:prSet phldrT="[Texte]"/>
      <dgm:spPr/>
      <dgm:t>
        <a:bodyPr/>
        <a:lstStyle/>
        <a:p>
          <a:r>
            <a:rPr lang="fr-FR" dirty="0"/>
            <a:t>Entrainement du modèle</a:t>
          </a:r>
        </a:p>
      </dgm:t>
    </dgm:pt>
    <dgm:pt modelId="{C6FF1EEE-744E-4D69-83CF-C0A351D96F26}" type="parTrans" cxnId="{FA4FFE8A-B876-403D-91AC-3EE5EF709B6D}">
      <dgm:prSet/>
      <dgm:spPr/>
      <dgm:t>
        <a:bodyPr/>
        <a:lstStyle/>
        <a:p>
          <a:endParaRPr lang="fr-FR"/>
        </a:p>
      </dgm:t>
    </dgm:pt>
    <dgm:pt modelId="{F1BB2864-18CA-484E-9FA2-680C04F8000D}" type="sibTrans" cxnId="{FA4FFE8A-B876-403D-91AC-3EE5EF709B6D}">
      <dgm:prSet/>
      <dgm:spPr/>
      <dgm:t>
        <a:bodyPr/>
        <a:lstStyle/>
        <a:p>
          <a:endParaRPr lang="fr-FR"/>
        </a:p>
      </dgm:t>
    </dgm:pt>
    <dgm:pt modelId="{B0BB67F8-56A9-4D58-90FA-9A2B96324FCC}">
      <dgm:prSet phldrT="[Texte]" custT="1"/>
      <dgm:spPr/>
      <dgm:t>
        <a:bodyPr/>
        <a:lstStyle/>
        <a:p>
          <a:r>
            <a:rPr lang="fr-FR" sz="1200" dirty="0"/>
            <a:t>Sur les données d’entrainement</a:t>
          </a:r>
        </a:p>
      </dgm:t>
    </dgm:pt>
    <dgm:pt modelId="{2FB5EAD1-A834-4ED8-B134-7172ED5464A3}" type="parTrans" cxnId="{2EF29656-029C-49BD-9AC1-A330AC7E9C88}">
      <dgm:prSet/>
      <dgm:spPr/>
      <dgm:t>
        <a:bodyPr/>
        <a:lstStyle/>
        <a:p>
          <a:endParaRPr lang="fr-FR"/>
        </a:p>
      </dgm:t>
    </dgm:pt>
    <dgm:pt modelId="{AF755EA2-1683-470A-9D30-EB6DA0E24A09}" type="sibTrans" cxnId="{2EF29656-029C-49BD-9AC1-A330AC7E9C88}">
      <dgm:prSet/>
      <dgm:spPr/>
      <dgm:t>
        <a:bodyPr/>
        <a:lstStyle/>
        <a:p>
          <a:endParaRPr lang="fr-FR"/>
        </a:p>
      </dgm:t>
    </dgm:pt>
    <dgm:pt modelId="{A56534D1-EC08-4E9A-8D55-914321008EFA}">
      <dgm:prSet phldrT="[Texte]" custT="1"/>
      <dgm:spPr/>
      <dgm:t>
        <a:bodyPr/>
        <a:lstStyle/>
        <a:p>
          <a:r>
            <a:rPr lang="fr-FR" sz="1200" dirty="0"/>
            <a:t>Optimisation des hyperparamètres choisis par cross-validation avec </a:t>
          </a:r>
          <a:r>
            <a:rPr lang="fr-FR" sz="1200" dirty="0" err="1"/>
            <a:t>GridSearch</a:t>
          </a:r>
          <a:endParaRPr lang="fr-FR" sz="1200" dirty="0"/>
        </a:p>
      </dgm:t>
    </dgm:pt>
    <dgm:pt modelId="{45626D5A-857E-49C1-8CC9-790EA6A5944E}" type="parTrans" cxnId="{D6D926C6-6320-468E-81BA-4DFD0376EA4E}">
      <dgm:prSet/>
      <dgm:spPr/>
      <dgm:t>
        <a:bodyPr/>
        <a:lstStyle/>
        <a:p>
          <a:endParaRPr lang="fr-FR"/>
        </a:p>
      </dgm:t>
    </dgm:pt>
    <dgm:pt modelId="{B5B43351-AC6B-4F34-9974-448A351F7117}" type="sibTrans" cxnId="{D6D926C6-6320-468E-81BA-4DFD0376EA4E}">
      <dgm:prSet/>
      <dgm:spPr/>
      <dgm:t>
        <a:bodyPr/>
        <a:lstStyle/>
        <a:p>
          <a:endParaRPr lang="fr-FR"/>
        </a:p>
      </dgm:t>
    </dgm:pt>
    <dgm:pt modelId="{A0A3F6D4-FA52-46F1-91BB-3678B0D0409D}">
      <dgm:prSet phldrT="[Texte]"/>
      <dgm:spPr/>
      <dgm:t>
        <a:bodyPr/>
        <a:lstStyle/>
        <a:p>
          <a:r>
            <a:rPr lang="fr-FR" dirty="0"/>
            <a:t>Sélection du seuil de décision</a:t>
          </a:r>
        </a:p>
      </dgm:t>
    </dgm:pt>
    <dgm:pt modelId="{62F4EDB2-9425-4854-BBF7-B4203E323213}" type="parTrans" cxnId="{373A2BAB-0C80-4883-9E24-932FC352828D}">
      <dgm:prSet/>
      <dgm:spPr/>
      <dgm:t>
        <a:bodyPr/>
        <a:lstStyle/>
        <a:p>
          <a:endParaRPr lang="fr-FR"/>
        </a:p>
      </dgm:t>
    </dgm:pt>
    <dgm:pt modelId="{816DF16E-AB88-449D-943E-2DE8FFB6F3B3}" type="sibTrans" cxnId="{373A2BAB-0C80-4883-9E24-932FC352828D}">
      <dgm:prSet/>
      <dgm:spPr/>
      <dgm:t>
        <a:bodyPr/>
        <a:lstStyle/>
        <a:p>
          <a:endParaRPr lang="fr-FR"/>
        </a:p>
      </dgm:t>
    </dgm:pt>
    <dgm:pt modelId="{40B274B4-F987-4538-AF88-00A2326B2D2E}">
      <dgm:prSet phldrT="[Texte]" custT="1"/>
      <dgm:spPr/>
      <dgm:t>
        <a:bodyPr/>
        <a:lstStyle/>
        <a:p>
          <a:r>
            <a:rPr lang="fr-FR" sz="1200" dirty="0"/>
            <a:t>Seuil de décision maximisant le F3 score</a:t>
          </a:r>
        </a:p>
      </dgm:t>
    </dgm:pt>
    <dgm:pt modelId="{B813B4E5-95B9-4D60-875F-8DD65B8FAB63}" type="parTrans" cxnId="{977CC4B7-A898-41C4-AB57-400A666C15EE}">
      <dgm:prSet/>
      <dgm:spPr/>
      <dgm:t>
        <a:bodyPr/>
        <a:lstStyle/>
        <a:p>
          <a:endParaRPr lang="fr-FR"/>
        </a:p>
      </dgm:t>
    </dgm:pt>
    <dgm:pt modelId="{B0B631EF-8991-470F-B3DC-5BDB60198220}" type="sibTrans" cxnId="{977CC4B7-A898-41C4-AB57-400A666C15EE}">
      <dgm:prSet/>
      <dgm:spPr/>
      <dgm:t>
        <a:bodyPr/>
        <a:lstStyle/>
        <a:p>
          <a:endParaRPr lang="fr-FR"/>
        </a:p>
      </dgm:t>
    </dgm:pt>
    <dgm:pt modelId="{CE877EF9-0EF6-40B2-A4B5-CA0D86156610}">
      <dgm:prSet phldrT="[Texte]" custT="1"/>
      <dgm:spPr/>
      <dgm:t>
        <a:bodyPr/>
        <a:lstStyle/>
        <a:p>
          <a:r>
            <a:rPr lang="fr-FR" sz="1200" dirty="0"/>
            <a:t>Calcul des métriques </a:t>
          </a:r>
        </a:p>
      </dgm:t>
    </dgm:pt>
    <dgm:pt modelId="{E7D3132A-79F0-4D04-A08F-5CD0C2B4C0AC}" type="parTrans" cxnId="{0E34CCDB-FFB1-4A7D-B2C1-83817F922D7B}">
      <dgm:prSet/>
      <dgm:spPr/>
      <dgm:t>
        <a:bodyPr/>
        <a:lstStyle/>
        <a:p>
          <a:endParaRPr lang="fr-FR"/>
        </a:p>
      </dgm:t>
    </dgm:pt>
    <dgm:pt modelId="{A877E557-AA60-4EBB-854E-548B7E956F26}" type="sibTrans" cxnId="{0E34CCDB-FFB1-4A7D-B2C1-83817F922D7B}">
      <dgm:prSet/>
      <dgm:spPr/>
      <dgm:t>
        <a:bodyPr/>
        <a:lstStyle/>
        <a:p>
          <a:endParaRPr lang="fr-FR"/>
        </a:p>
      </dgm:t>
    </dgm:pt>
    <dgm:pt modelId="{3D93A8F3-FBAD-4D43-8F05-7BAF8E16F07C}">
      <dgm:prSet phldrT="[Texte]" custT="1"/>
      <dgm:spPr/>
      <dgm:t>
        <a:bodyPr/>
        <a:lstStyle/>
        <a:p>
          <a:r>
            <a:rPr lang="fr-FR" sz="1200" dirty="0"/>
            <a:t>Calcul des temps d’entrainement et de prédiction</a:t>
          </a:r>
        </a:p>
      </dgm:t>
    </dgm:pt>
    <dgm:pt modelId="{2EE5CCBF-DDE3-40AB-8995-1D01A0F1D071}" type="parTrans" cxnId="{B1733EDE-2034-4340-9E8D-6C89F5793E5E}">
      <dgm:prSet/>
      <dgm:spPr/>
      <dgm:t>
        <a:bodyPr/>
        <a:lstStyle/>
        <a:p>
          <a:endParaRPr lang="fr-FR"/>
        </a:p>
      </dgm:t>
    </dgm:pt>
    <dgm:pt modelId="{427AF206-B5AD-46DD-A2BB-5DB13C043810}" type="sibTrans" cxnId="{B1733EDE-2034-4340-9E8D-6C89F5793E5E}">
      <dgm:prSet/>
      <dgm:spPr/>
      <dgm:t>
        <a:bodyPr/>
        <a:lstStyle/>
        <a:p>
          <a:endParaRPr lang="fr-FR"/>
        </a:p>
      </dgm:t>
    </dgm:pt>
    <dgm:pt modelId="{FF64BCB0-05F3-4EEA-B574-F629B91282E8}">
      <dgm:prSet phldrT="[Texte]" custT="1"/>
      <dgm:spPr/>
      <dgm:t>
        <a:bodyPr/>
        <a:lstStyle/>
        <a:p>
          <a:r>
            <a:rPr lang="fr-FR" sz="1200" dirty="0"/>
            <a:t>Création de la matrice de confusion</a:t>
          </a:r>
        </a:p>
      </dgm:t>
    </dgm:pt>
    <dgm:pt modelId="{42B50D42-F9B5-4C36-AE98-517C5B55983F}" type="parTrans" cxnId="{8A04AA08-DF75-49DC-A22D-5FC3F5D22B69}">
      <dgm:prSet/>
      <dgm:spPr/>
      <dgm:t>
        <a:bodyPr/>
        <a:lstStyle/>
        <a:p>
          <a:endParaRPr lang="fr-FR"/>
        </a:p>
      </dgm:t>
    </dgm:pt>
    <dgm:pt modelId="{AEF891A3-B37A-4CE7-840E-218F46665BA8}" type="sibTrans" cxnId="{8A04AA08-DF75-49DC-A22D-5FC3F5D22B69}">
      <dgm:prSet/>
      <dgm:spPr/>
      <dgm:t>
        <a:bodyPr/>
        <a:lstStyle/>
        <a:p>
          <a:endParaRPr lang="fr-FR"/>
        </a:p>
      </dgm:t>
    </dgm:pt>
    <dgm:pt modelId="{F52DC814-0740-46FC-8F6F-1448F25E41C8}">
      <dgm:prSet phldrT="[Texte]"/>
      <dgm:spPr/>
      <dgm:t>
        <a:bodyPr/>
        <a:lstStyle/>
        <a:p>
          <a:r>
            <a:rPr lang="fr-FR" dirty="0"/>
            <a:t>Evaluation du modèle</a:t>
          </a:r>
        </a:p>
      </dgm:t>
    </dgm:pt>
    <dgm:pt modelId="{9FAC9958-5138-4B62-A053-8FB1741BB7C0}" type="parTrans" cxnId="{99982830-077C-4D15-B375-6644726F4DEF}">
      <dgm:prSet/>
      <dgm:spPr/>
      <dgm:t>
        <a:bodyPr/>
        <a:lstStyle/>
        <a:p>
          <a:endParaRPr lang="fr-FR"/>
        </a:p>
      </dgm:t>
    </dgm:pt>
    <dgm:pt modelId="{45EC5185-70B4-4215-AE24-B2DB9EB0A8D5}" type="sibTrans" cxnId="{99982830-077C-4D15-B375-6644726F4DEF}">
      <dgm:prSet/>
      <dgm:spPr/>
      <dgm:t>
        <a:bodyPr/>
        <a:lstStyle/>
        <a:p>
          <a:endParaRPr lang="fr-FR"/>
        </a:p>
      </dgm:t>
    </dgm:pt>
    <dgm:pt modelId="{C2555B4E-4BA1-498B-9BE2-6D48F6630E76}">
      <dgm:prSet phldrT="[Texte]" custT="1"/>
      <dgm:spPr/>
      <dgm:t>
        <a:bodyPr/>
        <a:lstStyle/>
        <a:p>
          <a:r>
            <a:rPr lang="fr-FR" sz="1200" dirty="0"/>
            <a:t>Sur les données de test</a:t>
          </a:r>
        </a:p>
      </dgm:t>
    </dgm:pt>
    <dgm:pt modelId="{8F3041F8-D8B6-4DE8-9B45-71DD6CDBE52D}" type="parTrans" cxnId="{C24EF489-1872-47B3-B135-4BFF0E57A85B}">
      <dgm:prSet/>
      <dgm:spPr/>
      <dgm:t>
        <a:bodyPr/>
        <a:lstStyle/>
        <a:p>
          <a:endParaRPr lang="fr-FR"/>
        </a:p>
      </dgm:t>
    </dgm:pt>
    <dgm:pt modelId="{3767972B-F7FA-414F-A4EB-D59BA79A5924}" type="sibTrans" cxnId="{C24EF489-1872-47B3-B135-4BFF0E57A85B}">
      <dgm:prSet/>
      <dgm:spPr/>
      <dgm:t>
        <a:bodyPr/>
        <a:lstStyle/>
        <a:p>
          <a:endParaRPr lang="fr-FR"/>
        </a:p>
      </dgm:t>
    </dgm:pt>
    <dgm:pt modelId="{44B582AC-2B0F-4900-A4AF-FEB4BD0A28CE}">
      <dgm:prSet phldrT="[Texte]" custT="1"/>
      <dgm:spPr/>
      <dgm:t>
        <a:bodyPr/>
        <a:lstStyle/>
        <a:p>
          <a:r>
            <a:rPr lang="fr-FR" sz="1200" dirty="0"/>
            <a:t>En utilisant les hyperparamètres et le seuil de décision optimisés</a:t>
          </a:r>
        </a:p>
      </dgm:t>
    </dgm:pt>
    <dgm:pt modelId="{F4251EB4-3BF2-449F-8818-59EDBA7A6DCD}" type="parTrans" cxnId="{0C431CC3-3BDF-421E-AF5E-595391DA1188}">
      <dgm:prSet/>
      <dgm:spPr/>
      <dgm:t>
        <a:bodyPr/>
        <a:lstStyle/>
        <a:p>
          <a:endParaRPr lang="fr-FR"/>
        </a:p>
      </dgm:t>
    </dgm:pt>
    <dgm:pt modelId="{EF68C108-036D-408F-AC45-BB535A619E3C}" type="sibTrans" cxnId="{0C431CC3-3BDF-421E-AF5E-595391DA1188}">
      <dgm:prSet/>
      <dgm:spPr/>
      <dgm:t>
        <a:bodyPr/>
        <a:lstStyle/>
        <a:p>
          <a:endParaRPr lang="fr-FR"/>
        </a:p>
      </dgm:t>
    </dgm:pt>
    <dgm:pt modelId="{1E11F826-230A-4AC0-B278-EDDA3E225AD2}">
      <dgm:prSet phldrT="[Texte]" custT="1"/>
      <dgm:spPr/>
      <dgm:t>
        <a:bodyPr/>
        <a:lstStyle/>
        <a:p>
          <a:r>
            <a:rPr lang="fr-FR" sz="1200" dirty="0"/>
            <a:t>Calcul des métriques </a:t>
          </a:r>
        </a:p>
      </dgm:t>
    </dgm:pt>
    <dgm:pt modelId="{DA274252-F108-4B3E-9D02-D1B837AC7DD9}" type="parTrans" cxnId="{885932E0-E63F-4193-8D19-4597C14DB397}">
      <dgm:prSet/>
      <dgm:spPr/>
      <dgm:t>
        <a:bodyPr/>
        <a:lstStyle/>
        <a:p>
          <a:endParaRPr lang="fr-FR"/>
        </a:p>
      </dgm:t>
    </dgm:pt>
    <dgm:pt modelId="{FF4A1579-622F-438C-872B-16F59B6F9C9C}" type="sibTrans" cxnId="{885932E0-E63F-4193-8D19-4597C14DB397}">
      <dgm:prSet/>
      <dgm:spPr/>
      <dgm:t>
        <a:bodyPr/>
        <a:lstStyle/>
        <a:p>
          <a:endParaRPr lang="fr-FR"/>
        </a:p>
      </dgm:t>
    </dgm:pt>
    <dgm:pt modelId="{0FC50B98-E277-4149-AB90-510A6E4A8898}">
      <dgm:prSet phldrT="[Texte]" custT="1"/>
      <dgm:spPr/>
      <dgm:t>
        <a:bodyPr/>
        <a:lstStyle/>
        <a:p>
          <a:r>
            <a:rPr lang="fr-FR" sz="1200" dirty="0"/>
            <a:t>Création de la matrice de confusion</a:t>
          </a:r>
        </a:p>
      </dgm:t>
    </dgm:pt>
    <dgm:pt modelId="{5D4E2A75-130B-469B-A1B6-70ADE9626CBE}" type="parTrans" cxnId="{7204ADF8-E981-4A9B-B73F-B5A387CB3B73}">
      <dgm:prSet/>
      <dgm:spPr/>
      <dgm:t>
        <a:bodyPr/>
        <a:lstStyle/>
        <a:p>
          <a:endParaRPr lang="fr-FR"/>
        </a:p>
      </dgm:t>
    </dgm:pt>
    <dgm:pt modelId="{34E27159-12E3-427C-BCF4-2D3EE3DA5026}" type="sibTrans" cxnId="{7204ADF8-E981-4A9B-B73F-B5A387CB3B73}">
      <dgm:prSet/>
      <dgm:spPr/>
      <dgm:t>
        <a:bodyPr/>
        <a:lstStyle/>
        <a:p>
          <a:endParaRPr lang="fr-FR"/>
        </a:p>
      </dgm:t>
    </dgm:pt>
    <dgm:pt modelId="{F5905155-2029-4A43-9028-BEB467BD931A}">
      <dgm:prSet phldrT="[Texte]" custT="1"/>
      <dgm:spPr/>
      <dgm:t>
        <a:bodyPr/>
        <a:lstStyle/>
        <a:p>
          <a:r>
            <a:rPr lang="fr-FR" sz="1200" dirty="0"/>
            <a:t>Création de la courbe précision-rappel</a:t>
          </a:r>
        </a:p>
      </dgm:t>
    </dgm:pt>
    <dgm:pt modelId="{7FE0A50E-306A-4D94-8C90-3051C8BF3873}" type="parTrans" cxnId="{45CE2808-7622-4865-9184-0B6A2C267237}">
      <dgm:prSet/>
      <dgm:spPr/>
      <dgm:t>
        <a:bodyPr/>
        <a:lstStyle/>
        <a:p>
          <a:endParaRPr lang="fr-FR"/>
        </a:p>
      </dgm:t>
    </dgm:pt>
    <dgm:pt modelId="{9DA1B13D-7B0B-4614-91CB-9EAD876FF23D}" type="sibTrans" cxnId="{45CE2808-7622-4865-9184-0B6A2C267237}">
      <dgm:prSet/>
      <dgm:spPr/>
      <dgm:t>
        <a:bodyPr/>
        <a:lstStyle/>
        <a:p>
          <a:endParaRPr lang="fr-FR"/>
        </a:p>
      </dgm:t>
    </dgm:pt>
    <dgm:pt modelId="{6631224F-D6A5-419B-A364-D076376E649D}">
      <dgm:prSet phldrT="[Texte]" custT="1"/>
      <dgm:spPr/>
      <dgm:t>
        <a:bodyPr/>
        <a:lstStyle/>
        <a:p>
          <a:r>
            <a:rPr lang="fr-FR" sz="1200" dirty="0"/>
            <a:t>Création de la courbe ROC</a:t>
          </a:r>
        </a:p>
      </dgm:t>
    </dgm:pt>
    <dgm:pt modelId="{9555E577-7346-4A12-B64B-D2F567AF00E8}" type="parTrans" cxnId="{AA192D32-2B43-4E61-ABAC-D10C1675AD08}">
      <dgm:prSet/>
      <dgm:spPr/>
      <dgm:t>
        <a:bodyPr/>
        <a:lstStyle/>
        <a:p>
          <a:endParaRPr lang="fr-FR"/>
        </a:p>
      </dgm:t>
    </dgm:pt>
    <dgm:pt modelId="{4F8A0F8B-CCD5-41C3-9D4A-D99277A0A369}" type="sibTrans" cxnId="{AA192D32-2B43-4E61-ABAC-D10C1675AD08}">
      <dgm:prSet/>
      <dgm:spPr/>
      <dgm:t>
        <a:bodyPr/>
        <a:lstStyle/>
        <a:p>
          <a:endParaRPr lang="fr-FR"/>
        </a:p>
      </dgm:t>
    </dgm:pt>
    <dgm:pt modelId="{14F7BEA7-A571-403A-B070-3CCE38DFE85F}">
      <dgm:prSet phldrT="[Texte]" custT="1"/>
      <dgm:spPr/>
      <dgm:t>
        <a:bodyPr/>
        <a:lstStyle/>
        <a:p>
          <a:r>
            <a:rPr lang="fr-FR" sz="1200" dirty="0"/>
            <a:t>Création du graphique des variables ayant le plus d’importance</a:t>
          </a:r>
        </a:p>
      </dgm:t>
    </dgm:pt>
    <dgm:pt modelId="{8EE136CE-E585-438E-B3C1-2C3922B11822}" type="parTrans" cxnId="{1DAF6730-ACAD-4205-98EB-0043C1A62C31}">
      <dgm:prSet/>
      <dgm:spPr/>
      <dgm:t>
        <a:bodyPr/>
        <a:lstStyle/>
        <a:p>
          <a:endParaRPr lang="fr-FR"/>
        </a:p>
      </dgm:t>
    </dgm:pt>
    <dgm:pt modelId="{B27CE78B-E1F3-43B3-A3E9-C93632BB69F8}" type="sibTrans" cxnId="{1DAF6730-ACAD-4205-98EB-0043C1A62C31}">
      <dgm:prSet/>
      <dgm:spPr/>
      <dgm:t>
        <a:bodyPr/>
        <a:lstStyle/>
        <a:p>
          <a:endParaRPr lang="fr-FR"/>
        </a:p>
      </dgm:t>
    </dgm:pt>
    <dgm:pt modelId="{ECC0C1C9-0E3C-48B5-98FE-BA962226AE71}" type="pres">
      <dgm:prSet presAssocID="{741F93C6-7201-4181-B74E-665AF7E71538}" presName="linearFlow" presStyleCnt="0">
        <dgm:presLayoutVars>
          <dgm:dir/>
          <dgm:animLvl val="lvl"/>
          <dgm:resizeHandles val="exact"/>
        </dgm:presLayoutVars>
      </dgm:prSet>
      <dgm:spPr/>
    </dgm:pt>
    <dgm:pt modelId="{66B889D1-3C58-4888-B453-3591D175CF60}" type="pres">
      <dgm:prSet presAssocID="{7699249D-BF8D-4732-82D1-9643F95B1B64}" presName="composite" presStyleCnt="0"/>
      <dgm:spPr/>
    </dgm:pt>
    <dgm:pt modelId="{1F0D29AD-9F4D-4EC7-A948-A2FA2D90D2AF}" type="pres">
      <dgm:prSet presAssocID="{7699249D-BF8D-4732-82D1-9643F95B1B64}" presName="parentText" presStyleLbl="alignNode1" presStyleIdx="0" presStyleCnt="4">
        <dgm:presLayoutVars>
          <dgm:chMax val="1"/>
          <dgm:bulletEnabled val="1"/>
        </dgm:presLayoutVars>
      </dgm:prSet>
      <dgm:spPr/>
    </dgm:pt>
    <dgm:pt modelId="{A3E0DC70-D4C4-46DD-A1AB-F09E819A3B43}" type="pres">
      <dgm:prSet presAssocID="{7699249D-BF8D-4732-82D1-9643F95B1B64}" presName="descendantText" presStyleLbl="alignAcc1" presStyleIdx="0" presStyleCnt="4">
        <dgm:presLayoutVars>
          <dgm:bulletEnabled val="1"/>
        </dgm:presLayoutVars>
      </dgm:prSet>
      <dgm:spPr/>
    </dgm:pt>
    <dgm:pt modelId="{6E28F5C4-36F1-422F-B223-81E6D3235FEA}" type="pres">
      <dgm:prSet presAssocID="{BF2CB964-A693-4A1A-BAA5-0828AA95E721}" presName="sp" presStyleCnt="0"/>
      <dgm:spPr/>
    </dgm:pt>
    <dgm:pt modelId="{D053F144-D7F2-4678-9022-A78351F61998}" type="pres">
      <dgm:prSet presAssocID="{0CBA4902-29A0-4BE0-8B9F-A5CE0D3CD53B}" presName="composite" presStyleCnt="0"/>
      <dgm:spPr/>
    </dgm:pt>
    <dgm:pt modelId="{F5A84BCC-F7F7-4916-AA4A-3B4E7D7056AA}" type="pres">
      <dgm:prSet presAssocID="{0CBA4902-29A0-4BE0-8B9F-A5CE0D3CD53B}" presName="parentText" presStyleLbl="alignNode1" presStyleIdx="1" presStyleCnt="4">
        <dgm:presLayoutVars>
          <dgm:chMax val="1"/>
          <dgm:bulletEnabled val="1"/>
        </dgm:presLayoutVars>
      </dgm:prSet>
      <dgm:spPr/>
    </dgm:pt>
    <dgm:pt modelId="{2CEFC748-D64A-435E-9482-1F112718B481}" type="pres">
      <dgm:prSet presAssocID="{0CBA4902-29A0-4BE0-8B9F-A5CE0D3CD53B}" presName="descendantText" presStyleLbl="alignAcc1" presStyleIdx="1" presStyleCnt="4">
        <dgm:presLayoutVars>
          <dgm:bulletEnabled val="1"/>
        </dgm:presLayoutVars>
      </dgm:prSet>
      <dgm:spPr/>
    </dgm:pt>
    <dgm:pt modelId="{9B294E0D-08AD-4934-9F69-2441F78D90AF}" type="pres">
      <dgm:prSet presAssocID="{F1BB2864-18CA-484E-9FA2-680C04F8000D}" presName="sp" presStyleCnt="0"/>
      <dgm:spPr/>
    </dgm:pt>
    <dgm:pt modelId="{0C5166A4-1ED2-4640-90A6-AE5491401B17}" type="pres">
      <dgm:prSet presAssocID="{A0A3F6D4-FA52-46F1-91BB-3678B0D0409D}" presName="composite" presStyleCnt="0"/>
      <dgm:spPr/>
    </dgm:pt>
    <dgm:pt modelId="{8E94E1EB-BCD8-4E39-86FB-48E79B120A65}" type="pres">
      <dgm:prSet presAssocID="{A0A3F6D4-FA52-46F1-91BB-3678B0D0409D}" presName="parentText" presStyleLbl="alignNode1" presStyleIdx="2" presStyleCnt="4">
        <dgm:presLayoutVars>
          <dgm:chMax val="1"/>
          <dgm:bulletEnabled val="1"/>
        </dgm:presLayoutVars>
      </dgm:prSet>
      <dgm:spPr/>
    </dgm:pt>
    <dgm:pt modelId="{5F7E7B2D-55B3-409E-883D-44C78B33977A}" type="pres">
      <dgm:prSet presAssocID="{A0A3F6D4-FA52-46F1-91BB-3678B0D0409D}" presName="descendantText" presStyleLbl="alignAcc1" presStyleIdx="2" presStyleCnt="4">
        <dgm:presLayoutVars>
          <dgm:bulletEnabled val="1"/>
        </dgm:presLayoutVars>
      </dgm:prSet>
      <dgm:spPr/>
    </dgm:pt>
    <dgm:pt modelId="{0D50E49C-A4CE-4458-81D2-1F9F59B75F6D}" type="pres">
      <dgm:prSet presAssocID="{816DF16E-AB88-449D-943E-2DE8FFB6F3B3}" presName="sp" presStyleCnt="0"/>
      <dgm:spPr/>
    </dgm:pt>
    <dgm:pt modelId="{79E8924D-328B-4621-A3A5-3243B71C333F}" type="pres">
      <dgm:prSet presAssocID="{F52DC814-0740-46FC-8F6F-1448F25E41C8}" presName="composite" presStyleCnt="0"/>
      <dgm:spPr/>
    </dgm:pt>
    <dgm:pt modelId="{BBCF4A5F-9242-4C5E-B355-28F612BED131}" type="pres">
      <dgm:prSet presAssocID="{F52DC814-0740-46FC-8F6F-1448F25E41C8}" presName="parentText" presStyleLbl="alignNode1" presStyleIdx="3" presStyleCnt="4" custLinFactNeighborX="-3732" custLinFactNeighborY="-7962">
        <dgm:presLayoutVars>
          <dgm:chMax val="1"/>
          <dgm:bulletEnabled val="1"/>
        </dgm:presLayoutVars>
      </dgm:prSet>
      <dgm:spPr/>
    </dgm:pt>
    <dgm:pt modelId="{03F60F88-E0A2-4F70-84D5-80976FD1967F}" type="pres">
      <dgm:prSet presAssocID="{F52DC814-0740-46FC-8F6F-1448F25E41C8}" presName="descendantText" presStyleLbl="alignAcc1" presStyleIdx="3" presStyleCnt="4" custScaleY="176227" custLinFactNeighborX="-101" custLinFactNeighborY="9995">
        <dgm:presLayoutVars>
          <dgm:bulletEnabled val="1"/>
        </dgm:presLayoutVars>
      </dgm:prSet>
      <dgm:spPr/>
    </dgm:pt>
  </dgm:ptLst>
  <dgm:cxnLst>
    <dgm:cxn modelId="{91B8B903-723A-429F-A5F9-3BB8C75CB3C2}" type="presOf" srcId="{F52DC814-0740-46FC-8F6F-1448F25E41C8}" destId="{BBCF4A5F-9242-4C5E-B355-28F612BED131}" srcOrd="0" destOrd="0" presId="urn:microsoft.com/office/officeart/2005/8/layout/chevron2"/>
    <dgm:cxn modelId="{6B370F07-4877-4C86-B616-2F457C653186}" type="presOf" srcId="{741F93C6-7201-4181-B74E-665AF7E71538}" destId="{ECC0C1C9-0E3C-48B5-98FE-BA962226AE71}" srcOrd="0" destOrd="0" presId="urn:microsoft.com/office/officeart/2005/8/layout/chevron2"/>
    <dgm:cxn modelId="{45CE2808-7622-4865-9184-0B6A2C267237}" srcId="{F52DC814-0740-46FC-8F6F-1448F25E41C8}" destId="{F5905155-2029-4A43-9028-BEB467BD931A}" srcOrd="4" destOrd="0" parTransId="{7FE0A50E-306A-4D94-8C90-3051C8BF3873}" sibTransId="{9DA1B13D-7B0B-4614-91CB-9EAD876FF23D}"/>
    <dgm:cxn modelId="{8A04AA08-DF75-49DC-A22D-5FC3F5D22B69}" srcId="{A0A3F6D4-FA52-46F1-91BB-3678B0D0409D}" destId="{FF64BCB0-05F3-4EEA-B574-F629B91282E8}" srcOrd="2" destOrd="0" parTransId="{42B50D42-F9B5-4C36-AE98-517C5B55983F}" sibTransId="{AEF891A3-B37A-4CE7-840E-218F46665BA8}"/>
    <dgm:cxn modelId="{1D5F760F-A614-4B22-AB52-E7EFC75838BD}" type="presOf" srcId="{6631224F-D6A5-419B-A364-D076376E649D}" destId="{03F60F88-E0A2-4F70-84D5-80976FD1967F}" srcOrd="0" destOrd="5" presId="urn:microsoft.com/office/officeart/2005/8/layout/chevron2"/>
    <dgm:cxn modelId="{1CAD0E16-4494-4B70-81A4-1BAB39C13683}" type="presOf" srcId="{A0A3F6D4-FA52-46F1-91BB-3678B0D0409D}" destId="{8E94E1EB-BCD8-4E39-86FB-48E79B120A65}" srcOrd="0" destOrd="0" presId="urn:microsoft.com/office/officeart/2005/8/layout/chevron2"/>
    <dgm:cxn modelId="{941E1520-06C2-44F8-9B51-2BE06E907D7A}" type="presOf" srcId="{1E11F826-230A-4AC0-B278-EDDA3E225AD2}" destId="{03F60F88-E0A2-4F70-84D5-80976FD1967F}" srcOrd="0" destOrd="2" presId="urn:microsoft.com/office/officeart/2005/8/layout/chevron2"/>
    <dgm:cxn modelId="{B01E612A-4948-4683-88A0-C27F590E1759}" type="presOf" srcId="{0A768ABD-2001-4177-B445-15158B76E5F3}" destId="{A3E0DC70-D4C4-46DD-A1AB-F09E819A3B43}" srcOrd="0" destOrd="0" presId="urn:microsoft.com/office/officeart/2005/8/layout/chevron2"/>
    <dgm:cxn modelId="{99982830-077C-4D15-B375-6644726F4DEF}" srcId="{741F93C6-7201-4181-B74E-665AF7E71538}" destId="{F52DC814-0740-46FC-8F6F-1448F25E41C8}" srcOrd="3" destOrd="0" parTransId="{9FAC9958-5138-4B62-A053-8FB1741BB7C0}" sibTransId="{45EC5185-70B4-4215-AE24-B2DB9EB0A8D5}"/>
    <dgm:cxn modelId="{1DAF6730-ACAD-4205-98EB-0043C1A62C31}" srcId="{F52DC814-0740-46FC-8F6F-1448F25E41C8}" destId="{14F7BEA7-A571-403A-B070-3CCE38DFE85F}" srcOrd="6" destOrd="0" parTransId="{8EE136CE-E585-438E-B3C1-2C3922B11822}" sibTransId="{B27CE78B-E1F3-43B3-A3E9-C93632BB69F8}"/>
    <dgm:cxn modelId="{AA192D32-2B43-4E61-ABAC-D10C1675AD08}" srcId="{F52DC814-0740-46FC-8F6F-1448F25E41C8}" destId="{6631224F-D6A5-419B-A364-D076376E649D}" srcOrd="5" destOrd="0" parTransId="{9555E577-7346-4A12-B64B-D2F567AF00E8}" sibTransId="{4F8A0F8B-CCD5-41C3-9D4A-D99277A0A369}"/>
    <dgm:cxn modelId="{B6C8FD3C-00A7-4A61-BA30-03828069D6FC}" type="presOf" srcId="{0FC50B98-E277-4149-AB90-510A6E4A8898}" destId="{03F60F88-E0A2-4F70-84D5-80976FD1967F}" srcOrd="0" destOrd="3" presId="urn:microsoft.com/office/officeart/2005/8/layout/chevron2"/>
    <dgm:cxn modelId="{76B0D45B-DB89-4A7D-A340-B5554DC9B35B}" type="presOf" srcId="{44B582AC-2B0F-4900-A4AF-FEB4BD0A28CE}" destId="{03F60F88-E0A2-4F70-84D5-80976FD1967F}" srcOrd="0" destOrd="1" presId="urn:microsoft.com/office/officeart/2005/8/layout/chevron2"/>
    <dgm:cxn modelId="{A626B45C-3106-4B65-B508-91346332B37D}" type="presOf" srcId="{F5905155-2029-4A43-9028-BEB467BD931A}" destId="{03F60F88-E0A2-4F70-84D5-80976FD1967F}" srcOrd="0" destOrd="4" presId="urn:microsoft.com/office/officeart/2005/8/layout/chevron2"/>
    <dgm:cxn modelId="{9B3C2F64-D387-450A-8F89-8C734401C3F6}" type="presOf" srcId="{CE877EF9-0EF6-40B2-A4B5-CA0D86156610}" destId="{5F7E7B2D-55B3-409E-883D-44C78B33977A}" srcOrd="0" destOrd="1" presId="urn:microsoft.com/office/officeart/2005/8/layout/chevron2"/>
    <dgm:cxn modelId="{6F8E0646-9CC7-4173-A813-F5F64517F7E1}" type="presOf" srcId="{A56534D1-EC08-4E9A-8D55-914321008EFA}" destId="{2CEFC748-D64A-435E-9482-1F112718B481}" srcOrd="0" destOrd="1" presId="urn:microsoft.com/office/officeart/2005/8/layout/chevron2"/>
    <dgm:cxn modelId="{17393C4B-B01E-4FBB-BF1C-39585F5ADA13}" srcId="{741F93C6-7201-4181-B74E-665AF7E71538}" destId="{7699249D-BF8D-4732-82D1-9643F95B1B64}" srcOrd="0" destOrd="0" parTransId="{0D9C99AE-B578-4FA1-B477-8799A991FC3E}" sibTransId="{BF2CB964-A693-4A1A-BAA5-0828AA95E721}"/>
    <dgm:cxn modelId="{2EF29656-029C-49BD-9AC1-A330AC7E9C88}" srcId="{0CBA4902-29A0-4BE0-8B9F-A5CE0D3CD53B}" destId="{B0BB67F8-56A9-4D58-90FA-9A2B96324FCC}" srcOrd="0" destOrd="0" parTransId="{2FB5EAD1-A834-4ED8-B134-7172ED5464A3}" sibTransId="{AF755EA2-1683-470A-9D30-EB6DA0E24A09}"/>
    <dgm:cxn modelId="{3093A877-AE75-4D59-838D-394987D1EBD5}" srcId="{7699249D-BF8D-4732-82D1-9643F95B1B64}" destId="{0A768ABD-2001-4177-B445-15158B76E5F3}" srcOrd="0" destOrd="0" parTransId="{B6F156D9-5F77-4289-8739-ADAB297B4277}" sibTransId="{BE23D140-E267-4512-8BE0-26759A336CC4}"/>
    <dgm:cxn modelId="{45EFFA7F-68E4-409B-8BA2-71596AFC7F6C}" type="presOf" srcId="{0CBA4902-29A0-4BE0-8B9F-A5CE0D3CD53B}" destId="{F5A84BCC-F7F7-4916-AA4A-3B4E7D7056AA}" srcOrd="0" destOrd="0" presId="urn:microsoft.com/office/officeart/2005/8/layout/chevron2"/>
    <dgm:cxn modelId="{DDEC6A87-015E-419B-A982-327D44EDAAEE}" type="presOf" srcId="{3D93A8F3-FBAD-4D43-8F05-7BAF8E16F07C}" destId="{2CEFC748-D64A-435E-9482-1F112718B481}" srcOrd="0" destOrd="2" presId="urn:microsoft.com/office/officeart/2005/8/layout/chevron2"/>
    <dgm:cxn modelId="{C24EF489-1872-47B3-B135-4BFF0E57A85B}" srcId="{F52DC814-0740-46FC-8F6F-1448F25E41C8}" destId="{C2555B4E-4BA1-498B-9BE2-6D48F6630E76}" srcOrd="0" destOrd="0" parTransId="{8F3041F8-D8B6-4DE8-9B45-71DD6CDBE52D}" sibTransId="{3767972B-F7FA-414F-A4EB-D59BA79A5924}"/>
    <dgm:cxn modelId="{FA4FFE8A-B876-403D-91AC-3EE5EF709B6D}" srcId="{741F93C6-7201-4181-B74E-665AF7E71538}" destId="{0CBA4902-29A0-4BE0-8B9F-A5CE0D3CD53B}" srcOrd="1" destOrd="0" parTransId="{C6FF1EEE-744E-4D69-83CF-C0A351D96F26}" sibTransId="{F1BB2864-18CA-484E-9FA2-680C04F8000D}"/>
    <dgm:cxn modelId="{373A2BAB-0C80-4883-9E24-932FC352828D}" srcId="{741F93C6-7201-4181-B74E-665AF7E71538}" destId="{A0A3F6D4-FA52-46F1-91BB-3678B0D0409D}" srcOrd="2" destOrd="0" parTransId="{62F4EDB2-9425-4854-BBF7-B4203E323213}" sibTransId="{816DF16E-AB88-449D-943E-2DE8FFB6F3B3}"/>
    <dgm:cxn modelId="{977CC4B7-A898-41C4-AB57-400A666C15EE}" srcId="{A0A3F6D4-FA52-46F1-91BB-3678B0D0409D}" destId="{40B274B4-F987-4538-AF88-00A2326B2D2E}" srcOrd="0" destOrd="0" parTransId="{B813B4E5-95B9-4D60-875F-8DD65B8FAB63}" sibTransId="{B0B631EF-8991-470F-B3DC-5BDB60198220}"/>
    <dgm:cxn modelId="{B1A31EB9-3DB7-458A-8783-22B8C96460E4}" type="presOf" srcId="{7699249D-BF8D-4732-82D1-9643F95B1B64}" destId="{1F0D29AD-9F4D-4EC7-A948-A2FA2D90D2AF}" srcOrd="0" destOrd="0" presId="urn:microsoft.com/office/officeart/2005/8/layout/chevron2"/>
    <dgm:cxn modelId="{E91585BD-CAC5-48A8-AFAA-ABF6B99CD0FA}" type="presOf" srcId="{14F7BEA7-A571-403A-B070-3CCE38DFE85F}" destId="{03F60F88-E0A2-4F70-84D5-80976FD1967F}" srcOrd="0" destOrd="6" presId="urn:microsoft.com/office/officeart/2005/8/layout/chevron2"/>
    <dgm:cxn modelId="{0C431CC3-3BDF-421E-AF5E-595391DA1188}" srcId="{F52DC814-0740-46FC-8F6F-1448F25E41C8}" destId="{44B582AC-2B0F-4900-A4AF-FEB4BD0A28CE}" srcOrd="1" destOrd="0" parTransId="{F4251EB4-3BF2-449F-8818-59EDBA7A6DCD}" sibTransId="{EF68C108-036D-408F-AC45-BB535A619E3C}"/>
    <dgm:cxn modelId="{435B8FC4-F6C0-40E4-A20B-F33BA3558278}" type="presOf" srcId="{C2555B4E-4BA1-498B-9BE2-6D48F6630E76}" destId="{03F60F88-E0A2-4F70-84D5-80976FD1967F}" srcOrd="0" destOrd="0" presId="urn:microsoft.com/office/officeart/2005/8/layout/chevron2"/>
    <dgm:cxn modelId="{D6D926C6-6320-468E-81BA-4DFD0376EA4E}" srcId="{0CBA4902-29A0-4BE0-8B9F-A5CE0D3CD53B}" destId="{A56534D1-EC08-4E9A-8D55-914321008EFA}" srcOrd="1" destOrd="0" parTransId="{45626D5A-857E-49C1-8CC9-790EA6A5944E}" sibTransId="{B5B43351-AC6B-4F34-9974-448A351F7117}"/>
    <dgm:cxn modelId="{0E34CCDB-FFB1-4A7D-B2C1-83817F922D7B}" srcId="{A0A3F6D4-FA52-46F1-91BB-3678B0D0409D}" destId="{CE877EF9-0EF6-40B2-A4B5-CA0D86156610}" srcOrd="1" destOrd="0" parTransId="{E7D3132A-79F0-4D04-A08F-5CD0C2B4C0AC}" sibTransId="{A877E557-AA60-4EBB-854E-548B7E956F26}"/>
    <dgm:cxn modelId="{B1733EDE-2034-4340-9E8D-6C89F5793E5E}" srcId="{0CBA4902-29A0-4BE0-8B9F-A5CE0D3CD53B}" destId="{3D93A8F3-FBAD-4D43-8F05-7BAF8E16F07C}" srcOrd="2" destOrd="0" parTransId="{2EE5CCBF-DDE3-40AB-8995-1D01A0F1D071}" sibTransId="{427AF206-B5AD-46DD-A2BB-5DB13C043810}"/>
    <dgm:cxn modelId="{885932E0-E63F-4193-8D19-4597C14DB397}" srcId="{F52DC814-0740-46FC-8F6F-1448F25E41C8}" destId="{1E11F826-230A-4AC0-B278-EDDA3E225AD2}" srcOrd="2" destOrd="0" parTransId="{DA274252-F108-4B3E-9D02-D1B837AC7DD9}" sibTransId="{FF4A1579-622F-438C-872B-16F59B6F9C9C}"/>
    <dgm:cxn modelId="{DAC5EAEE-F8C4-4702-AD0D-589A0F65AB3C}" type="presOf" srcId="{B0BB67F8-56A9-4D58-90FA-9A2B96324FCC}" destId="{2CEFC748-D64A-435E-9482-1F112718B481}" srcOrd="0" destOrd="0" presId="urn:microsoft.com/office/officeart/2005/8/layout/chevron2"/>
    <dgm:cxn modelId="{1B322BF2-132A-46FC-A596-6F9CAD2566F2}" type="presOf" srcId="{40B274B4-F987-4538-AF88-00A2326B2D2E}" destId="{5F7E7B2D-55B3-409E-883D-44C78B33977A}" srcOrd="0" destOrd="0" presId="urn:microsoft.com/office/officeart/2005/8/layout/chevron2"/>
    <dgm:cxn modelId="{7204ADF8-E981-4A9B-B73F-B5A387CB3B73}" srcId="{F52DC814-0740-46FC-8F6F-1448F25E41C8}" destId="{0FC50B98-E277-4149-AB90-510A6E4A8898}" srcOrd="3" destOrd="0" parTransId="{5D4E2A75-130B-469B-A1B6-70ADE9626CBE}" sibTransId="{34E27159-12E3-427C-BCF4-2D3EE3DA5026}"/>
    <dgm:cxn modelId="{00239CFB-9725-4047-8007-E85082EAA713}" type="presOf" srcId="{FF64BCB0-05F3-4EEA-B574-F629B91282E8}" destId="{5F7E7B2D-55B3-409E-883D-44C78B33977A}" srcOrd="0" destOrd="2" presId="urn:microsoft.com/office/officeart/2005/8/layout/chevron2"/>
    <dgm:cxn modelId="{5CCE086D-70D5-4A5E-9BFC-6A5EF8902642}" type="presParOf" srcId="{ECC0C1C9-0E3C-48B5-98FE-BA962226AE71}" destId="{66B889D1-3C58-4888-B453-3591D175CF60}" srcOrd="0" destOrd="0" presId="urn:microsoft.com/office/officeart/2005/8/layout/chevron2"/>
    <dgm:cxn modelId="{0ABF4A37-C1D1-456F-A5A5-395D9739F46E}" type="presParOf" srcId="{66B889D1-3C58-4888-B453-3591D175CF60}" destId="{1F0D29AD-9F4D-4EC7-A948-A2FA2D90D2AF}" srcOrd="0" destOrd="0" presId="urn:microsoft.com/office/officeart/2005/8/layout/chevron2"/>
    <dgm:cxn modelId="{7A3DE149-B93E-4070-A43A-0C8E8F9367CD}" type="presParOf" srcId="{66B889D1-3C58-4888-B453-3591D175CF60}" destId="{A3E0DC70-D4C4-46DD-A1AB-F09E819A3B43}" srcOrd="1" destOrd="0" presId="urn:microsoft.com/office/officeart/2005/8/layout/chevron2"/>
    <dgm:cxn modelId="{8E7057CC-3B64-41A5-A105-46D1638809A1}" type="presParOf" srcId="{ECC0C1C9-0E3C-48B5-98FE-BA962226AE71}" destId="{6E28F5C4-36F1-422F-B223-81E6D3235FEA}" srcOrd="1" destOrd="0" presId="urn:microsoft.com/office/officeart/2005/8/layout/chevron2"/>
    <dgm:cxn modelId="{C3F06DDE-1380-4BE4-9274-EA344F422D21}" type="presParOf" srcId="{ECC0C1C9-0E3C-48B5-98FE-BA962226AE71}" destId="{D053F144-D7F2-4678-9022-A78351F61998}" srcOrd="2" destOrd="0" presId="urn:microsoft.com/office/officeart/2005/8/layout/chevron2"/>
    <dgm:cxn modelId="{A3671CAB-8F8D-4631-9E03-D7583C9F8501}" type="presParOf" srcId="{D053F144-D7F2-4678-9022-A78351F61998}" destId="{F5A84BCC-F7F7-4916-AA4A-3B4E7D7056AA}" srcOrd="0" destOrd="0" presId="urn:microsoft.com/office/officeart/2005/8/layout/chevron2"/>
    <dgm:cxn modelId="{45FD09A7-6091-48C8-9C31-7EF780A4FB4B}" type="presParOf" srcId="{D053F144-D7F2-4678-9022-A78351F61998}" destId="{2CEFC748-D64A-435E-9482-1F112718B481}" srcOrd="1" destOrd="0" presId="urn:microsoft.com/office/officeart/2005/8/layout/chevron2"/>
    <dgm:cxn modelId="{AE1F7B3C-A5E7-4FBA-8EE3-E2669A692158}" type="presParOf" srcId="{ECC0C1C9-0E3C-48B5-98FE-BA962226AE71}" destId="{9B294E0D-08AD-4934-9F69-2441F78D90AF}" srcOrd="3" destOrd="0" presId="urn:microsoft.com/office/officeart/2005/8/layout/chevron2"/>
    <dgm:cxn modelId="{F8D9999B-D608-4E19-A303-02B516CECEE0}" type="presParOf" srcId="{ECC0C1C9-0E3C-48B5-98FE-BA962226AE71}" destId="{0C5166A4-1ED2-4640-90A6-AE5491401B17}" srcOrd="4" destOrd="0" presId="urn:microsoft.com/office/officeart/2005/8/layout/chevron2"/>
    <dgm:cxn modelId="{CFFE0FC1-ED2B-42CE-A8E2-BF235D378514}" type="presParOf" srcId="{0C5166A4-1ED2-4640-90A6-AE5491401B17}" destId="{8E94E1EB-BCD8-4E39-86FB-48E79B120A65}" srcOrd="0" destOrd="0" presId="urn:microsoft.com/office/officeart/2005/8/layout/chevron2"/>
    <dgm:cxn modelId="{EA2A895D-EAFB-4452-BAAB-4B2E0778952A}" type="presParOf" srcId="{0C5166A4-1ED2-4640-90A6-AE5491401B17}" destId="{5F7E7B2D-55B3-409E-883D-44C78B33977A}" srcOrd="1" destOrd="0" presId="urn:microsoft.com/office/officeart/2005/8/layout/chevron2"/>
    <dgm:cxn modelId="{02763AE1-BAFC-4844-B0D9-A0F13083B58D}" type="presParOf" srcId="{ECC0C1C9-0E3C-48B5-98FE-BA962226AE71}" destId="{0D50E49C-A4CE-4458-81D2-1F9F59B75F6D}" srcOrd="5" destOrd="0" presId="urn:microsoft.com/office/officeart/2005/8/layout/chevron2"/>
    <dgm:cxn modelId="{1CFD1304-9417-4A6D-8826-8E7B6B0B904D}" type="presParOf" srcId="{ECC0C1C9-0E3C-48B5-98FE-BA962226AE71}" destId="{79E8924D-328B-4621-A3A5-3243B71C333F}" srcOrd="6" destOrd="0" presId="urn:microsoft.com/office/officeart/2005/8/layout/chevron2"/>
    <dgm:cxn modelId="{71FE6173-8ED0-4ECF-8BF6-9CEEB56285DF}" type="presParOf" srcId="{79E8924D-328B-4621-A3A5-3243B71C333F}" destId="{BBCF4A5F-9242-4C5E-B355-28F612BED131}" srcOrd="0" destOrd="0" presId="urn:microsoft.com/office/officeart/2005/8/layout/chevron2"/>
    <dgm:cxn modelId="{0D787D2B-8CE5-4560-9C95-6BBC12C31E19}" type="presParOf" srcId="{79E8924D-328B-4621-A3A5-3243B71C333F}" destId="{03F60F88-E0A2-4F70-84D5-80976FD1967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D29AD-9F4D-4EC7-A948-A2FA2D90D2AF}">
      <dsp:nvSpPr>
        <dsp:cNvPr id="0" name=""/>
        <dsp:cNvSpPr/>
      </dsp:nvSpPr>
      <dsp:spPr>
        <a:xfrm rot="5400000">
          <a:off x="-209433" y="286384"/>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Séparation de la base de données</a:t>
          </a:r>
        </a:p>
      </dsp:txBody>
      <dsp:txXfrm rot="-5400000">
        <a:off x="1" y="565629"/>
        <a:ext cx="977358" cy="418868"/>
      </dsp:txXfrm>
    </dsp:sp>
    <dsp:sp modelId="{A3E0DC70-D4C4-46DD-A1AB-F09E819A3B43}">
      <dsp:nvSpPr>
        <dsp:cNvPr id="0" name=""/>
        <dsp:cNvSpPr/>
      </dsp:nvSpPr>
      <dsp:spPr>
        <a:xfrm rot="5400000">
          <a:off x="3347038" y="-2292730"/>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Split d’application_train.csv en un jeu d’entrainement et un jeu de test</a:t>
          </a:r>
        </a:p>
      </dsp:txBody>
      <dsp:txXfrm rot="-5400000">
        <a:off x="977359" y="121252"/>
        <a:ext cx="5602604" cy="818941"/>
      </dsp:txXfrm>
    </dsp:sp>
    <dsp:sp modelId="{F5A84BCC-F7F7-4916-AA4A-3B4E7D7056AA}">
      <dsp:nvSpPr>
        <dsp:cNvPr id="0" name=""/>
        <dsp:cNvSpPr/>
      </dsp:nvSpPr>
      <dsp:spPr>
        <a:xfrm rot="5400000">
          <a:off x="-209433" y="1551173"/>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Entrainement du modèle</a:t>
          </a:r>
        </a:p>
      </dsp:txBody>
      <dsp:txXfrm rot="-5400000">
        <a:off x="1" y="1830418"/>
        <a:ext cx="977358" cy="418868"/>
      </dsp:txXfrm>
    </dsp:sp>
    <dsp:sp modelId="{2CEFC748-D64A-435E-9482-1F112718B481}">
      <dsp:nvSpPr>
        <dsp:cNvPr id="0" name=""/>
        <dsp:cNvSpPr/>
      </dsp:nvSpPr>
      <dsp:spPr>
        <a:xfrm rot="5400000">
          <a:off x="3347038" y="-1027940"/>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d’entrainement</a:t>
          </a:r>
        </a:p>
        <a:p>
          <a:pPr marL="114300" lvl="1" indent="-114300" algn="l" defTabSz="533400">
            <a:lnSpc>
              <a:spcPct val="90000"/>
            </a:lnSpc>
            <a:spcBef>
              <a:spcPct val="0"/>
            </a:spcBef>
            <a:spcAft>
              <a:spcPct val="15000"/>
            </a:spcAft>
            <a:buChar char="•"/>
          </a:pPr>
          <a:r>
            <a:rPr lang="fr-FR" sz="1200" kern="1200" dirty="0"/>
            <a:t>Optimisation des hyperparamètres choisis par cross-validation avec </a:t>
          </a:r>
          <a:r>
            <a:rPr lang="fr-FR" sz="1200" kern="1200" dirty="0" err="1"/>
            <a:t>GridSearch</a:t>
          </a:r>
          <a:endParaRPr lang="fr-FR" sz="1200" kern="1200" dirty="0"/>
        </a:p>
        <a:p>
          <a:pPr marL="114300" lvl="1" indent="-114300" algn="l" defTabSz="533400">
            <a:lnSpc>
              <a:spcPct val="90000"/>
            </a:lnSpc>
            <a:spcBef>
              <a:spcPct val="0"/>
            </a:spcBef>
            <a:spcAft>
              <a:spcPct val="15000"/>
            </a:spcAft>
            <a:buChar char="•"/>
          </a:pPr>
          <a:r>
            <a:rPr lang="fr-FR" sz="1200" kern="1200" dirty="0"/>
            <a:t>Calcul des temps d’entrainement et de prédiction</a:t>
          </a:r>
        </a:p>
      </dsp:txBody>
      <dsp:txXfrm rot="-5400000">
        <a:off x="977359" y="1386042"/>
        <a:ext cx="5602604" cy="818941"/>
      </dsp:txXfrm>
    </dsp:sp>
    <dsp:sp modelId="{8E94E1EB-BCD8-4E39-86FB-48E79B120A65}">
      <dsp:nvSpPr>
        <dsp:cNvPr id="0" name=""/>
        <dsp:cNvSpPr/>
      </dsp:nvSpPr>
      <dsp:spPr>
        <a:xfrm rot="5400000">
          <a:off x="-209433" y="2815962"/>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Sélection du seuil de décision</a:t>
          </a:r>
        </a:p>
      </dsp:txBody>
      <dsp:txXfrm rot="-5400000">
        <a:off x="1" y="3095207"/>
        <a:ext cx="977358" cy="418868"/>
      </dsp:txXfrm>
    </dsp:sp>
    <dsp:sp modelId="{5F7E7B2D-55B3-409E-883D-44C78B33977A}">
      <dsp:nvSpPr>
        <dsp:cNvPr id="0" name=""/>
        <dsp:cNvSpPr/>
      </dsp:nvSpPr>
      <dsp:spPr>
        <a:xfrm rot="5400000">
          <a:off x="3347038" y="236848"/>
          <a:ext cx="907547"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Seuil de décision maximisant le F3 score</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dsp:txBody>
      <dsp:txXfrm rot="-5400000">
        <a:off x="977359" y="2650831"/>
        <a:ext cx="5602604" cy="818941"/>
      </dsp:txXfrm>
    </dsp:sp>
    <dsp:sp modelId="{BBCF4A5F-9242-4C5E-B355-28F612BED131}">
      <dsp:nvSpPr>
        <dsp:cNvPr id="0" name=""/>
        <dsp:cNvSpPr/>
      </dsp:nvSpPr>
      <dsp:spPr>
        <a:xfrm rot="5400000">
          <a:off x="-209433" y="4315481"/>
          <a:ext cx="1396226" cy="97735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Evaluation du modèle</a:t>
          </a:r>
        </a:p>
      </dsp:txBody>
      <dsp:txXfrm rot="-5400000">
        <a:off x="1" y="4594726"/>
        <a:ext cx="977358" cy="418868"/>
      </dsp:txXfrm>
    </dsp:sp>
    <dsp:sp modelId="{03F60F88-E0A2-4F70-84D5-80976FD1967F}">
      <dsp:nvSpPr>
        <dsp:cNvPr id="0" name=""/>
        <dsp:cNvSpPr/>
      </dsp:nvSpPr>
      <dsp:spPr>
        <a:xfrm rot="5400000">
          <a:off x="2995437" y="1938244"/>
          <a:ext cx="1599343" cy="564690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 test</a:t>
          </a:r>
        </a:p>
        <a:p>
          <a:pPr marL="114300" lvl="1" indent="-114300" algn="l" defTabSz="533400">
            <a:lnSpc>
              <a:spcPct val="90000"/>
            </a:lnSpc>
            <a:spcBef>
              <a:spcPct val="0"/>
            </a:spcBef>
            <a:spcAft>
              <a:spcPct val="15000"/>
            </a:spcAft>
            <a:buChar char="•"/>
          </a:pPr>
          <a:r>
            <a:rPr lang="fr-FR" sz="1200" kern="1200" dirty="0"/>
            <a:t>En utilisant les hyperparamètres et le seuil de décision optimisés</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a:p>
          <a:pPr marL="114300" lvl="1" indent="-114300" algn="l" defTabSz="533400">
            <a:lnSpc>
              <a:spcPct val="90000"/>
            </a:lnSpc>
            <a:spcBef>
              <a:spcPct val="0"/>
            </a:spcBef>
            <a:spcAft>
              <a:spcPct val="15000"/>
            </a:spcAft>
            <a:buChar char="•"/>
          </a:pPr>
          <a:r>
            <a:rPr lang="fr-FR" sz="1200" kern="1200" dirty="0"/>
            <a:t>Création de la courbe précision-rappel</a:t>
          </a:r>
        </a:p>
        <a:p>
          <a:pPr marL="114300" lvl="1" indent="-114300" algn="l" defTabSz="533400">
            <a:lnSpc>
              <a:spcPct val="90000"/>
            </a:lnSpc>
            <a:spcBef>
              <a:spcPct val="0"/>
            </a:spcBef>
            <a:spcAft>
              <a:spcPct val="15000"/>
            </a:spcAft>
            <a:buChar char="•"/>
          </a:pPr>
          <a:r>
            <a:rPr lang="fr-FR" sz="1200" kern="1200" dirty="0"/>
            <a:t>Création de la courbe ROC</a:t>
          </a:r>
        </a:p>
        <a:p>
          <a:pPr marL="114300" lvl="1" indent="-114300" algn="l" defTabSz="533400">
            <a:lnSpc>
              <a:spcPct val="90000"/>
            </a:lnSpc>
            <a:spcBef>
              <a:spcPct val="0"/>
            </a:spcBef>
            <a:spcAft>
              <a:spcPct val="15000"/>
            </a:spcAft>
            <a:buChar char="•"/>
          </a:pPr>
          <a:r>
            <a:rPr lang="fr-FR" sz="1200" kern="1200" dirty="0"/>
            <a:t>Création du graphique des variables ayant le plus d’importance</a:t>
          </a:r>
        </a:p>
      </dsp:txBody>
      <dsp:txXfrm rot="-5400000">
        <a:off x="971656" y="4040099"/>
        <a:ext cx="5568834" cy="1443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ru-RU" sz="3600" b="0" strike="noStrike" spc="-1">
                <a:solidFill>
                  <a:srgbClr val="4D4D4D"/>
                </a:solidFill>
                <a:latin typeface="Arial"/>
              </a:rPr>
              <a:t>Cliquez pour déplacer la diapo</a:t>
            </a: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fr-FR" sz="2000" b="0" strike="noStrike" spc="-1">
                <a:latin typeface="Arial"/>
              </a:rPr>
              <a:t>Cliquez pour modifier le format des notes</a:t>
            </a:r>
          </a:p>
        </p:txBody>
      </p:sp>
      <p:sp>
        <p:nvSpPr>
          <p:cNvPr id="7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fr-FR" sz="1400" b="0" strike="noStrike" spc="-1">
                <a:latin typeface="Times New Roman"/>
              </a:rPr>
              <a:t>&lt;en-tête&gt;</a:t>
            </a:r>
          </a:p>
        </p:txBody>
      </p:sp>
      <p:sp>
        <p:nvSpPr>
          <p:cNvPr id="7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fr-FR" sz="1400" b="0" strike="noStrike" spc="-1">
                <a:latin typeface="Times New Roman"/>
              </a:defRPr>
            </a:lvl1pPr>
          </a:lstStyle>
          <a:p>
            <a:pPr indent="0" algn="r">
              <a:buNone/>
            </a:pPr>
            <a:r>
              <a:rPr lang="fr-FR" sz="1400" b="0" strike="noStrike" spc="-1">
                <a:latin typeface="Times New Roman"/>
              </a:rPr>
              <a:t>&lt;date/heure&gt;</a:t>
            </a: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fr-FR" sz="1400" b="0" strike="noStrike" spc="-1">
                <a:latin typeface="Times New Roman"/>
              </a:defRPr>
            </a:lvl1pPr>
          </a:lstStyle>
          <a:p>
            <a:pPr indent="0">
              <a:buNone/>
            </a:pPr>
            <a:r>
              <a:rPr lang="fr-FR" sz="1400" b="0" strike="noStrike" spc="-1">
                <a:latin typeface="Times New Roman"/>
              </a:rPr>
              <a:t>&lt;pied de page&gt;</a:t>
            </a: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fr-FR" sz="1400" b="0" strike="noStrike" spc="-1">
                <a:latin typeface="Times New Roman"/>
              </a:defRPr>
            </a:lvl1pPr>
          </a:lstStyle>
          <a:p>
            <a:pPr indent="0" algn="r">
              <a:buNone/>
            </a:pPr>
            <a:fld id="{7E184E3F-55DF-4ABE-A7ED-EA1A22179E68}"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1371600" y="1143000"/>
            <a:ext cx="4114440" cy="3085920"/>
          </a:xfrm>
          <a:prstGeom prst="rect">
            <a:avLst/>
          </a:prstGeom>
          <a:ln w="0">
            <a:noFill/>
          </a:ln>
        </p:spPr>
      </p:sp>
      <p:sp>
        <p:nvSpPr>
          <p:cNvPr id="13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36"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CCFC8DD6-71C3-4175-9D39-547A6ADDB8BB}"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1371600" y="1143000"/>
            <a:ext cx="4114800" cy="3086100"/>
          </a:xfrm>
          <a:prstGeom prst="rect">
            <a:avLst/>
          </a:prstGeom>
          <a:ln w="0">
            <a:noFill/>
          </a:ln>
        </p:spPr>
      </p:sp>
      <p:sp>
        <p:nvSpPr>
          <p:cNvPr id="16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6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70826CCD-1438-474A-BE6D-5649484A9916}" type="slidenum">
              <a:rPr lang="fr-FR" sz="1200" b="0" strike="noStrike" spc="-1">
                <a:latin typeface="Times New Roman"/>
              </a:rPr>
              <a:t>13</a:t>
            </a:fld>
            <a:endParaRPr lang="fr-FR"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1371600" y="1143000"/>
            <a:ext cx="4114800" cy="3086100"/>
          </a:xfrm>
          <a:prstGeom prst="rect">
            <a:avLst/>
          </a:prstGeom>
          <a:ln w="0">
            <a:noFill/>
          </a:ln>
        </p:spPr>
      </p:sp>
      <p:sp>
        <p:nvSpPr>
          <p:cNvPr id="16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6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1752551B-9ED3-43A0-80F0-5073100DC82B}" type="slidenum">
              <a:rPr lang="fr-FR" sz="1200" b="0" strike="noStrike" spc="-1">
                <a:latin typeface="Times New Roman"/>
              </a:rPr>
              <a:t>14</a:t>
            </a:fld>
            <a:endParaRPr lang="fr-FR"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1371600" y="1143000"/>
            <a:ext cx="4114800" cy="308610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6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F0427B0E-0037-4C56-8842-2AEC0C22CF47}" type="slidenum">
              <a:rPr lang="fr-FR" sz="1200" b="0" strike="noStrike" spc="-1">
                <a:latin typeface="Times New Roman"/>
              </a:rPr>
              <a:t>15</a:t>
            </a:fld>
            <a:endParaRPr lang="fr-FR"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1371600" y="1143000"/>
            <a:ext cx="4114440" cy="3085920"/>
          </a:xfrm>
          <a:prstGeom prst="rect">
            <a:avLst/>
          </a:prstGeom>
          <a:ln w="0">
            <a:noFill/>
          </a:ln>
        </p:spPr>
      </p:sp>
      <p:sp>
        <p:nvSpPr>
          <p:cNvPr id="17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7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3CA70236-FC4C-4FF8-AC61-DEAD4D037A7C}" type="slidenum">
              <a:rPr lang="fr-FR" sz="1200" b="0" strike="noStrike" spc="-1">
                <a:latin typeface="Times New Roman"/>
              </a:rPr>
              <a:t>16</a:t>
            </a:fld>
            <a:endParaRPr lang="fr-FR"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1371600" y="1143000"/>
            <a:ext cx="4114440" cy="3085920"/>
          </a:xfrm>
          <a:prstGeom prst="rect">
            <a:avLst/>
          </a:prstGeom>
          <a:ln w="0">
            <a:noFill/>
          </a:ln>
        </p:spPr>
      </p:sp>
      <p:sp>
        <p:nvSpPr>
          <p:cNvPr id="17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75"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E9620071-EC12-4F4E-B858-BD828D42C513}" type="slidenum">
              <a:rPr lang="fr-FR" sz="1200" b="0" strike="noStrike" spc="-1">
                <a:latin typeface="Times New Roman"/>
              </a:rPr>
              <a:t>17</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371600" y="1143000"/>
            <a:ext cx="4114440" cy="308592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39"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25F662B9-6F63-4D9B-80F4-9CD5134F8DD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1371600" y="1143000"/>
            <a:ext cx="4114440" cy="3085920"/>
          </a:xfrm>
          <a:prstGeom prst="rect">
            <a:avLst/>
          </a:prstGeom>
          <a:ln w="0">
            <a:noFill/>
          </a:ln>
        </p:spPr>
      </p:sp>
      <p:sp>
        <p:nvSpPr>
          <p:cNvPr id="14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42"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A74CE92A-3238-4C10-8121-DE22EC42B2CB}" type="slidenum">
              <a:rPr lang="fr-FR" sz="1200" b="0" strike="noStrike" spc="-1">
                <a:latin typeface="Times New Roman"/>
              </a:rPr>
              <a:t>6</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noRot="1" noChangeAspect="1"/>
          </p:cNvSpPr>
          <p:nvPr>
            <p:ph type="sldImg"/>
          </p:nvPr>
        </p:nvSpPr>
        <p:spPr>
          <a:xfrm>
            <a:off x="1371600" y="1143000"/>
            <a:ext cx="4114440" cy="3085920"/>
          </a:xfrm>
          <a:prstGeom prst="rect">
            <a:avLst/>
          </a:prstGeom>
          <a:ln w="0">
            <a:noFill/>
          </a:ln>
        </p:spPr>
      </p:sp>
      <p:sp>
        <p:nvSpPr>
          <p:cNvPr id="14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45"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EBFD7792-D162-4373-802A-4CFB04E4C766}" type="slidenum">
              <a:rPr lang="fr-FR" sz="1200" b="0" strike="noStrike" spc="-1">
                <a:latin typeface="Times New Roman"/>
              </a:rPr>
              <a:t>7</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1371600" y="1143000"/>
            <a:ext cx="4114440" cy="308592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48"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E0734729-D59C-4524-BB4B-8EC65D361408}"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1371600" y="1143000"/>
            <a:ext cx="41144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51"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66FC6FDE-F9DB-40BB-BDF4-6F90901097B7}" type="slidenum">
              <a:rPr lang="fr-FR" sz="1200" b="0" strike="noStrike" spc="-1">
                <a:latin typeface="Times New Roman"/>
              </a:rPr>
              <a:t>9</a:t>
            </a:fld>
            <a:endParaRPr lang="fr-FR"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1371600" y="1143000"/>
            <a:ext cx="4114440" cy="3085920"/>
          </a:xfrm>
          <a:prstGeom prst="rect">
            <a:avLst/>
          </a:prstGeom>
          <a:ln w="0">
            <a:noFill/>
          </a:ln>
        </p:spPr>
      </p:sp>
      <p:sp>
        <p:nvSpPr>
          <p:cNvPr id="15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54"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546139C0-4A05-4853-9380-8CB2EBAF7048}" type="slidenum">
              <a:rPr lang="fr-FR" sz="1200" b="0" strike="noStrike" spc="-1">
                <a:latin typeface="Times New Roman"/>
              </a:rPr>
              <a:t>10</a:t>
            </a:fld>
            <a:endParaRPr lang="fr-FR"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1371600" y="1143000"/>
            <a:ext cx="4114440" cy="3085920"/>
          </a:xfrm>
          <a:prstGeom prst="rect">
            <a:avLst/>
          </a:prstGeom>
          <a:ln w="0">
            <a:noFill/>
          </a:ln>
        </p:spPr>
      </p:sp>
      <p:sp>
        <p:nvSpPr>
          <p:cNvPr id="15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57"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A6BDB616-DBDC-4397-B248-A90181D4A346}" type="slidenum">
              <a:rPr lang="fr-FR" sz="1200" b="0" strike="noStrike" spc="-1">
                <a:latin typeface="Times New Roman"/>
              </a:rPr>
              <a:t>11</a:t>
            </a:fld>
            <a:endParaRPr lang="fr-FR"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371600" y="1143000"/>
            <a:ext cx="4114800" cy="3086100"/>
          </a:xfrm>
          <a:prstGeom prst="rect">
            <a:avLst/>
          </a:prstGeom>
          <a:ln w="0">
            <a:noFill/>
          </a:ln>
        </p:spPr>
      </p:sp>
      <p:sp>
        <p:nvSpPr>
          <p:cNvPr id="15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fr-FR" sz="2000" b="0" strike="noStrike" spc="-1">
              <a:latin typeface="Arial"/>
            </a:endParaRPr>
          </a:p>
        </p:txBody>
      </p:sp>
      <p:sp>
        <p:nvSpPr>
          <p:cNvPr id="160"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lang="fr-FR" sz="1200" b="0" strike="noStrike" spc="-1">
                <a:latin typeface="Times New Roman"/>
              </a:defRPr>
            </a:lvl1pPr>
          </a:lstStyle>
          <a:p>
            <a:pPr indent="0" algn="r">
              <a:lnSpc>
                <a:spcPct val="100000"/>
              </a:lnSpc>
              <a:buNone/>
            </a:pPr>
            <a:fld id="{44860FFA-800D-40E6-9A70-3F44209B7220}" type="slidenum">
              <a:rPr lang="fr-FR" sz="1200" b="0" strike="noStrike" spc="-1">
                <a:latin typeface="Times New Roman"/>
              </a:rPr>
              <a:t>12</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24" name="PlaceHolder 2"/>
          <p:cNvSpPr>
            <a:spLocks noGrp="1"/>
          </p:cNvSpPr>
          <p:nvPr>
            <p:ph/>
          </p:nvPr>
        </p:nvSpPr>
        <p:spPr>
          <a:xfrm>
            <a:off x="1619280" y="177336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25" name="PlaceHolder 3"/>
          <p:cNvSpPr>
            <a:spLocks noGrp="1"/>
          </p:cNvSpPr>
          <p:nvPr>
            <p:ph/>
          </p:nvPr>
        </p:nvSpPr>
        <p:spPr>
          <a:xfrm>
            <a:off x="1619280" y="421704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27"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28"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29" name="PlaceHolder 4"/>
          <p:cNvSpPr>
            <a:spLocks noGrp="1"/>
          </p:cNvSpPr>
          <p:nvPr>
            <p:ph/>
          </p:nvPr>
        </p:nvSpPr>
        <p:spPr>
          <a:xfrm>
            <a:off x="161928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0" name="PlaceHolder 5"/>
          <p:cNvSpPr>
            <a:spLocks noGrp="1"/>
          </p:cNvSpPr>
          <p:nvPr>
            <p:ph/>
          </p:nvPr>
        </p:nvSpPr>
        <p:spPr>
          <a:xfrm>
            <a:off x="530892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32" name="PlaceHolder 2"/>
          <p:cNvSpPr>
            <a:spLocks noGrp="1"/>
          </p:cNvSpPr>
          <p:nvPr>
            <p:ph/>
          </p:nvPr>
        </p:nvSpPr>
        <p:spPr>
          <a:xfrm>
            <a:off x="161928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3" name="PlaceHolder 3"/>
          <p:cNvSpPr>
            <a:spLocks noGrp="1"/>
          </p:cNvSpPr>
          <p:nvPr>
            <p:ph/>
          </p:nvPr>
        </p:nvSpPr>
        <p:spPr>
          <a:xfrm>
            <a:off x="405396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4" name="PlaceHolder 4"/>
          <p:cNvSpPr>
            <a:spLocks noGrp="1"/>
          </p:cNvSpPr>
          <p:nvPr>
            <p:ph/>
          </p:nvPr>
        </p:nvSpPr>
        <p:spPr>
          <a:xfrm>
            <a:off x="648864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5" name="PlaceHolder 5"/>
          <p:cNvSpPr>
            <a:spLocks noGrp="1"/>
          </p:cNvSpPr>
          <p:nvPr>
            <p:ph/>
          </p:nvPr>
        </p:nvSpPr>
        <p:spPr>
          <a:xfrm>
            <a:off x="161928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6" name="PlaceHolder 6"/>
          <p:cNvSpPr>
            <a:spLocks noGrp="1"/>
          </p:cNvSpPr>
          <p:nvPr>
            <p:ph/>
          </p:nvPr>
        </p:nvSpPr>
        <p:spPr>
          <a:xfrm>
            <a:off x="405396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37" name="PlaceHolder 7"/>
          <p:cNvSpPr>
            <a:spLocks noGrp="1"/>
          </p:cNvSpPr>
          <p:nvPr>
            <p:ph/>
          </p:nvPr>
        </p:nvSpPr>
        <p:spPr>
          <a:xfrm>
            <a:off x="648864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41" name="PlaceHolder 2"/>
          <p:cNvSpPr>
            <a:spLocks noGrp="1"/>
          </p:cNvSpPr>
          <p:nvPr>
            <p:ph type="subTitle"/>
          </p:nvPr>
        </p:nvSpPr>
        <p:spPr>
          <a:xfrm>
            <a:off x="1619280" y="1773360"/>
            <a:ext cx="7200720" cy="467784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43" name="PlaceHolder 2"/>
          <p:cNvSpPr>
            <a:spLocks noGrp="1"/>
          </p:cNvSpPr>
          <p:nvPr>
            <p:ph/>
          </p:nvPr>
        </p:nvSpPr>
        <p:spPr>
          <a:xfrm>
            <a:off x="1619280" y="1773360"/>
            <a:ext cx="720072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45" name="PlaceHolder 2"/>
          <p:cNvSpPr>
            <a:spLocks noGrp="1"/>
          </p:cNvSpPr>
          <p:nvPr>
            <p:ph/>
          </p:nvPr>
        </p:nvSpPr>
        <p:spPr>
          <a:xfrm>
            <a:off x="161928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46" name="PlaceHolder 3"/>
          <p:cNvSpPr>
            <a:spLocks noGrp="1"/>
          </p:cNvSpPr>
          <p:nvPr>
            <p:ph/>
          </p:nvPr>
        </p:nvSpPr>
        <p:spPr>
          <a:xfrm>
            <a:off x="530892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914560" y="1197000"/>
            <a:ext cx="6552720" cy="23544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50"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51" name="PlaceHolder 3"/>
          <p:cNvSpPr>
            <a:spLocks noGrp="1"/>
          </p:cNvSpPr>
          <p:nvPr>
            <p:ph/>
          </p:nvPr>
        </p:nvSpPr>
        <p:spPr>
          <a:xfrm>
            <a:off x="530892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52" name="PlaceHolder 4"/>
          <p:cNvSpPr>
            <a:spLocks noGrp="1"/>
          </p:cNvSpPr>
          <p:nvPr>
            <p:ph/>
          </p:nvPr>
        </p:nvSpPr>
        <p:spPr>
          <a:xfrm>
            <a:off x="161928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3" name="PlaceHolder 2"/>
          <p:cNvSpPr>
            <a:spLocks noGrp="1"/>
          </p:cNvSpPr>
          <p:nvPr>
            <p:ph type="subTitle"/>
          </p:nvPr>
        </p:nvSpPr>
        <p:spPr>
          <a:xfrm>
            <a:off x="1619280" y="1773360"/>
            <a:ext cx="7200720" cy="467784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54" name="PlaceHolder 2"/>
          <p:cNvSpPr>
            <a:spLocks noGrp="1"/>
          </p:cNvSpPr>
          <p:nvPr>
            <p:ph/>
          </p:nvPr>
        </p:nvSpPr>
        <p:spPr>
          <a:xfrm>
            <a:off x="161928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55"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56" name="PlaceHolder 4"/>
          <p:cNvSpPr>
            <a:spLocks noGrp="1"/>
          </p:cNvSpPr>
          <p:nvPr>
            <p:ph/>
          </p:nvPr>
        </p:nvSpPr>
        <p:spPr>
          <a:xfrm>
            <a:off x="530892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58"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59"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60" name="PlaceHolder 4"/>
          <p:cNvSpPr>
            <a:spLocks noGrp="1"/>
          </p:cNvSpPr>
          <p:nvPr>
            <p:ph/>
          </p:nvPr>
        </p:nvSpPr>
        <p:spPr>
          <a:xfrm>
            <a:off x="1619280" y="421704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62" name="PlaceHolder 2"/>
          <p:cNvSpPr>
            <a:spLocks noGrp="1"/>
          </p:cNvSpPr>
          <p:nvPr>
            <p:ph/>
          </p:nvPr>
        </p:nvSpPr>
        <p:spPr>
          <a:xfrm>
            <a:off x="1619280" y="177336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63" name="PlaceHolder 3"/>
          <p:cNvSpPr>
            <a:spLocks noGrp="1"/>
          </p:cNvSpPr>
          <p:nvPr>
            <p:ph/>
          </p:nvPr>
        </p:nvSpPr>
        <p:spPr>
          <a:xfrm>
            <a:off x="1619280" y="421704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65"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66"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67" name="PlaceHolder 4"/>
          <p:cNvSpPr>
            <a:spLocks noGrp="1"/>
          </p:cNvSpPr>
          <p:nvPr>
            <p:ph/>
          </p:nvPr>
        </p:nvSpPr>
        <p:spPr>
          <a:xfrm>
            <a:off x="161928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68" name="PlaceHolder 5"/>
          <p:cNvSpPr>
            <a:spLocks noGrp="1"/>
          </p:cNvSpPr>
          <p:nvPr>
            <p:ph/>
          </p:nvPr>
        </p:nvSpPr>
        <p:spPr>
          <a:xfrm>
            <a:off x="530892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70" name="PlaceHolder 2"/>
          <p:cNvSpPr>
            <a:spLocks noGrp="1"/>
          </p:cNvSpPr>
          <p:nvPr>
            <p:ph/>
          </p:nvPr>
        </p:nvSpPr>
        <p:spPr>
          <a:xfrm>
            <a:off x="161928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71" name="PlaceHolder 3"/>
          <p:cNvSpPr>
            <a:spLocks noGrp="1"/>
          </p:cNvSpPr>
          <p:nvPr>
            <p:ph/>
          </p:nvPr>
        </p:nvSpPr>
        <p:spPr>
          <a:xfrm>
            <a:off x="405396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72" name="PlaceHolder 4"/>
          <p:cNvSpPr>
            <a:spLocks noGrp="1"/>
          </p:cNvSpPr>
          <p:nvPr>
            <p:ph/>
          </p:nvPr>
        </p:nvSpPr>
        <p:spPr>
          <a:xfrm>
            <a:off x="6488640" y="177336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73" name="PlaceHolder 5"/>
          <p:cNvSpPr>
            <a:spLocks noGrp="1"/>
          </p:cNvSpPr>
          <p:nvPr>
            <p:ph/>
          </p:nvPr>
        </p:nvSpPr>
        <p:spPr>
          <a:xfrm>
            <a:off x="161928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74" name="PlaceHolder 6"/>
          <p:cNvSpPr>
            <a:spLocks noGrp="1"/>
          </p:cNvSpPr>
          <p:nvPr>
            <p:ph/>
          </p:nvPr>
        </p:nvSpPr>
        <p:spPr>
          <a:xfrm>
            <a:off x="405396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75" name="PlaceHolder 7"/>
          <p:cNvSpPr>
            <a:spLocks noGrp="1"/>
          </p:cNvSpPr>
          <p:nvPr>
            <p:ph/>
          </p:nvPr>
        </p:nvSpPr>
        <p:spPr>
          <a:xfrm>
            <a:off x="6488640" y="4217040"/>
            <a:ext cx="23184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5" name="PlaceHolder 2"/>
          <p:cNvSpPr>
            <a:spLocks noGrp="1"/>
          </p:cNvSpPr>
          <p:nvPr>
            <p:ph/>
          </p:nvPr>
        </p:nvSpPr>
        <p:spPr>
          <a:xfrm>
            <a:off x="1619280" y="1773360"/>
            <a:ext cx="720072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7" name="PlaceHolder 2"/>
          <p:cNvSpPr>
            <a:spLocks noGrp="1"/>
          </p:cNvSpPr>
          <p:nvPr>
            <p:ph/>
          </p:nvPr>
        </p:nvSpPr>
        <p:spPr>
          <a:xfrm>
            <a:off x="161928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8" name="PlaceHolder 3"/>
          <p:cNvSpPr>
            <a:spLocks noGrp="1"/>
          </p:cNvSpPr>
          <p:nvPr>
            <p:ph/>
          </p:nvPr>
        </p:nvSpPr>
        <p:spPr>
          <a:xfrm>
            <a:off x="530892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914560" y="1197000"/>
            <a:ext cx="6552720" cy="235440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12"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13" name="PlaceHolder 3"/>
          <p:cNvSpPr>
            <a:spLocks noGrp="1"/>
          </p:cNvSpPr>
          <p:nvPr>
            <p:ph/>
          </p:nvPr>
        </p:nvSpPr>
        <p:spPr>
          <a:xfrm>
            <a:off x="530892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14" name="PlaceHolder 4"/>
          <p:cNvSpPr>
            <a:spLocks noGrp="1"/>
          </p:cNvSpPr>
          <p:nvPr>
            <p:ph/>
          </p:nvPr>
        </p:nvSpPr>
        <p:spPr>
          <a:xfrm>
            <a:off x="161928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16" name="PlaceHolder 2"/>
          <p:cNvSpPr>
            <a:spLocks noGrp="1"/>
          </p:cNvSpPr>
          <p:nvPr>
            <p:ph/>
          </p:nvPr>
        </p:nvSpPr>
        <p:spPr>
          <a:xfrm>
            <a:off x="1619280" y="1773360"/>
            <a:ext cx="3513600" cy="467784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17"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18" name="PlaceHolder 4"/>
          <p:cNvSpPr>
            <a:spLocks noGrp="1"/>
          </p:cNvSpPr>
          <p:nvPr>
            <p:ph/>
          </p:nvPr>
        </p:nvSpPr>
        <p:spPr>
          <a:xfrm>
            <a:off x="5308920" y="421704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914560" y="1194840"/>
            <a:ext cx="6552720" cy="512280"/>
          </a:xfrm>
          <a:prstGeom prst="rect">
            <a:avLst/>
          </a:prstGeom>
          <a:noFill/>
          <a:ln w="0">
            <a:noFill/>
          </a:ln>
        </p:spPr>
        <p:txBody>
          <a:bodyPr lIns="0" tIns="0" rIns="0" bIns="0" anchor="ctr">
            <a:noAutofit/>
          </a:bodyPr>
          <a:lstStyle/>
          <a:p>
            <a:pPr indent="0">
              <a:buNone/>
            </a:pPr>
            <a:endParaRPr lang="ru-RU" sz="3600" b="0" strike="noStrike" spc="-1">
              <a:solidFill>
                <a:srgbClr val="4D4D4D"/>
              </a:solidFill>
              <a:latin typeface="Arial"/>
            </a:endParaRPr>
          </a:p>
        </p:txBody>
      </p:sp>
      <p:sp>
        <p:nvSpPr>
          <p:cNvPr id="20" name="PlaceHolder 2"/>
          <p:cNvSpPr>
            <a:spLocks noGrp="1"/>
          </p:cNvSpPr>
          <p:nvPr>
            <p:ph/>
          </p:nvPr>
        </p:nvSpPr>
        <p:spPr>
          <a:xfrm>
            <a:off x="161928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21" name="PlaceHolder 3"/>
          <p:cNvSpPr>
            <a:spLocks noGrp="1"/>
          </p:cNvSpPr>
          <p:nvPr>
            <p:ph/>
          </p:nvPr>
        </p:nvSpPr>
        <p:spPr>
          <a:xfrm>
            <a:off x="5308920" y="1773360"/>
            <a:ext cx="351360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
        <p:nvSpPr>
          <p:cNvPr id="22" name="PlaceHolder 4"/>
          <p:cNvSpPr>
            <a:spLocks noGrp="1"/>
          </p:cNvSpPr>
          <p:nvPr>
            <p:ph/>
          </p:nvPr>
        </p:nvSpPr>
        <p:spPr>
          <a:xfrm>
            <a:off x="1619280" y="4217040"/>
            <a:ext cx="7200720" cy="2231280"/>
          </a:xfrm>
          <a:prstGeom prst="rect">
            <a:avLst/>
          </a:prstGeom>
          <a:noFill/>
          <a:ln w="0">
            <a:noFill/>
          </a:ln>
        </p:spPr>
        <p:txBody>
          <a:bodyPr lIns="0" tIns="0" rIns="0" bIns="0" anchor="t">
            <a:normAutofit/>
          </a:bodyPr>
          <a:lstStyle/>
          <a:p>
            <a:pPr indent="0">
              <a:spcBef>
                <a:spcPts val="1417"/>
              </a:spcBef>
              <a:buNone/>
            </a:pPr>
            <a:endParaRPr lang="ru-RU" sz="2800" b="0" strike="noStrike" spc="-1">
              <a:solidFill>
                <a:srgbClr val="4D4D4D"/>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95280" y="2664000"/>
            <a:ext cx="6048000" cy="1109160"/>
          </a:xfrm>
          <a:prstGeom prst="rect">
            <a:avLst/>
          </a:prstGeom>
          <a:noFill/>
          <a:ln w="0">
            <a:noFill/>
          </a:ln>
        </p:spPr>
        <p:txBody>
          <a:bodyPr numCol="1" spcCol="0" anchor="ctr">
            <a:noAutofit/>
          </a:bodyPr>
          <a:lstStyle/>
          <a:p>
            <a:pPr indent="0">
              <a:lnSpc>
                <a:spcPct val="100000"/>
              </a:lnSpc>
              <a:buNone/>
            </a:pPr>
            <a:r>
              <a:rPr lang="fr-FR" sz="3200" b="1" strike="noStrike" spc="-1">
                <a:solidFill>
                  <a:srgbClr val="003399"/>
                </a:solidFill>
                <a:latin typeface="Arial"/>
              </a:rPr>
              <a:t>Modifiez le style du titre</a:t>
            </a:r>
            <a:endParaRPr lang="ru-RU" sz="3200" b="0" strike="noStrike" spc="-1">
              <a:solidFill>
                <a:srgbClr val="4D4D4D"/>
              </a:solidFill>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2800" b="0" strike="noStrike" spc="-1">
                <a:solidFill>
                  <a:srgbClr val="4D4D4D"/>
                </a:solidFill>
                <a:latin typeface="Arial"/>
              </a:rPr>
              <a:t>Cliquez pour éditer le format du plan de texte</a:t>
            </a:r>
          </a:p>
          <a:p>
            <a:pPr marL="864000" lvl="1" indent="-324000">
              <a:spcBef>
                <a:spcPts val="1134"/>
              </a:spcBef>
              <a:buClr>
                <a:srgbClr val="000000"/>
              </a:buClr>
              <a:buSzPct val="75000"/>
              <a:buFont typeface="Symbol" charset="2"/>
              <a:buChar char=""/>
            </a:pPr>
            <a:r>
              <a:rPr lang="ru-RU" sz="2400" b="0" strike="noStrike" spc="-1">
                <a:solidFill>
                  <a:srgbClr val="4D4D4D"/>
                </a:solidFill>
                <a:latin typeface="Arial"/>
              </a:rPr>
              <a:t>Second niveau de plan</a:t>
            </a:r>
          </a:p>
          <a:p>
            <a:pPr marL="1296000" lvl="2" indent="-288000">
              <a:spcBef>
                <a:spcPts val="850"/>
              </a:spcBef>
              <a:buClr>
                <a:srgbClr val="000000"/>
              </a:buClr>
              <a:buSzPct val="45000"/>
              <a:buFont typeface="Wingdings" charset="2"/>
              <a:buChar char=""/>
            </a:pPr>
            <a:r>
              <a:rPr lang="ru-RU" sz="2000" b="0" strike="noStrike" spc="-1">
                <a:solidFill>
                  <a:srgbClr val="4D4D4D"/>
                </a:solidFill>
                <a:latin typeface="Arial"/>
              </a:rPr>
              <a:t>Troisième niveau de plan</a:t>
            </a:r>
          </a:p>
          <a:p>
            <a:pPr marL="1728000" lvl="3" indent="-216000">
              <a:spcBef>
                <a:spcPts val="567"/>
              </a:spcBef>
              <a:buClr>
                <a:srgbClr val="000000"/>
              </a:buClr>
              <a:buSzPct val="75000"/>
              <a:buFont typeface="Symbol" charset="2"/>
              <a:buChar char=""/>
            </a:pPr>
            <a:r>
              <a:rPr lang="ru-RU" sz="2000" b="0" strike="noStrike" spc="-1">
                <a:solidFill>
                  <a:srgbClr val="4D4D4D"/>
                </a:solidFill>
                <a:latin typeface="Arial"/>
              </a:rPr>
              <a:t>Quatrième niveau de plan</a:t>
            </a:r>
          </a:p>
          <a:p>
            <a:pPr marL="2160000" lvl="4" indent="-216000">
              <a:spcBef>
                <a:spcPts val="283"/>
              </a:spcBef>
              <a:buClr>
                <a:srgbClr val="000000"/>
              </a:buClr>
              <a:buSzPct val="45000"/>
              <a:buFont typeface="Wingdings" charset="2"/>
              <a:buChar char=""/>
            </a:pPr>
            <a:r>
              <a:rPr lang="ru-RU" sz="2000" b="0" strike="noStrike" spc="-1">
                <a:solidFill>
                  <a:srgbClr val="4D4D4D"/>
                </a:solidFill>
                <a:latin typeface="Arial"/>
              </a:rPr>
              <a:t>Cinquième niveau de plan</a:t>
            </a:r>
          </a:p>
          <a:p>
            <a:pPr marL="2592000" lvl="5" indent="-216000">
              <a:spcBef>
                <a:spcPts val="283"/>
              </a:spcBef>
              <a:buClr>
                <a:srgbClr val="000000"/>
              </a:buClr>
              <a:buSzPct val="45000"/>
              <a:buFont typeface="Wingdings" charset="2"/>
              <a:buChar char=""/>
            </a:pPr>
            <a:r>
              <a:rPr lang="ru-RU" sz="2000" b="0" strike="noStrike" spc="-1">
                <a:solidFill>
                  <a:srgbClr val="4D4D4D"/>
                </a:solidFill>
                <a:latin typeface="Arial"/>
              </a:rPr>
              <a:t>Sixième niveau de plan</a:t>
            </a:r>
          </a:p>
          <a:p>
            <a:pPr marL="3024000" lvl="6" indent="-216000">
              <a:spcBef>
                <a:spcPts val="283"/>
              </a:spcBef>
              <a:buClr>
                <a:srgbClr val="000000"/>
              </a:buClr>
              <a:buSzPct val="45000"/>
              <a:buFont typeface="Wingdings" charset="2"/>
              <a:buChar char=""/>
            </a:pPr>
            <a:r>
              <a:rPr lang="ru-RU" sz="2000" b="0" strike="noStrike" spc="-1">
                <a:solidFill>
                  <a:srgbClr val="4D4D4D"/>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914560" y="1197000"/>
            <a:ext cx="6552720" cy="507600"/>
          </a:xfrm>
          <a:prstGeom prst="rect">
            <a:avLst/>
          </a:prstGeom>
          <a:noFill/>
          <a:ln w="0">
            <a:noFill/>
          </a:ln>
        </p:spPr>
        <p:txBody>
          <a:bodyPr numCol="1" spcCol="0" anchor="ctr">
            <a:noAutofit/>
          </a:bodyPr>
          <a:lstStyle/>
          <a:p>
            <a:pPr indent="0">
              <a:lnSpc>
                <a:spcPct val="100000"/>
              </a:lnSpc>
              <a:buNone/>
            </a:pPr>
            <a:r>
              <a:rPr lang="fr-FR" sz="3600" b="0" strike="noStrike" spc="-1">
                <a:solidFill>
                  <a:srgbClr val="003399"/>
                </a:solidFill>
                <a:latin typeface="Arial"/>
              </a:rPr>
              <a:t>Modifiez le style du titre</a:t>
            </a:r>
            <a:endParaRPr lang="ru-RU" sz="3600" b="0" strike="noStrike" spc="-1">
              <a:solidFill>
                <a:srgbClr val="4D4D4D"/>
              </a:solidFill>
              <a:latin typeface="Arial"/>
            </a:endParaRPr>
          </a:p>
        </p:txBody>
      </p:sp>
      <p:sp>
        <p:nvSpPr>
          <p:cNvPr id="39" name="PlaceHolder 2"/>
          <p:cNvSpPr>
            <a:spLocks noGrp="1"/>
          </p:cNvSpPr>
          <p:nvPr>
            <p:ph type="body"/>
          </p:nvPr>
        </p:nvSpPr>
        <p:spPr>
          <a:xfrm>
            <a:off x="1619280" y="1773360"/>
            <a:ext cx="7200720" cy="4677840"/>
          </a:xfrm>
          <a:prstGeom prst="rect">
            <a:avLst/>
          </a:prstGeom>
          <a:noFill/>
          <a:ln w="0">
            <a:noFill/>
          </a:ln>
        </p:spPr>
        <p:txBody>
          <a:bodyPr numCol="1" spcCol="0" anchor="t">
            <a:noAutofit/>
          </a:bodyPr>
          <a:lstStyle/>
          <a:p>
            <a:pPr marL="343080" indent="-343080">
              <a:lnSpc>
                <a:spcPct val="100000"/>
              </a:lnSpc>
              <a:spcBef>
                <a:spcPts val="561"/>
              </a:spcBef>
              <a:buClr>
                <a:srgbClr val="4D4D4D"/>
              </a:buClr>
              <a:buFont typeface="Symbol" charset="2"/>
              <a:buChar char=""/>
            </a:pPr>
            <a:r>
              <a:rPr lang="fr-FR" sz="2800" b="0" strike="noStrike" spc="-1">
                <a:solidFill>
                  <a:srgbClr val="4D4D4D"/>
                </a:solidFill>
                <a:latin typeface="Arial"/>
              </a:rPr>
              <a:t>Cliquez pour modifier les styles du texte du masque</a:t>
            </a:r>
            <a:endParaRPr lang="ru-RU" sz="2800" b="0" strike="noStrike" spc="-1">
              <a:solidFill>
                <a:srgbClr val="4D4D4D"/>
              </a:solidFill>
              <a:latin typeface="Arial"/>
            </a:endParaRPr>
          </a:p>
          <a:p>
            <a:pPr marL="743040" lvl="1" indent="-285840">
              <a:lnSpc>
                <a:spcPct val="100000"/>
              </a:lnSpc>
              <a:spcBef>
                <a:spcPts val="479"/>
              </a:spcBef>
              <a:buClr>
                <a:srgbClr val="4D4D4D"/>
              </a:buClr>
              <a:buFont typeface="Symbol" charset="2"/>
              <a:buChar char=""/>
            </a:pPr>
            <a:r>
              <a:rPr lang="fr-FR" sz="2400" b="1" strike="noStrike" spc="-1">
                <a:solidFill>
                  <a:srgbClr val="4D4D4D"/>
                </a:solidFill>
                <a:latin typeface="Arial"/>
              </a:rPr>
              <a:t>Deuxième niveau</a:t>
            </a:r>
            <a:endParaRPr lang="ru-RU" sz="2400" b="0" strike="noStrike" spc="-1">
              <a:solidFill>
                <a:srgbClr val="4D4D4D"/>
              </a:solidFill>
              <a:latin typeface="Arial"/>
            </a:endParaRPr>
          </a:p>
          <a:p>
            <a:pPr marL="1143000" lvl="2" indent="-228600">
              <a:lnSpc>
                <a:spcPct val="100000"/>
              </a:lnSpc>
              <a:spcBef>
                <a:spcPts val="479"/>
              </a:spcBef>
              <a:buClr>
                <a:srgbClr val="4D4D4D"/>
              </a:buClr>
              <a:buFont typeface="Symbol" charset="2"/>
              <a:buChar char=""/>
            </a:pPr>
            <a:r>
              <a:rPr lang="fr-FR" sz="2400" b="0" strike="noStrike" spc="-1">
                <a:solidFill>
                  <a:srgbClr val="4D4D4D"/>
                </a:solidFill>
                <a:latin typeface="Arial"/>
              </a:rPr>
              <a:t>Troisième niveau</a:t>
            </a:r>
            <a:endParaRPr lang="ru-RU" sz="2400" b="0" strike="noStrike" spc="-1">
              <a:solidFill>
                <a:srgbClr val="4D4D4D"/>
              </a:solidFill>
              <a:latin typeface="Arial"/>
            </a:endParaRPr>
          </a:p>
          <a:p>
            <a:pPr marL="1600200" lvl="3" indent="-228600">
              <a:lnSpc>
                <a:spcPct val="100000"/>
              </a:lnSpc>
              <a:spcBef>
                <a:spcPts val="400"/>
              </a:spcBef>
              <a:buClr>
                <a:srgbClr val="4D4D4D"/>
              </a:buClr>
              <a:buFont typeface="Symbol" charset="2"/>
              <a:buChar char=""/>
            </a:pPr>
            <a:r>
              <a:rPr lang="fr-FR" sz="2000" b="0" strike="noStrike" spc="-1">
                <a:solidFill>
                  <a:srgbClr val="4D4D4D"/>
                </a:solidFill>
                <a:latin typeface="Arial"/>
              </a:rPr>
              <a:t>Quatrième niveau</a:t>
            </a:r>
            <a:endParaRPr lang="ru-RU" sz="2000" b="0" strike="noStrike" spc="-1">
              <a:solidFill>
                <a:srgbClr val="4D4D4D"/>
              </a:solidFill>
              <a:latin typeface="Arial"/>
            </a:endParaRPr>
          </a:p>
          <a:p>
            <a:pPr marL="2057400" lvl="4" indent="-228600">
              <a:lnSpc>
                <a:spcPct val="100000"/>
              </a:lnSpc>
              <a:spcBef>
                <a:spcPts val="400"/>
              </a:spcBef>
              <a:buClr>
                <a:srgbClr val="4D4D4D"/>
              </a:buClr>
              <a:buFont typeface="StarSymbol"/>
              <a:buChar char="»"/>
            </a:pPr>
            <a:r>
              <a:rPr lang="fr-FR" sz="2000" b="0" strike="noStrike" spc="-1">
                <a:solidFill>
                  <a:srgbClr val="4D4D4D"/>
                </a:solidFill>
                <a:latin typeface="Arial"/>
              </a:rPr>
              <a:t>Cinquième niveau</a:t>
            </a:r>
            <a:endParaRPr lang="ru-RU" sz="2000" b="0" strike="noStrike" spc="-1">
              <a:solidFill>
                <a:srgbClr val="4D4D4D"/>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11280" y="1185840"/>
            <a:ext cx="5832000" cy="829800"/>
          </a:xfrm>
          <a:prstGeom prst="rect">
            <a:avLst/>
          </a:prstGeom>
          <a:noFill/>
          <a:ln w="0">
            <a:noFill/>
          </a:ln>
        </p:spPr>
        <p:txBody>
          <a:bodyPr numCol="1" spcCol="0" anchor="ctr">
            <a:noAutofit/>
          </a:bodyPr>
          <a:lstStyle/>
          <a:p>
            <a:pPr indent="0">
              <a:lnSpc>
                <a:spcPct val="100000"/>
              </a:lnSpc>
              <a:buNone/>
            </a:pPr>
            <a:r>
              <a:rPr lang="fr-FR" sz="4000" b="1" strike="noStrike" spc="-1">
                <a:solidFill>
                  <a:srgbClr val="003399"/>
                </a:solidFill>
                <a:latin typeface="Arial"/>
              </a:rPr>
              <a:t>OpenClassrooms</a:t>
            </a:r>
            <a:br>
              <a:rPr sz="4000"/>
            </a:br>
            <a:r>
              <a:rPr lang="fr-FR" sz="4000" b="1" strike="noStrike" spc="-1">
                <a:solidFill>
                  <a:srgbClr val="003399"/>
                </a:solidFill>
                <a:latin typeface="Arial"/>
              </a:rPr>
              <a:t>Formation IA Engineer</a:t>
            </a:r>
            <a:br>
              <a:rPr sz="4000"/>
            </a:br>
            <a:endParaRPr lang="ru-RU" sz="4000" b="0" strike="noStrike" spc="-1">
              <a:solidFill>
                <a:srgbClr val="4D4D4D"/>
              </a:solidFill>
              <a:latin typeface="Arial"/>
            </a:endParaRPr>
          </a:p>
        </p:txBody>
      </p:sp>
      <p:sp>
        <p:nvSpPr>
          <p:cNvPr id="83" name="PlaceHolder 2"/>
          <p:cNvSpPr>
            <a:spLocks noGrp="1"/>
          </p:cNvSpPr>
          <p:nvPr>
            <p:ph type="subTitle"/>
          </p:nvPr>
        </p:nvSpPr>
        <p:spPr>
          <a:xfrm>
            <a:off x="1259640" y="3069000"/>
            <a:ext cx="7733520" cy="1605240"/>
          </a:xfrm>
          <a:prstGeom prst="rect">
            <a:avLst/>
          </a:prstGeom>
          <a:noFill/>
          <a:ln w="0">
            <a:noFill/>
          </a:ln>
        </p:spPr>
        <p:txBody>
          <a:bodyPr numCol="1" spcCol="0" anchor="t">
            <a:noAutofit/>
          </a:bodyPr>
          <a:lstStyle/>
          <a:p>
            <a:pPr indent="0">
              <a:lnSpc>
                <a:spcPct val="90000"/>
              </a:lnSpc>
              <a:spcBef>
                <a:spcPts val="561"/>
              </a:spcBef>
              <a:buNone/>
              <a:tabLst>
                <a:tab pos="0" algn="l"/>
              </a:tabLst>
            </a:pPr>
            <a:r>
              <a:rPr lang="fr-FR" sz="2800" b="1" strike="noStrike" spc="-1">
                <a:solidFill>
                  <a:srgbClr val="003399"/>
                </a:solidFill>
                <a:latin typeface="Arial"/>
              </a:rPr>
              <a:t>Projet 4 : Construisez un modèle de scoring</a:t>
            </a:r>
            <a:endParaRPr lang="fr-FR" sz="2800" b="0" strike="noStrike" spc="-1">
              <a:latin typeface="Arial"/>
            </a:endParaRPr>
          </a:p>
          <a:p>
            <a:pPr indent="0">
              <a:lnSpc>
                <a:spcPct val="90000"/>
              </a:lnSpc>
              <a:spcBef>
                <a:spcPts val="479"/>
              </a:spcBef>
              <a:buNone/>
              <a:tabLst>
                <a:tab pos="0" algn="l"/>
              </a:tabLst>
            </a:pPr>
            <a:endParaRPr lang="fr-FR"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Méthode d’évaluation</a:t>
            </a:r>
            <a:endParaRPr lang="ru-RU" sz="3600" b="0" strike="noStrike" spc="-1">
              <a:solidFill>
                <a:srgbClr val="4D4D4D"/>
              </a:solidFill>
              <a:latin typeface="Arial"/>
            </a:endParaRPr>
          </a:p>
        </p:txBody>
      </p:sp>
      <p:sp>
        <p:nvSpPr>
          <p:cNvPr id="108" name="PlaceHolder 2"/>
          <p:cNvSpPr>
            <a:spLocks noGrp="1"/>
          </p:cNvSpPr>
          <p:nvPr>
            <p:ph/>
          </p:nvPr>
        </p:nvSpPr>
        <p:spPr>
          <a:xfrm>
            <a:off x="1908000" y="765000"/>
            <a:ext cx="7128000" cy="357480"/>
          </a:xfrm>
          <a:prstGeom prst="rect">
            <a:avLst/>
          </a:prstGeom>
          <a:noFill/>
          <a:ln w="0">
            <a:noFill/>
          </a:ln>
        </p:spPr>
        <p:txBody>
          <a:bodyPr numCol="1" spcCol="0" anchor="t">
            <a:noAutofit/>
          </a:bodyPr>
          <a:lstStyle/>
          <a:p>
            <a:pPr indent="0" algn="just">
              <a:lnSpc>
                <a:spcPct val="100000"/>
              </a:lnSpc>
              <a:spcBef>
                <a:spcPts val="360"/>
              </a:spcBef>
              <a:buNone/>
              <a:tabLst>
                <a:tab pos="0" algn="l"/>
              </a:tabLst>
            </a:pPr>
            <a:r>
              <a:rPr lang="fr-FR" sz="1800" b="0" strike="noStrike" spc="-1">
                <a:solidFill>
                  <a:srgbClr val="4D4D4D"/>
                </a:solidFill>
                <a:latin typeface="Arial"/>
              </a:rPr>
              <a:t>Pour chaque algorithme, la méthode d’évaluation sera la suivante :</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p:txBody>
      </p:sp>
      <p:graphicFrame>
        <p:nvGraphicFramePr>
          <p:cNvPr id="2" name="Diagram1"/>
          <p:cNvGraphicFramePr/>
          <p:nvPr>
            <p:extLst>
              <p:ext uri="{D42A27DB-BD31-4B8C-83A1-F6EECF244321}">
                <p14:modId xmlns:p14="http://schemas.microsoft.com/office/powerpoint/2010/main" val="1101180983"/>
              </p:ext>
            </p:extLst>
          </p:nvPr>
        </p:nvGraphicFramePr>
        <p:xfrm>
          <a:off x="2160360" y="1123200"/>
          <a:ext cx="6624000" cy="5690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Modèles testés</a:t>
            </a:r>
            <a:endParaRPr lang="ru-RU" sz="3600" b="0" strike="noStrike" spc="-1">
              <a:solidFill>
                <a:srgbClr val="4D4D4D"/>
              </a:solidFill>
              <a:latin typeface="Arial"/>
            </a:endParaRPr>
          </a:p>
        </p:txBody>
      </p:sp>
      <p:sp>
        <p:nvSpPr>
          <p:cNvPr id="110" name="PlaceHolder 2"/>
          <p:cNvSpPr>
            <a:spLocks noGrp="1"/>
          </p:cNvSpPr>
          <p:nvPr>
            <p:ph/>
          </p:nvPr>
        </p:nvSpPr>
        <p:spPr>
          <a:xfrm>
            <a:off x="1872000" y="900000"/>
            <a:ext cx="7128000" cy="6048360"/>
          </a:xfrm>
          <a:prstGeom prst="rect">
            <a:avLst/>
          </a:prstGeom>
          <a:noFill/>
          <a:ln w="0">
            <a:noFill/>
          </a:ln>
        </p:spPr>
        <p:txBody>
          <a:bodyPr numCol="1" spcCol="0" anchor="t">
            <a:noAutofit/>
          </a:bodyPr>
          <a:lstStyle/>
          <a:p>
            <a:pPr marL="343080" indent="-343080" algn="just">
              <a:lnSpc>
                <a:spcPct val="100000"/>
              </a:lnSpc>
              <a:spcBef>
                <a:spcPts val="320"/>
              </a:spcBef>
              <a:buClr>
                <a:srgbClr val="4D4D4D"/>
              </a:buClr>
              <a:buFont typeface="Arial"/>
              <a:buChar char="•"/>
            </a:pPr>
            <a:r>
              <a:rPr lang="fr-FR" sz="1600" b="0" strike="noStrike" spc="-1">
                <a:solidFill>
                  <a:srgbClr val="4D4D4D"/>
                </a:solidFill>
                <a:latin typeface="Arial"/>
              </a:rPr>
              <a:t>Modèle naïf (référence de base)</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classe la plus fréquente</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nSpc>
                <a:spcPct val="100000"/>
              </a:lnSpc>
              <a:spcBef>
                <a:spcPts val="320"/>
              </a:spcBef>
              <a:buClr>
                <a:srgbClr val="4D4D4D"/>
              </a:buClr>
              <a:buFont typeface="Arial"/>
              <a:buChar char="•"/>
            </a:pPr>
            <a:r>
              <a:rPr lang="fr-FR" sz="1600" b="0" strike="noStrike" spc="-1">
                <a:solidFill>
                  <a:srgbClr val="4D4D4D"/>
                </a:solidFill>
                <a:latin typeface="Arial"/>
              </a:rPr>
              <a:t>Modèle linéaire de régression logistique</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probabilité des classes de la variable cible comme une combinaison linéaire de paramètres suivant une fonction logistique</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gn="just">
              <a:lnSpc>
                <a:spcPct val="100000"/>
              </a:lnSpc>
              <a:spcBef>
                <a:spcPts val="320"/>
              </a:spcBef>
              <a:buClr>
                <a:srgbClr val="4D4D4D"/>
              </a:buClr>
              <a:buFont typeface="Arial"/>
              <a:buChar char="•"/>
            </a:pPr>
            <a:r>
              <a:rPr lang="fr-FR" sz="1600" b="0" strike="noStrike" spc="-1">
                <a:solidFill>
                  <a:srgbClr val="4D4D4D"/>
                </a:solidFill>
                <a:latin typeface="Arial"/>
              </a:rPr>
              <a:t>Modèle linéaire de Machines à Vecteurs de Support (SVM)</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classe de la variable cible selon une fonction linéaire qui a été déterminée comme « frontière » entre les classes</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nSpc>
                <a:spcPct val="100000"/>
              </a:lnSpc>
              <a:spcBef>
                <a:spcPts val="320"/>
              </a:spcBef>
              <a:buClr>
                <a:srgbClr val="4D4D4D"/>
              </a:buClr>
              <a:buFont typeface="Arial"/>
              <a:buChar char="•"/>
            </a:pPr>
            <a:r>
              <a:rPr lang="fr-FR" sz="1600" b="0" strike="noStrike" spc="-1">
                <a:solidFill>
                  <a:srgbClr val="4D4D4D"/>
                </a:solidFill>
                <a:latin typeface="Arial"/>
              </a:rPr>
              <a:t>Modèle non-linéaire de SVM à noyau</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Même principe que la SVM mais avec une fonction non-linéaire</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gn="just">
              <a:lnSpc>
                <a:spcPct val="100000"/>
              </a:lnSpc>
              <a:spcBef>
                <a:spcPts val="320"/>
              </a:spcBef>
              <a:buClr>
                <a:srgbClr val="4D4D4D"/>
              </a:buClr>
              <a:buFont typeface="Arial"/>
              <a:buChar char="•"/>
            </a:pPr>
            <a:r>
              <a:rPr lang="fr-FR" sz="1600" b="0" strike="noStrike" spc="-1">
                <a:solidFill>
                  <a:srgbClr val="4D4D4D"/>
                </a:solidFill>
                <a:latin typeface="Arial"/>
              </a:rPr>
              <a:t>Modèle de réseaux de neurones</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classe en fonction de l’activation des neurones</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gn="just">
              <a:lnSpc>
                <a:spcPct val="100000"/>
              </a:lnSpc>
              <a:spcBef>
                <a:spcPts val="320"/>
              </a:spcBef>
              <a:buClr>
                <a:srgbClr val="4D4D4D"/>
              </a:buClr>
              <a:buFont typeface="Arial"/>
              <a:buChar char="•"/>
            </a:pPr>
            <a:r>
              <a:rPr lang="fr-FR" sz="1600" b="0" strike="noStrike" spc="-1">
                <a:solidFill>
                  <a:srgbClr val="4D4D4D"/>
                </a:solidFill>
                <a:latin typeface="Arial"/>
              </a:rPr>
              <a:t>Modèle  ensembliste de forêts aléatoires (Random Forest)</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classe en fonction d’arbres décisionnels simples et indépendants</a:t>
            </a:r>
            <a:endParaRPr lang="ru-RU" sz="1200" b="0" strike="noStrike" spc="-1">
              <a:solidFill>
                <a:srgbClr val="4D4D4D"/>
              </a:solidFill>
              <a:latin typeface="Arial"/>
            </a:endParaRPr>
          </a:p>
          <a:p>
            <a:pPr marL="743040" lvl="1" indent="0" algn="just">
              <a:lnSpc>
                <a:spcPct val="100000"/>
              </a:lnSpc>
              <a:spcBef>
                <a:spcPts val="241"/>
              </a:spcBef>
              <a:buNone/>
            </a:pPr>
            <a:endParaRPr lang="ru-RU" sz="1200" b="0" strike="noStrike" spc="-1">
              <a:solidFill>
                <a:srgbClr val="4D4D4D"/>
              </a:solidFill>
              <a:latin typeface="Arial"/>
            </a:endParaRPr>
          </a:p>
          <a:p>
            <a:pPr marL="343080" indent="-343080" algn="just">
              <a:lnSpc>
                <a:spcPct val="100000"/>
              </a:lnSpc>
              <a:spcBef>
                <a:spcPts val="320"/>
              </a:spcBef>
              <a:buClr>
                <a:srgbClr val="4D4D4D"/>
              </a:buClr>
              <a:buFont typeface="Arial"/>
              <a:buChar char="•"/>
            </a:pPr>
            <a:r>
              <a:rPr lang="fr-FR" sz="1600" b="0" strike="noStrike" spc="-1">
                <a:solidFill>
                  <a:srgbClr val="4D4D4D"/>
                </a:solidFill>
                <a:latin typeface="Arial"/>
              </a:rPr>
              <a:t>Modèle  ensembliste séquentiel du XGBoost</a:t>
            </a:r>
            <a:endParaRPr lang="ru-RU" sz="1600" b="0" strike="noStrike" spc="-1">
              <a:solidFill>
                <a:srgbClr val="4D4D4D"/>
              </a:solidFill>
              <a:latin typeface="Arial"/>
            </a:endParaRPr>
          </a:p>
          <a:p>
            <a:pPr marL="743040" lvl="1" indent="-285840" algn="just">
              <a:lnSpc>
                <a:spcPct val="100000"/>
              </a:lnSpc>
              <a:spcBef>
                <a:spcPts val="241"/>
              </a:spcBef>
              <a:buClr>
                <a:srgbClr val="4D4D4D"/>
              </a:buClr>
              <a:buFont typeface="Courier New"/>
              <a:buChar char="o"/>
            </a:pPr>
            <a:r>
              <a:rPr lang="fr-FR" sz="1200" b="0" strike="noStrike" spc="-1">
                <a:solidFill>
                  <a:srgbClr val="4D4D4D"/>
                </a:solidFill>
                <a:latin typeface="Arial"/>
              </a:rPr>
              <a:t>Prédiction de la classe en fonction des prédictions pondérées des précédents arbres décisionnels</a:t>
            </a:r>
            <a:endParaRPr lang="ru-RU" sz="12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Résultats</a:t>
            </a:r>
            <a:endParaRPr lang="ru-RU" sz="3600" b="0" strike="noStrike" spc="-1">
              <a:solidFill>
                <a:srgbClr val="4D4D4D"/>
              </a:solidFill>
              <a:latin typeface="Arial"/>
            </a:endParaRPr>
          </a:p>
        </p:txBody>
      </p:sp>
      <p:graphicFrame>
        <p:nvGraphicFramePr>
          <p:cNvPr id="112" name="Espace réservé du contenu 2"/>
          <p:cNvGraphicFramePr/>
          <p:nvPr/>
        </p:nvGraphicFramePr>
        <p:xfrm>
          <a:off x="0" y="866880"/>
          <a:ext cx="9143640" cy="3805440"/>
        </p:xfrm>
        <a:graphic>
          <a:graphicData uri="http://schemas.openxmlformats.org/drawingml/2006/table">
            <a:tbl>
              <a:tblPr/>
              <a:tblGrid>
                <a:gridCol w="1303920">
                  <a:extLst>
                    <a:ext uri="{9D8B030D-6E8A-4147-A177-3AD203B41FA5}">
                      <a16:colId xmlns:a16="http://schemas.microsoft.com/office/drawing/2014/main" val="20000"/>
                    </a:ext>
                  </a:extLst>
                </a:gridCol>
                <a:gridCol w="1221120">
                  <a:extLst>
                    <a:ext uri="{9D8B030D-6E8A-4147-A177-3AD203B41FA5}">
                      <a16:colId xmlns:a16="http://schemas.microsoft.com/office/drawing/2014/main" val="20001"/>
                    </a:ext>
                  </a:extLst>
                </a:gridCol>
                <a:gridCol w="1235880">
                  <a:extLst>
                    <a:ext uri="{9D8B030D-6E8A-4147-A177-3AD203B41FA5}">
                      <a16:colId xmlns:a16="http://schemas.microsoft.com/office/drawing/2014/main" val="20002"/>
                    </a:ext>
                  </a:extLst>
                </a:gridCol>
                <a:gridCol w="983160">
                  <a:extLst>
                    <a:ext uri="{9D8B030D-6E8A-4147-A177-3AD203B41FA5}">
                      <a16:colId xmlns:a16="http://schemas.microsoft.com/office/drawing/2014/main" val="20003"/>
                    </a:ext>
                  </a:extLst>
                </a:gridCol>
                <a:gridCol w="1147680">
                  <a:extLst>
                    <a:ext uri="{9D8B030D-6E8A-4147-A177-3AD203B41FA5}">
                      <a16:colId xmlns:a16="http://schemas.microsoft.com/office/drawing/2014/main" val="20004"/>
                    </a:ext>
                  </a:extLst>
                </a:gridCol>
                <a:gridCol w="1147680">
                  <a:extLst>
                    <a:ext uri="{9D8B030D-6E8A-4147-A177-3AD203B41FA5}">
                      <a16:colId xmlns:a16="http://schemas.microsoft.com/office/drawing/2014/main" val="20005"/>
                    </a:ext>
                  </a:extLst>
                </a:gridCol>
                <a:gridCol w="1132200">
                  <a:extLst>
                    <a:ext uri="{9D8B030D-6E8A-4147-A177-3AD203B41FA5}">
                      <a16:colId xmlns:a16="http://schemas.microsoft.com/office/drawing/2014/main" val="20006"/>
                    </a:ext>
                  </a:extLst>
                </a:gridCol>
                <a:gridCol w="972000">
                  <a:extLst>
                    <a:ext uri="{9D8B030D-6E8A-4147-A177-3AD203B41FA5}">
                      <a16:colId xmlns:a16="http://schemas.microsoft.com/office/drawing/2014/main" val="20007"/>
                    </a:ext>
                  </a:extLst>
                </a:gridCol>
              </a:tblGrid>
              <a:tr h="370800">
                <a:tc>
                  <a:txBody>
                    <a:bodyPr/>
                    <a:lstStyle/>
                    <a:p>
                      <a:pPr>
                        <a:lnSpc>
                          <a:spcPct val="100000"/>
                        </a:lnSpc>
                      </a:pPr>
                      <a:r>
                        <a:rPr lang="fr-FR" sz="1600" b="1" strike="noStrike" spc="-1">
                          <a:solidFill>
                            <a:schemeClr val="lt1"/>
                          </a:solidFill>
                          <a:latin typeface="Arial"/>
                        </a:rPr>
                        <a:t>Modèle</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Accuracy</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Precision</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Recall</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F1 score</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tabLst>
                          <a:tab pos="0" algn="l"/>
                        </a:tabLst>
                      </a:pPr>
                      <a:r>
                        <a:rPr lang="fr-FR" sz="1600" b="1" strike="noStrike" spc="-1">
                          <a:solidFill>
                            <a:schemeClr val="lt1"/>
                          </a:solidFill>
                          <a:latin typeface="Arial"/>
                        </a:rPr>
                        <a:t>F3 score</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ROC AUC</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nSpc>
                          <a:spcPct val="100000"/>
                        </a:lnSpc>
                      </a:pPr>
                      <a:r>
                        <a:rPr lang="fr-FR" sz="1600" b="1" strike="noStrike" spc="-1">
                          <a:solidFill>
                            <a:schemeClr val="lt1"/>
                          </a:solidFill>
                          <a:latin typeface="Arial"/>
                        </a:rPr>
                        <a:t>PR AUC</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extLst>
                  <a:ext uri="{0D108BD9-81ED-4DB2-BD59-A6C34878D82A}">
                    <a16:rowId xmlns:a16="http://schemas.microsoft.com/office/drawing/2014/main" val="10000"/>
                  </a:ext>
                </a:extLst>
              </a:tr>
              <a:tr h="370800">
                <a:tc>
                  <a:txBody>
                    <a:bodyPr/>
                    <a:lstStyle/>
                    <a:p>
                      <a:pPr>
                        <a:lnSpc>
                          <a:spcPct val="100000"/>
                        </a:lnSpc>
                      </a:pPr>
                      <a:r>
                        <a:rPr lang="fr-FR" sz="1600" b="0" i="1" strike="noStrike" spc="-1">
                          <a:solidFill>
                            <a:schemeClr val="lt1"/>
                          </a:solidFill>
                          <a:latin typeface="Arial"/>
                        </a:rPr>
                        <a:t>Naif</a:t>
                      </a:r>
                      <a:endParaRPr lang="fr-FR" sz="1600" b="0" strike="noStrike" spc="-1">
                        <a:latin typeface="Arial"/>
                      </a:endParaRPr>
                    </a:p>
                  </a:txBody>
                  <a:tcPr>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lstStyle/>
                    <a:p>
                      <a:pPr>
                        <a:lnSpc>
                          <a:spcPct val="100000"/>
                        </a:lnSpc>
                      </a:pPr>
                      <a:r>
                        <a:rPr lang="fr-FR" sz="1600" b="0" u="sng" strike="noStrike" spc="-1">
                          <a:solidFill>
                            <a:schemeClr val="dk1"/>
                          </a:solidFill>
                          <a:uFillTx/>
                          <a:latin typeface="Arial"/>
                        </a:rPr>
                        <a:t>0,91812</a:t>
                      </a:r>
                      <a:endParaRPr lang="fr-FR" sz="1600" b="0" strike="noStrike" spc="-1">
                        <a:latin typeface="Arial"/>
                      </a:endParaRPr>
                    </a:p>
                  </a:txBody>
                  <a:tcPr anchor="ctr">
                    <a:lnL w="28080">
                      <a:solidFill>
                        <a:srgbClr val="FFFFFF"/>
                      </a:solidFill>
                    </a:lnL>
                    <a:lnR w="2808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a:t>
                      </a:r>
                      <a:endParaRPr lang="fr-FR" sz="16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a:t>
                      </a:r>
                      <a:endParaRPr lang="fr-FR" sz="16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a:t>
                      </a:r>
                      <a:endParaRPr lang="fr-FR" sz="16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0,5</a:t>
                      </a:r>
                      <a:endParaRPr lang="fr-FR" sz="16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0.08188</a:t>
                      </a:r>
                      <a:endParaRPr lang="fr-FR" sz="16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extLst>
                  <a:ext uri="{0D108BD9-81ED-4DB2-BD59-A6C34878D82A}">
                    <a16:rowId xmlns:a16="http://schemas.microsoft.com/office/drawing/2014/main" val="10001"/>
                  </a:ext>
                </a:extLst>
              </a:tr>
              <a:tr h="543240">
                <a:tc>
                  <a:txBody>
                    <a:bodyPr/>
                    <a:lstStyle/>
                    <a:p>
                      <a:pPr>
                        <a:lnSpc>
                          <a:spcPct val="100000"/>
                        </a:lnSpc>
                      </a:pPr>
                      <a:r>
                        <a:rPr lang="fr-FR" sz="1600" b="0" i="1" strike="noStrike" spc="-1">
                          <a:solidFill>
                            <a:schemeClr val="lt1"/>
                          </a:solidFill>
                          <a:latin typeface="Arial"/>
                        </a:rPr>
                        <a:t>Régression Logistique</a:t>
                      </a:r>
                      <a:endParaRPr lang="fr-FR" sz="1600" b="0" strike="noStrike" spc="-1">
                        <a:latin typeface="Arial"/>
                      </a:endParaRPr>
                    </a:p>
                  </a:txBody>
                  <a:tcPr>
                    <a:lnL w="28080">
                      <a:solidFill>
                        <a:srgbClr val="FFFFFF"/>
                      </a:solidFill>
                    </a:lnL>
                    <a:lnR w="28080">
                      <a:solidFill>
                        <a:srgbClr val="FFFFFF"/>
                      </a:solidFill>
                    </a:lnR>
                    <a:lnT w="28080" cap="flat" cmpd="sng" algn="ctr">
                      <a:solidFill>
                        <a:srgbClr val="FFFFFF"/>
                      </a:solidFill>
                      <a:prstDash val="solid"/>
                      <a:round/>
                      <a:headEnd type="none" w="med" len="med"/>
                      <a:tailEnd type="none" w="med" len="med"/>
                    </a:lnT>
                    <a:lnB w="1224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0.09173</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0.08264</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0.99921</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0.15266</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0.47376</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0.74775</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0.22116</a:t>
                      </a:r>
                      <a:endParaRPr lang="fr-FR" sz="1600" b="0" strike="noStrike" spc="-1">
                        <a:solidFill>
                          <a:schemeClr val="dk1"/>
                        </a:solidFill>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2"/>
                  </a:ext>
                </a:extLst>
              </a:tr>
              <a:tr h="370800">
                <a:tc>
                  <a:txBody>
                    <a:bodyPr/>
                    <a:lstStyle/>
                    <a:p>
                      <a:pPr>
                        <a:lnSpc>
                          <a:spcPct val="100000"/>
                        </a:lnSpc>
                      </a:pPr>
                      <a:r>
                        <a:rPr lang="fr-FR" sz="1600" b="0" i="1" strike="noStrike" spc="-1">
                          <a:solidFill>
                            <a:schemeClr val="lt1"/>
                          </a:solidFill>
                          <a:latin typeface="Arial"/>
                        </a:rPr>
                        <a:t>SVM</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0.09544</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0.08295</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0.99921</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0.15319</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0.47478</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0.50702</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0.22433</a:t>
                      </a:r>
                      <a:endParaRPr lang="fr-FR" sz="1600" b="0" strike="noStrike" spc="-1">
                        <a:solidFill>
                          <a:schemeClr val="dk1"/>
                        </a:solidFill>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extLst>
                  <a:ext uri="{0D108BD9-81ED-4DB2-BD59-A6C34878D82A}">
                    <a16:rowId xmlns:a16="http://schemas.microsoft.com/office/drawing/2014/main" val="10003"/>
                  </a:ext>
                </a:extLst>
              </a:tr>
              <a:tr h="543240">
                <a:tc>
                  <a:txBody>
                    <a:bodyPr/>
                    <a:lstStyle/>
                    <a:p>
                      <a:pPr>
                        <a:lnSpc>
                          <a:spcPct val="100000"/>
                        </a:lnSpc>
                      </a:pPr>
                      <a:r>
                        <a:rPr lang="fr-FR" sz="1600" b="0" i="1" strike="noStrike" spc="-1">
                          <a:solidFill>
                            <a:schemeClr val="lt1"/>
                          </a:solidFill>
                          <a:latin typeface="Arial"/>
                        </a:rPr>
                        <a:t>SVM à noyau</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0.08188</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0.08188</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u="sng" strike="noStrike" spc="-1">
                          <a:solidFill>
                            <a:schemeClr val="dk1"/>
                          </a:solidFill>
                          <a:uFillTx/>
                          <a:latin typeface="Arial"/>
                        </a:rPr>
                        <a:t>1.0</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0.15137</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0.47142</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0.57736</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0.10691</a:t>
                      </a:r>
                      <a:endParaRPr lang="fr-FR" sz="1600" b="0" strike="noStrike" spc="-1">
                        <a:solidFill>
                          <a:schemeClr val="dk1"/>
                        </a:solidFill>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4"/>
                  </a:ext>
                </a:extLst>
              </a:tr>
              <a:tr h="543240">
                <a:tc>
                  <a:txBody>
                    <a:bodyPr/>
                    <a:lstStyle/>
                    <a:p>
                      <a:pPr>
                        <a:lnSpc>
                          <a:spcPct val="100000"/>
                        </a:lnSpc>
                      </a:pPr>
                      <a:r>
                        <a:rPr lang="fr-FR" sz="1600" b="0" i="1" strike="noStrike" spc="-1">
                          <a:solidFill>
                            <a:schemeClr val="lt1"/>
                          </a:solidFill>
                          <a:latin typeface="Arial"/>
                        </a:rPr>
                        <a:t>Réseaux de neurones</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0.51451</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0.11659</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0.74940</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0.20178</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0.48574</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0.62148</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0.15892</a:t>
                      </a:r>
                      <a:endParaRPr lang="fr-FR" sz="1600" b="0" strike="noStrike" spc="-1">
                        <a:solidFill>
                          <a:schemeClr val="dk1"/>
                        </a:solidFill>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extLst>
                  <a:ext uri="{0D108BD9-81ED-4DB2-BD59-A6C34878D82A}">
                    <a16:rowId xmlns:a16="http://schemas.microsoft.com/office/drawing/2014/main" val="10005"/>
                  </a:ext>
                </a:extLst>
              </a:tr>
              <a:tr h="543240">
                <a:tc>
                  <a:txBody>
                    <a:bodyPr/>
                    <a:lstStyle/>
                    <a:p>
                      <a:pPr>
                        <a:lnSpc>
                          <a:spcPct val="100000"/>
                        </a:lnSpc>
                      </a:pPr>
                      <a:r>
                        <a:rPr lang="fr-FR" sz="1600" b="0" i="1" strike="noStrike" spc="-1">
                          <a:solidFill>
                            <a:schemeClr val="lt1"/>
                          </a:solidFill>
                          <a:latin typeface="Arial"/>
                        </a:rPr>
                        <a:t>Forêt aléatoire</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0.5217</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u="sng" strike="noStrike" spc="-1">
                          <a:solidFill>
                            <a:schemeClr val="dk1"/>
                          </a:solidFill>
                          <a:uFillTx/>
                          <a:latin typeface="Arial"/>
                        </a:rPr>
                        <a:t>0.12739</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0.82764</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u="sng" strike="noStrike" spc="-1">
                          <a:solidFill>
                            <a:schemeClr val="dk1"/>
                          </a:solidFill>
                          <a:uFillTx/>
                          <a:latin typeface="Arial"/>
                        </a:rPr>
                        <a:t>0.22080</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u="sng" strike="noStrike" spc="-1">
                          <a:solidFill>
                            <a:schemeClr val="dk1"/>
                          </a:solidFill>
                          <a:uFillTx/>
                          <a:latin typeface="Arial"/>
                        </a:rPr>
                        <a:t>0.53408</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0.74480</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lstStyle/>
                    <a:p>
                      <a:pPr>
                        <a:lnSpc>
                          <a:spcPct val="100000"/>
                        </a:lnSpc>
                      </a:pPr>
                      <a:r>
                        <a:rPr lang="fr-FR" sz="1600" b="0" strike="noStrike" spc="-1">
                          <a:solidFill>
                            <a:schemeClr val="dk1"/>
                          </a:solidFill>
                          <a:latin typeface="Arial"/>
                        </a:rPr>
                        <a:t>0.22224</a:t>
                      </a:r>
                      <a:endParaRPr lang="fr-FR" sz="1600" b="0" strike="noStrike" spc="-1">
                        <a:solidFill>
                          <a:schemeClr val="dk1"/>
                        </a:solidFill>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6"/>
                  </a:ext>
                </a:extLst>
              </a:tr>
              <a:tr h="376560">
                <a:tc>
                  <a:txBody>
                    <a:bodyPr/>
                    <a:lstStyle/>
                    <a:p>
                      <a:pPr>
                        <a:lnSpc>
                          <a:spcPct val="100000"/>
                        </a:lnSpc>
                      </a:pPr>
                      <a:r>
                        <a:rPr lang="fr-FR" sz="1600" b="0" i="1" strike="noStrike" spc="-1">
                          <a:solidFill>
                            <a:schemeClr val="lt1"/>
                          </a:solidFill>
                          <a:latin typeface="Arial"/>
                        </a:rPr>
                        <a:t>XGBoost</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lstStyle/>
                    <a:p>
                      <a:pPr>
                        <a:lnSpc>
                          <a:spcPct val="100000"/>
                        </a:lnSpc>
                      </a:pPr>
                      <a:r>
                        <a:rPr lang="fr-FR" sz="1600" b="0" strike="noStrike" spc="-1">
                          <a:solidFill>
                            <a:schemeClr val="dk1"/>
                          </a:solidFill>
                          <a:latin typeface="Arial"/>
                        </a:rPr>
                        <a:t>0.13921</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0.08638</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0.99325</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0.15893</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strike="noStrike" spc="-1">
                          <a:solidFill>
                            <a:schemeClr val="dk1"/>
                          </a:solidFill>
                          <a:latin typeface="Arial"/>
                        </a:rPr>
                        <a:t>0.48453</a:t>
                      </a:r>
                      <a:endParaRPr lang="fr-FR" sz="16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pPr>
                        <a:lnSpc>
                          <a:spcPct val="100000"/>
                        </a:lnSpc>
                      </a:pPr>
                      <a:r>
                        <a:rPr lang="fr-FR" sz="1600" b="0" u="sng" strike="noStrike" spc="-1">
                          <a:solidFill>
                            <a:schemeClr val="dk1"/>
                          </a:solidFill>
                          <a:uFillTx/>
                          <a:latin typeface="Arial"/>
                        </a:rPr>
                        <a:t>0.76168</a:t>
                      </a:r>
                      <a:endParaRPr lang="fr-FR" sz="1600" b="0" u="sng" strike="noStrike" spc="-1">
                        <a:solidFill>
                          <a:schemeClr val="dk1"/>
                        </a:solidFill>
                        <a:uFillTx/>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lstStyle/>
                    <a:p>
                      <a:r>
                        <a:rPr lang="fr-FR" sz="1600" b="0" u="sng" strike="noStrike" spc="-1">
                          <a:solidFill>
                            <a:schemeClr val="dk1"/>
                          </a:solidFill>
                          <a:uFillTx/>
                          <a:latin typeface="Arial"/>
                        </a:rPr>
                        <a:t>0.23890</a:t>
                      </a:r>
                      <a:endParaRPr lang="fr-FR" sz="1600" b="0" u="sng" strike="noStrike" spc="-1">
                        <a:solidFill>
                          <a:schemeClr val="dk1"/>
                        </a:solidFill>
                        <a:uFillTx/>
                        <a:latin typeface="Arial"/>
                        <a:ea typeface="Microsoft YaHei"/>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extLst>
                  <a:ext uri="{0D108BD9-81ED-4DB2-BD59-A6C34878D82A}">
                    <a16:rowId xmlns:a16="http://schemas.microsoft.com/office/drawing/2014/main" val="10007"/>
                  </a:ext>
                </a:extLst>
              </a:tr>
            </a:tbl>
          </a:graphicData>
        </a:graphic>
      </p:graphicFrame>
      <p:sp>
        <p:nvSpPr>
          <p:cNvPr id="113" name="Rectangle 3"/>
          <p:cNvSpPr/>
          <p:nvPr/>
        </p:nvSpPr>
        <p:spPr>
          <a:xfrm>
            <a:off x="1800000" y="5148360"/>
            <a:ext cx="7523640" cy="151164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Meilleur modèle </a:t>
            </a:r>
            <a:r>
              <a:rPr lang="fr-FR" sz="1800" b="0" strike="noStrike" spc="-1">
                <a:solidFill>
                  <a:srgbClr val="4D4D4D"/>
                </a:solidFill>
                <a:latin typeface="Arial"/>
              </a:rPr>
              <a:t>: Forêt aléatoire</a:t>
            </a:r>
            <a:endParaRPr lang="fr-FR" sz="1800" b="0" strike="noStrike" spc="-1">
              <a:latin typeface="Arial"/>
            </a:endParaRPr>
          </a:p>
          <a:p>
            <a:pPr algn="just">
              <a:lnSpc>
                <a:spcPct val="100000"/>
              </a:lnSpc>
              <a:spcBef>
                <a:spcPts val="360"/>
              </a:spcBef>
            </a:pPr>
            <a:endParaRPr lang="fr-FR" sz="1800" b="0" strike="noStrike" spc="-1">
              <a:latin typeface="Arial"/>
            </a:endParaRPr>
          </a:p>
          <a:p>
            <a:r>
              <a:rPr lang="fr-FR" sz="1800" b="0" i="1" strike="noStrike" spc="-1">
                <a:solidFill>
                  <a:srgbClr val="4D4D4D"/>
                </a:solidFill>
                <a:latin typeface="Arial"/>
              </a:rPr>
              <a:t>Avec les hyperparamètres suivants :  </a:t>
            </a:r>
            <a:endParaRPr lang="fr-FR" sz="1800" b="0" strike="noStrike" spc="-1">
              <a:latin typeface="Arial"/>
            </a:endParaRPr>
          </a:p>
          <a:p>
            <a:r>
              <a:rPr lang="fr-FR" sz="1800" b="0" i="1" strike="noStrike" spc="-1">
                <a:solidFill>
                  <a:srgbClr val="4D4D4D"/>
                </a:solidFill>
                <a:latin typeface="Arial"/>
              </a:rPr>
              <a:t>{'max_depth': 17,'n_estimators':1000, 'max_features': 'sqrt'} </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Résultats</a:t>
            </a:r>
            <a:endParaRPr lang="ru-RU" sz="3600" b="0" strike="noStrike" spc="-1">
              <a:solidFill>
                <a:srgbClr val="4D4D4D"/>
              </a:solidFill>
              <a:latin typeface="Arial"/>
            </a:endParaRPr>
          </a:p>
        </p:txBody>
      </p:sp>
      <p:graphicFrame>
        <p:nvGraphicFramePr>
          <p:cNvPr id="115" name="Espace réservé du contenu 2"/>
          <p:cNvGraphicFramePr/>
          <p:nvPr/>
        </p:nvGraphicFramePr>
        <p:xfrm>
          <a:off x="1908000" y="980640"/>
          <a:ext cx="7128000" cy="2803920"/>
        </p:xfrm>
        <a:graphic>
          <a:graphicData uri="http://schemas.openxmlformats.org/drawingml/2006/table">
            <a:tbl>
              <a:tblPr/>
              <a:tblGrid>
                <a:gridCol w="2231640">
                  <a:extLst>
                    <a:ext uri="{9D8B030D-6E8A-4147-A177-3AD203B41FA5}">
                      <a16:colId xmlns:a16="http://schemas.microsoft.com/office/drawing/2014/main" val="20000"/>
                    </a:ext>
                  </a:extLst>
                </a:gridCol>
                <a:gridCol w="2448000">
                  <a:extLst>
                    <a:ext uri="{9D8B030D-6E8A-4147-A177-3AD203B41FA5}">
                      <a16:colId xmlns:a16="http://schemas.microsoft.com/office/drawing/2014/main" val="20001"/>
                    </a:ext>
                  </a:extLst>
                </a:gridCol>
                <a:gridCol w="2448360">
                  <a:extLst>
                    <a:ext uri="{9D8B030D-6E8A-4147-A177-3AD203B41FA5}">
                      <a16:colId xmlns:a16="http://schemas.microsoft.com/office/drawing/2014/main" val="20002"/>
                    </a:ext>
                  </a:extLst>
                </a:gridCol>
              </a:tblGrid>
              <a:tr h="543240">
                <a:tc>
                  <a:txBody>
                    <a:bodyPr/>
                    <a:lstStyle/>
                    <a:p>
                      <a:pPr>
                        <a:lnSpc>
                          <a:spcPct val="100000"/>
                        </a:lnSpc>
                      </a:pPr>
                      <a:r>
                        <a:rPr lang="fr-FR" sz="1600" b="1" strike="noStrike" spc="-1">
                          <a:solidFill>
                            <a:schemeClr val="lt1"/>
                          </a:solidFill>
                          <a:latin typeface="Arial"/>
                        </a:rPr>
                        <a:t>Modèle</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lstStyle/>
                    <a:p>
                      <a:pPr algn="ctr">
                        <a:lnSpc>
                          <a:spcPct val="100000"/>
                        </a:lnSpc>
                      </a:pPr>
                      <a:r>
                        <a:rPr lang="fr-FR" sz="1600" b="1" strike="noStrike" spc="-1">
                          <a:solidFill>
                            <a:schemeClr val="lt1"/>
                          </a:solidFill>
                          <a:latin typeface="Arial"/>
                        </a:rPr>
                        <a:t>Temps d’entrainement moyen</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lstStyle/>
                    <a:p>
                      <a:pPr algn="ctr">
                        <a:lnSpc>
                          <a:spcPct val="100000"/>
                        </a:lnSpc>
                      </a:pPr>
                      <a:r>
                        <a:rPr lang="fr-FR" sz="1600" b="1" strike="noStrike" spc="-1">
                          <a:solidFill>
                            <a:schemeClr val="lt1"/>
                          </a:solidFill>
                          <a:latin typeface="Arial"/>
                        </a:rPr>
                        <a:t>Temps de prédiction moyen</a:t>
                      </a:r>
                      <a:endParaRPr lang="fr-FR"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extLst>
                  <a:ext uri="{0D108BD9-81ED-4DB2-BD59-A6C34878D82A}">
                    <a16:rowId xmlns:a16="http://schemas.microsoft.com/office/drawing/2014/main" val="10000"/>
                  </a:ext>
                </a:extLst>
              </a:tr>
              <a:tr h="370800">
                <a:tc>
                  <a:txBody>
                    <a:bodyPr/>
                    <a:lstStyle/>
                    <a:p>
                      <a:pPr>
                        <a:lnSpc>
                          <a:spcPct val="100000"/>
                        </a:lnSpc>
                      </a:pPr>
                      <a:r>
                        <a:rPr lang="fr-FR" sz="1600" b="0" i="1" strike="noStrike" spc="-1">
                          <a:solidFill>
                            <a:schemeClr val="lt1"/>
                          </a:solidFill>
                          <a:latin typeface="Arial"/>
                        </a:rPr>
                        <a:t>Régression Logistique</a:t>
                      </a:r>
                      <a:endParaRPr lang="fr-FR" sz="1600" b="0" strike="noStrike" spc="-1">
                        <a:latin typeface="Arial"/>
                      </a:endParaRPr>
                    </a:p>
                  </a:txBody>
                  <a:tcPr>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lstStyle/>
                    <a:p>
                      <a:pPr algn="r">
                        <a:lnSpc>
                          <a:spcPct val="100000"/>
                        </a:lnSpc>
                      </a:pPr>
                      <a:r>
                        <a:rPr lang="fr-FR" sz="1600" b="0" strike="noStrike" spc="-1">
                          <a:solidFill>
                            <a:schemeClr val="dk1"/>
                          </a:solidFill>
                          <a:latin typeface="Arial"/>
                        </a:rPr>
                        <a:t>26.480228</a:t>
                      </a:r>
                      <a:endParaRPr lang="fr-FR" sz="1600" b="0" strike="noStrike" spc="-1">
                        <a:latin typeface="Arial"/>
                      </a:endParaRPr>
                    </a:p>
                  </a:txBody>
                  <a:tcPr anchor="ctr">
                    <a:lnL w="28080">
                      <a:solidFill>
                        <a:srgbClr val="FFFFFF"/>
                      </a:solidFill>
                    </a:lnL>
                    <a:lnR w="2808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tc>
                  <a:txBody>
                    <a:bodyPr/>
                    <a:lstStyle/>
                    <a:p>
                      <a:pPr algn="r">
                        <a:lnSpc>
                          <a:spcPct val="100000"/>
                        </a:lnSpc>
                      </a:pPr>
                      <a:r>
                        <a:rPr lang="fr-FR" sz="1600" b="0" strike="noStrike" spc="-1">
                          <a:solidFill>
                            <a:schemeClr val="dk1"/>
                          </a:solidFill>
                          <a:latin typeface="Arial"/>
                        </a:rPr>
                        <a:t>0.061645</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AF5"/>
                    </a:solidFill>
                  </a:tcPr>
                </a:tc>
                <a:extLst>
                  <a:ext uri="{0D108BD9-81ED-4DB2-BD59-A6C34878D82A}">
                    <a16:rowId xmlns:a16="http://schemas.microsoft.com/office/drawing/2014/main" val="10001"/>
                  </a:ext>
                </a:extLst>
              </a:tr>
              <a:tr h="370800">
                <a:tc>
                  <a:txBody>
                    <a:bodyPr/>
                    <a:lstStyle/>
                    <a:p>
                      <a:pPr>
                        <a:lnSpc>
                          <a:spcPct val="100000"/>
                        </a:lnSpc>
                      </a:pPr>
                      <a:r>
                        <a:rPr lang="fr-FR" sz="1600" b="0" i="1" strike="noStrike" spc="-1">
                          <a:solidFill>
                            <a:schemeClr val="lt1"/>
                          </a:solidFill>
                          <a:latin typeface="Arial"/>
                        </a:rPr>
                        <a:t>SVM</a:t>
                      </a:r>
                      <a:endParaRPr lang="fr-FR" sz="1600" b="0" strike="noStrike" spc="-1">
                        <a:latin typeface="Arial"/>
                      </a:endParaRPr>
                    </a:p>
                  </a:txBody>
                  <a:tcPr>
                    <a:lnL w="28080">
                      <a:solidFill>
                        <a:srgbClr val="FFFFFF"/>
                      </a:solidFill>
                    </a:lnL>
                    <a:lnR w="28080">
                      <a:solidFill>
                        <a:srgbClr val="FFFFFF"/>
                      </a:solidFill>
                    </a:lnR>
                    <a:lnT w="28080" cap="flat" cmpd="sng" algn="ctr">
                      <a:solidFill>
                        <a:srgbClr val="FFFFFF"/>
                      </a:solidFill>
                      <a:prstDash val="solid"/>
                      <a:round/>
                      <a:headEnd type="none" w="med" len="med"/>
                      <a:tailEnd type="none" w="med" len="med"/>
                    </a:lnT>
                    <a:lnB w="12240">
                      <a:solidFill>
                        <a:srgbClr val="FFFFFF"/>
                      </a:solidFill>
                    </a:lnB>
                    <a:solidFill>
                      <a:schemeClr val="accent6"/>
                    </a:solidFill>
                  </a:tcPr>
                </a:tc>
                <a:tc>
                  <a:txBody>
                    <a:bodyPr/>
                    <a:lstStyle/>
                    <a:p>
                      <a:pPr algn="r">
                        <a:lnSpc>
                          <a:spcPct val="100000"/>
                        </a:lnSpc>
                      </a:pPr>
                      <a:r>
                        <a:rPr lang="fr-FR" sz="1600" b="0" strike="noStrike" spc="-1">
                          <a:solidFill>
                            <a:schemeClr val="dk1"/>
                          </a:solidFill>
                          <a:latin typeface="Arial"/>
                        </a:rPr>
                        <a:t>143.219976</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gn="r">
                        <a:lnSpc>
                          <a:spcPct val="100000"/>
                        </a:lnSpc>
                      </a:pPr>
                      <a:r>
                        <a:rPr lang="fr-FR" sz="1600" b="0" u="sng" strike="noStrike" spc="-1">
                          <a:solidFill>
                            <a:schemeClr val="dk1"/>
                          </a:solidFill>
                          <a:uFillTx/>
                          <a:latin typeface="Arial"/>
                        </a:rPr>
                        <a:t>0.038562</a:t>
                      </a:r>
                      <a:endParaRPr lang="fr-FR" sz="1600" b="0" u="sng" strike="noStrike" spc="-1">
                        <a:uFillTx/>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2"/>
                  </a:ext>
                </a:extLst>
              </a:tr>
              <a:tr h="370800">
                <a:tc>
                  <a:txBody>
                    <a:bodyPr/>
                    <a:lstStyle/>
                    <a:p>
                      <a:pPr>
                        <a:lnSpc>
                          <a:spcPct val="100000"/>
                        </a:lnSpc>
                      </a:pPr>
                      <a:r>
                        <a:rPr lang="fr-FR" sz="1600" b="0" i="1" strike="noStrike" spc="-1">
                          <a:solidFill>
                            <a:schemeClr val="lt1"/>
                          </a:solidFill>
                          <a:latin typeface="Arial"/>
                        </a:rPr>
                        <a:t>SVM à noyau</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gn="r">
                        <a:lnSpc>
                          <a:spcPct val="100000"/>
                        </a:lnSpc>
                      </a:pPr>
                      <a:r>
                        <a:rPr lang="fr-FR" sz="1600" b="0" strike="noStrike" spc="-1">
                          <a:solidFill>
                            <a:schemeClr val="dk1"/>
                          </a:solidFill>
                          <a:latin typeface="Arial"/>
                        </a:rPr>
                        <a:t>14.716560</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lstStyle/>
                    <a:p>
                      <a:pPr algn="r">
                        <a:lnSpc>
                          <a:spcPct val="100000"/>
                        </a:lnSpc>
                      </a:pPr>
                      <a:r>
                        <a:rPr lang="fr-FR" sz="1600" b="0" strike="noStrike" spc="-1">
                          <a:solidFill>
                            <a:schemeClr val="dk1"/>
                          </a:solidFill>
                          <a:latin typeface="Arial"/>
                        </a:rPr>
                        <a:t>0.899726</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CDDAF5"/>
                    </a:solidFill>
                  </a:tcPr>
                </a:tc>
                <a:extLst>
                  <a:ext uri="{0D108BD9-81ED-4DB2-BD59-A6C34878D82A}">
                    <a16:rowId xmlns:a16="http://schemas.microsoft.com/office/drawing/2014/main" val="10003"/>
                  </a:ext>
                </a:extLst>
              </a:tr>
              <a:tr h="370800">
                <a:tc>
                  <a:txBody>
                    <a:bodyPr/>
                    <a:lstStyle/>
                    <a:p>
                      <a:pPr>
                        <a:lnSpc>
                          <a:spcPct val="100000"/>
                        </a:lnSpc>
                      </a:pPr>
                      <a:r>
                        <a:rPr lang="fr-FR" sz="1600" b="0" i="1" strike="noStrike" spc="-1">
                          <a:solidFill>
                            <a:schemeClr val="lt1"/>
                          </a:solidFill>
                          <a:latin typeface="Arial"/>
                        </a:rPr>
                        <a:t>Réseaux de neurones</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gn="r">
                        <a:lnSpc>
                          <a:spcPct val="100000"/>
                        </a:lnSpc>
                      </a:pPr>
                      <a:r>
                        <a:rPr lang="fr-FR" sz="1600" b="0" strike="noStrike" spc="-1">
                          <a:solidFill>
                            <a:schemeClr val="dk1"/>
                          </a:solidFill>
                          <a:latin typeface="Arial"/>
                        </a:rPr>
                        <a:t>22.942275</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gn="r">
                        <a:lnSpc>
                          <a:spcPct val="100000"/>
                        </a:lnSpc>
                      </a:pPr>
                      <a:r>
                        <a:rPr lang="fr-FR" sz="1600" b="0" strike="noStrike" spc="-1">
                          <a:solidFill>
                            <a:schemeClr val="dk1"/>
                          </a:solidFill>
                          <a:latin typeface="Arial"/>
                        </a:rPr>
                        <a:t>1.014410	</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4"/>
                  </a:ext>
                </a:extLst>
              </a:tr>
              <a:tr h="370800">
                <a:tc>
                  <a:txBody>
                    <a:bodyPr/>
                    <a:lstStyle/>
                    <a:p>
                      <a:pPr>
                        <a:lnSpc>
                          <a:spcPct val="100000"/>
                        </a:lnSpc>
                      </a:pPr>
                      <a:r>
                        <a:rPr lang="fr-FR" sz="1600" b="0" i="1" strike="noStrike" spc="-1">
                          <a:solidFill>
                            <a:schemeClr val="lt1"/>
                          </a:solidFill>
                          <a:latin typeface="Arial"/>
                        </a:rPr>
                        <a:t>Forêt aléatoire</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lstStyle/>
                    <a:p>
                      <a:pPr algn="r">
                        <a:lnSpc>
                          <a:spcPct val="100000"/>
                        </a:lnSpc>
                      </a:pPr>
                      <a:r>
                        <a:rPr lang="fr-FR" sz="1600" b="0" strike="noStrike" spc="-1">
                          <a:solidFill>
                            <a:schemeClr val="dk1"/>
                          </a:solidFill>
                          <a:latin typeface="Arial"/>
                        </a:rPr>
                        <a:t>179.812259</a:t>
                      </a:r>
                      <a:endParaRPr lang="fr-FR" sz="1600" b="0" strike="noStrike" spc="-1">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lstStyle/>
                    <a:p>
                      <a:pPr algn="r">
                        <a:lnSpc>
                          <a:spcPct val="100000"/>
                        </a:lnSpc>
                      </a:pPr>
                      <a:r>
                        <a:rPr lang="fr-FR" sz="1600" b="0" strike="noStrike" spc="-1">
                          <a:solidFill>
                            <a:schemeClr val="dk1"/>
                          </a:solidFill>
                          <a:latin typeface="Arial"/>
                        </a:rPr>
                        <a:t>1.968536</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CDDAF5"/>
                    </a:solidFill>
                  </a:tcPr>
                </a:tc>
                <a:extLst>
                  <a:ext uri="{0D108BD9-81ED-4DB2-BD59-A6C34878D82A}">
                    <a16:rowId xmlns:a16="http://schemas.microsoft.com/office/drawing/2014/main" val="10005"/>
                  </a:ext>
                </a:extLst>
              </a:tr>
              <a:tr h="370800">
                <a:tc>
                  <a:txBody>
                    <a:bodyPr/>
                    <a:lstStyle/>
                    <a:p>
                      <a:pPr>
                        <a:lnSpc>
                          <a:spcPct val="100000"/>
                        </a:lnSpc>
                      </a:pPr>
                      <a:r>
                        <a:rPr lang="fr-FR" sz="1600" b="0" i="1" strike="noStrike" spc="-1">
                          <a:solidFill>
                            <a:schemeClr val="lt1"/>
                          </a:solidFill>
                          <a:latin typeface="Arial"/>
                        </a:rPr>
                        <a:t>XGBoost</a:t>
                      </a:r>
                      <a:endParaRPr lang="fr-FR" sz="1600" b="0" strike="noStrike" spc="-1">
                        <a:latin typeface="Arial"/>
                      </a:endParaRPr>
                    </a:p>
                  </a:txBody>
                  <a:tcPr>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lstStyle/>
                    <a:p>
                      <a:pPr algn="r">
                        <a:lnSpc>
                          <a:spcPct val="100000"/>
                        </a:lnSpc>
                      </a:pPr>
                      <a:r>
                        <a:rPr lang="fr-FR" sz="1600" b="0" u="sng" strike="noStrike" spc="-1">
                          <a:solidFill>
                            <a:schemeClr val="dk1"/>
                          </a:solidFill>
                          <a:uFillTx/>
                          <a:latin typeface="Arial"/>
                        </a:rPr>
                        <a:t>3.638897	</a:t>
                      </a:r>
                      <a:endParaRPr lang="fr-FR" sz="1600" b="0" u="sng" strike="noStrike" spc="-1">
                        <a:uFillTx/>
                        <a:latin typeface="Arial"/>
                      </a:endParaRPr>
                    </a:p>
                  </a:txBody>
                  <a:tcPr anchor="ctr">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lstStyle/>
                    <a:p>
                      <a:pPr algn="r">
                        <a:lnSpc>
                          <a:spcPct val="100000"/>
                        </a:lnSpc>
                      </a:pPr>
                      <a:r>
                        <a:rPr lang="fr-FR" sz="1600" b="0" strike="noStrike" spc="-1">
                          <a:solidFill>
                            <a:schemeClr val="dk1"/>
                          </a:solidFill>
                          <a:latin typeface="Arial"/>
                        </a:rPr>
                        <a:t>0.152905</a:t>
                      </a:r>
                      <a:endParaRPr lang="fr-FR" sz="1600" b="0" strike="noStrike" spc="-1">
                        <a:latin typeface="Arial"/>
                      </a:endParaRPr>
                    </a:p>
                  </a:txBody>
                  <a:tcPr anchor="ctr">
                    <a:lnL w="2808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7EDFA"/>
                    </a:solidFill>
                  </a:tcPr>
                </a:tc>
                <a:extLst>
                  <a:ext uri="{0D108BD9-81ED-4DB2-BD59-A6C34878D82A}">
                    <a16:rowId xmlns:a16="http://schemas.microsoft.com/office/drawing/2014/main" val="10006"/>
                  </a:ext>
                </a:extLst>
              </a:tr>
            </a:tbl>
          </a:graphicData>
        </a:graphic>
      </p:graphicFrame>
      <p:sp>
        <p:nvSpPr>
          <p:cNvPr id="116" name="Rectangle 3"/>
          <p:cNvSpPr/>
          <p:nvPr/>
        </p:nvSpPr>
        <p:spPr>
          <a:xfrm>
            <a:off x="1763640" y="4002120"/>
            <a:ext cx="7380000" cy="273888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Modèle le plus rapide</a:t>
            </a:r>
            <a:r>
              <a:rPr lang="fr-FR" sz="1800" b="0" strike="noStrike" spc="-1">
                <a:solidFill>
                  <a:srgbClr val="4D4D4D"/>
                </a:solidFill>
                <a:latin typeface="Arial"/>
              </a:rPr>
              <a:t>: </a:t>
            </a:r>
            <a:endParaRPr lang="fr-FR" sz="1800" b="0" strike="noStrike" spc="-1">
              <a:latin typeface="Arial"/>
            </a:endParaRPr>
          </a:p>
          <a:p>
            <a:pPr marL="343080" indent="-343080" algn="just">
              <a:lnSpc>
                <a:spcPct val="100000"/>
              </a:lnSpc>
              <a:spcBef>
                <a:spcPts val="360"/>
              </a:spcBef>
              <a:buClr>
                <a:srgbClr val="4D4D4D"/>
              </a:buClr>
              <a:buFont typeface="Symbol" charset="2"/>
              <a:buChar char=""/>
            </a:pPr>
            <a:r>
              <a:rPr lang="fr-FR" sz="1800" b="0" strike="noStrike" spc="-1">
                <a:solidFill>
                  <a:srgbClr val="4D4D4D"/>
                </a:solidFill>
                <a:latin typeface="Arial"/>
              </a:rPr>
              <a:t>XGBoost (entrainement) et SVM (prédiction)</a:t>
            </a:r>
            <a:endParaRPr lang="fr-FR" sz="1800" b="0" strike="noStrike" spc="-1">
              <a:latin typeface="Arial"/>
            </a:endParaRPr>
          </a:p>
          <a:p>
            <a:pPr algn="just">
              <a:lnSpc>
                <a:spcPct val="100000"/>
              </a:lnSpc>
              <a:spcBef>
                <a:spcPts val="360"/>
              </a:spcBef>
              <a:tabLst>
                <a:tab pos="0" algn="l"/>
              </a:tabLst>
            </a:pPr>
            <a:endParaRPr lang="fr-FR" sz="1800" b="0" strike="noStrike" spc="-1">
              <a:latin typeface="Arial"/>
            </a:endParaRPr>
          </a:p>
          <a:p>
            <a:pPr algn="just">
              <a:lnSpc>
                <a:spcPct val="100000"/>
              </a:lnSpc>
              <a:spcBef>
                <a:spcPts val="360"/>
              </a:spcBef>
              <a:tabLst>
                <a:tab pos="0" algn="l"/>
              </a:tabLst>
            </a:pPr>
            <a:r>
              <a:rPr lang="fr-FR" sz="1800" b="0" strike="noStrike" spc="-1">
                <a:solidFill>
                  <a:srgbClr val="4D4D4D"/>
                </a:solidFill>
                <a:latin typeface="Arial"/>
              </a:rPr>
              <a:t>Les différences de temps d’entrainement et de prédiction moyens sont assez important entre la forêt aléatoire et les modèles les plus rapides. </a:t>
            </a:r>
            <a:endParaRPr lang="fr-FR" sz="1800" b="0" strike="noStrike" spc="-1">
              <a:latin typeface="Arial"/>
            </a:endParaRPr>
          </a:p>
          <a:p>
            <a:pPr algn="just">
              <a:lnSpc>
                <a:spcPct val="100000"/>
              </a:lnSpc>
              <a:spcBef>
                <a:spcPts val="360"/>
              </a:spcBef>
              <a:tabLst>
                <a:tab pos="0" algn="l"/>
              </a:tabLst>
            </a:pPr>
            <a:endParaRPr lang="fr-FR" sz="1800" b="0" strike="noStrike" spc="-1">
              <a:latin typeface="Arial"/>
            </a:endParaRPr>
          </a:p>
          <a:p>
            <a:pPr algn="just">
              <a:lnSpc>
                <a:spcPct val="100000"/>
              </a:lnSpc>
              <a:spcBef>
                <a:spcPts val="360"/>
              </a:spcBef>
              <a:tabLst>
                <a:tab pos="0" algn="l"/>
              </a:tabLst>
            </a:pPr>
            <a:r>
              <a:rPr lang="fr-FR" sz="1800" b="0" strike="noStrike" spc="-1">
                <a:solidFill>
                  <a:srgbClr val="4D4D4D"/>
                </a:solidFill>
                <a:latin typeface="Arial"/>
              </a:rPr>
              <a:t>Privilégions tout de même la performance et donc l’algorithme de la forêt aléatoire pour ce problème de classification.</a:t>
            </a:r>
            <a:endParaRPr lang="fr-FR"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dirty="0">
                <a:solidFill>
                  <a:srgbClr val="003399"/>
                </a:solidFill>
                <a:latin typeface="Arial"/>
              </a:rPr>
              <a:t>Forêt Aléatoire</a:t>
            </a:r>
            <a:endParaRPr lang="ru-RU" sz="3600" b="0" strike="noStrike" spc="-1" dirty="0">
              <a:solidFill>
                <a:srgbClr val="4D4D4D"/>
              </a:solidFill>
              <a:latin typeface="Arial"/>
            </a:endParaRPr>
          </a:p>
        </p:txBody>
      </p:sp>
      <p:sp>
        <p:nvSpPr>
          <p:cNvPr id="118" name="Rectangle 3"/>
          <p:cNvSpPr/>
          <p:nvPr/>
        </p:nvSpPr>
        <p:spPr>
          <a:xfrm>
            <a:off x="2008080" y="851173"/>
            <a:ext cx="3176280" cy="237600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algn="just">
              <a:lnSpc>
                <a:spcPct val="100000"/>
              </a:lnSpc>
              <a:spcBef>
                <a:spcPts val="360"/>
              </a:spcBef>
              <a:tabLst>
                <a:tab pos="0" algn="l"/>
              </a:tabLst>
            </a:pPr>
            <a:endParaRPr lang="fr-FR" sz="1800" b="0" strike="noStrike" spc="-1" dirty="0">
              <a:latin typeface="Arial"/>
            </a:endParaRPr>
          </a:p>
          <a:p>
            <a:pPr algn="just">
              <a:lnSpc>
                <a:spcPct val="100000"/>
              </a:lnSpc>
              <a:spcBef>
                <a:spcPts val="360"/>
              </a:spcBef>
              <a:tabLst>
                <a:tab pos="0" algn="l"/>
              </a:tabLst>
            </a:pPr>
            <a:endParaRPr lang="fr-FR" sz="1800" b="0" strike="noStrike" spc="-1" dirty="0">
              <a:latin typeface="Arial"/>
            </a:endParaRPr>
          </a:p>
          <a:p>
            <a:pPr algn="just">
              <a:lnSpc>
                <a:spcPct val="100000"/>
              </a:lnSpc>
              <a:spcBef>
                <a:spcPts val="360"/>
              </a:spcBef>
              <a:tabLst>
                <a:tab pos="0" algn="l"/>
              </a:tabLst>
            </a:pPr>
            <a:r>
              <a:rPr lang="fr-FR" sz="1800" b="0" strike="noStrike" spc="-1" dirty="0">
                <a:solidFill>
                  <a:srgbClr val="4D4D4D"/>
                </a:solidFill>
                <a:latin typeface="Arial"/>
              </a:rPr>
              <a:t>Seuil de décision maximisant </a:t>
            </a:r>
            <a:endParaRPr lang="fr-FR" sz="1800" b="0" strike="noStrike" spc="-1" dirty="0">
              <a:latin typeface="Arial"/>
            </a:endParaRPr>
          </a:p>
          <a:p>
            <a:pPr algn="just">
              <a:lnSpc>
                <a:spcPct val="100000"/>
              </a:lnSpc>
              <a:spcBef>
                <a:spcPts val="360"/>
              </a:spcBef>
              <a:tabLst>
                <a:tab pos="0" algn="l"/>
              </a:tabLst>
            </a:pPr>
            <a:r>
              <a:rPr lang="fr-FR" sz="1800" b="0" strike="noStrike" spc="-1" dirty="0">
                <a:solidFill>
                  <a:srgbClr val="4D4D4D"/>
                </a:solidFill>
                <a:latin typeface="Arial"/>
              </a:rPr>
              <a:t>le F3 score = 0,4</a:t>
            </a:r>
            <a:endParaRPr lang="fr-FR" sz="1800" b="0" strike="noStrike" spc="-1" dirty="0">
              <a:latin typeface="Arial"/>
            </a:endParaRPr>
          </a:p>
        </p:txBody>
      </p:sp>
      <p:pic>
        <p:nvPicPr>
          <p:cNvPr id="3" name="Image 2">
            <a:extLst>
              <a:ext uri="{FF2B5EF4-FFF2-40B4-BE49-F238E27FC236}">
                <a16:creationId xmlns:a16="http://schemas.microsoft.com/office/drawing/2014/main" id="{4CB97C59-1DF9-9AEE-2419-44068F47AB95}"/>
              </a:ext>
            </a:extLst>
          </p:cNvPr>
          <p:cNvPicPr>
            <a:picLocks noChangeAspect="1"/>
          </p:cNvPicPr>
          <p:nvPr/>
        </p:nvPicPr>
        <p:blipFill>
          <a:blip r:embed="rId4"/>
          <a:stretch>
            <a:fillRect/>
          </a:stretch>
        </p:blipFill>
        <p:spPr>
          <a:xfrm>
            <a:off x="2228851" y="3745430"/>
            <a:ext cx="6231869" cy="3068290"/>
          </a:xfrm>
          <a:prstGeom prst="rect">
            <a:avLst/>
          </a:prstGeom>
        </p:spPr>
      </p:pic>
      <p:pic>
        <p:nvPicPr>
          <p:cNvPr id="5" name="Image 4">
            <a:extLst>
              <a:ext uri="{FF2B5EF4-FFF2-40B4-BE49-F238E27FC236}">
                <a16:creationId xmlns:a16="http://schemas.microsoft.com/office/drawing/2014/main" id="{61659DCF-9BD9-58BB-1389-7102D4190124}"/>
              </a:ext>
            </a:extLst>
          </p:cNvPr>
          <p:cNvPicPr>
            <a:picLocks noChangeAspect="1"/>
          </p:cNvPicPr>
          <p:nvPr/>
        </p:nvPicPr>
        <p:blipFill>
          <a:blip r:embed="rId5"/>
          <a:stretch>
            <a:fillRect/>
          </a:stretch>
        </p:blipFill>
        <p:spPr>
          <a:xfrm>
            <a:off x="5329631" y="503583"/>
            <a:ext cx="3669910" cy="29254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dirty="0">
                <a:solidFill>
                  <a:srgbClr val="003399"/>
                </a:solidFill>
                <a:latin typeface="Arial"/>
              </a:rPr>
              <a:t>Forêt Aléatoire</a:t>
            </a:r>
            <a:endParaRPr lang="ru-RU" sz="3600" b="0" strike="noStrike" spc="-1" dirty="0">
              <a:solidFill>
                <a:srgbClr val="4D4D4D"/>
              </a:solidFill>
              <a:latin typeface="Arial"/>
            </a:endParaRPr>
          </a:p>
        </p:txBody>
      </p:sp>
      <p:pic>
        <p:nvPicPr>
          <p:cNvPr id="3" name="Image 2">
            <a:extLst>
              <a:ext uri="{FF2B5EF4-FFF2-40B4-BE49-F238E27FC236}">
                <a16:creationId xmlns:a16="http://schemas.microsoft.com/office/drawing/2014/main" id="{00015A8F-771A-FC97-6EDA-D638743272FE}"/>
              </a:ext>
            </a:extLst>
          </p:cNvPr>
          <p:cNvPicPr>
            <a:picLocks noChangeAspect="1"/>
          </p:cNvPicPr>
          <p:nvPr/>
        </p:nvPicPr>
        <p:blipFill>
          <a:blip r:embed="rId4"/>
          <a:stretch>
            <a:fillRect/>
          </a:stretch>
        </p:blipFill>
        <p:spPr>
          <a:xfrm>
            <a:off x="2948017" y="619681"/>
            <a:ext cx="4287983" cy="3392271"/>
          </a:xfrm>
          <a:prstGeom prst="rect">
            <a:avLst/>
          </a:prstGeom>
        </p:spPr>
      </p:pic>
      <p:pic>
        <p:nvPicPr>
          <p:cNvPr id="5" name="Image 4">
            <a:extLst>
              <a:ext uri="{FF2B5EF4-FFF2-40B4-BE49-F238E27FC236}">
                <a16:creationId xmlns:a16="http://schemas.microsoft.com/office/drawing/2014/main" id="{50F4B838-A5B7-D5CE-B4A5-0634EA58F85B}"/>
              </a:ext>
            </a:extLst>
          </p:cNvPr>
          <p:cNvPicPr>
            <a:picLocks noChangeAspect="1"/>
          </p:cNvPicPr>
          <p:nvPr/>
        </p:nvPicPr>
        <p:blipFill>
          <a:blip r:embed="rId5"/>
          <a:stretch>
            <a:fillRect/>
          </a:stretch>
        </p:blipFill>
        <p:spPr>
          <a:xfrm>
            <a:off x="1908001" y="4094681"/>
            <a:ext cx="2955548" cy="2675969"/>
          </a:xfrm>
          <a:prstGeom prst="rect">
            <a:avLst/>
          </a:prstGeom>
        </p:spPr>
      </p:pic>
      <p:pic>
        <p:nvPicPr>
          <p:cNvPr id="7" name="Image 6">
            <a:extLst>
              <a:ext uri="{FF2B5EF4-FFF2-40B4-BE49-F238E27FC236}">
                <a16:creationId xmlns:a16="http://schemas.microsoft.com/office/drawing/2014/main" id="{552C3B38-40E4-28F5-031F-F6F38217AF23}"/>
              </a:ext>
            </a:extLst>
          </p:cNvPr>
          <p:cNvPicPr>
            <a:picLocks noChangeAspect="1"/>
          </p:cNvPicPr>
          <p:nvPr/>
        </p:nvPicPr>
        <p:blipFill>
          <a:blip r:embed="rId6"/>
          <a:stretch>
            <a:fillRect/>
          </a:stretch>
        </p:blipFill>
        <p:spPr>
          <a:xfrm>
            <a:off x="5459895" y="4089720"/>
            <a:ext cx="3501059" cy="2768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Interprétabilité globale</a:t>
            </a:r>
            <a:endParaRPr lang="ru-RU" sz="3600" b="0" strike="noStrike" spc="-1">
              <a:solidFill>
                <a:srgbClr val="4D4D4D"/>
              </a:solidFill>
              <a:latin typeface="Arial"/>
            </a:endParaRPr>
          </a:p>
        </p:txBody>
      </p:sp>
      <p:pic>
        <p:nvPicPr>
          <p:cNvPr id="126" name="Image 2"/>
          <p:cNvPicPr/>
          <p:nvPr/>
        </p:nvPicPr>
        <p:blipFill>
          <a:blip r:embed="rId4"/>
          <a:stretch/>
        </p:blipFill>
        <p:spPr>
          <a:xfrm>
            <a:off x="-11520" y="1614240"/>
            <a:ext cx="4574160" cy="5245200"/>
          </a:xfrm>
          <a:prstGeom prst="rect">
            <a:avLst/>
          </a:prstGeom>
          <a:ln w="0">
            <a:noFill/>
          </a:ln>
        </p:spPr>
      </p:pic>
      <p:pic>
        <p:nvPicPr>
          <p:cNvPr id="127" name="Image 5"/>
          <p:cNvPicPr/>
          <p:nvPr/>
        </p:nvPicPr>
        <p:blipFill>
          <a:blip r:embed="rId5"/>
          <a:stretch/>
        </p:blipFill>
        <p:spPr>
          <a:xfrm>
            <a:off x="4563360" y="1486080"/>
            <a:ext cx="4574160" cy="53672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763640" y="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Interprétabilité locale</a:t>
            </a:r>
            <a:endParaRPr lang="ru-RU" sz="3600" b="0" strike="noStrike" spc="-1">
              <a:solidFill>
                <a:srgbClr val="4D4D4D"/>
              </a:solidFill>
              <a:latin typeface="Arial"/>
            </a:endParaRPr>
          </a:p>
        </p:txBody>
      </p:sp>
      <p:pic>
        <p:nvPicPr>
          <p:cNvPr id="129" name="Image 3"/>
          <p:cNvPicPr/>
          <p:nvPr/>
        </p:nvPicPr>
        <p:blipFill>
          <a:blip r:embed="rId4"/>
          <a:stretch/>
        </p:blipFill>
        <p:spPr>
          <a:xfrm>
            <a:off x="2935800" y="548640"/>
            <a:ext cx="6207840" cy="3157200"/>
          </a:xfrm>
          <a:prstGeom prst="rect">
            <a:avLst/>
          </a:prstGeom>
          <a:ln w="0">
            <a:noFill/>
          </a:ln>
        </p:spPr>
      </p:pic>
      <p:pic>
        <p:nvPicPr>
          <p:cNvPr id="130" name="Image 6"/>
          <p:cNvPicPr/>
          <p:nvPr/>
        </p:nvPicPr>
        <p:blipFill>
          <a:blip r:embed="rId5"/>
          <a:stretch/>
        </p:blipFill>
        <p:spPr>
          <a:xfrm>
            <a:off x="1763640" y="3831480"/>
            <a:ext cx="5760360" cy="30315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971640" y="1484640"/>
            <a:ext cx="7776720" cy="64908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Tahoma"/>
              </a:rPr>
              <a:t>Conclusion</a:t>
            </a:r>
            <a:endParaRPr lang="ru-RU" sz="3600" b="0" strike="noStrike" spc="-1">
              <a:solidFill>
                <a:srgbClr val="4D4D4D"/>
              </a:solidFill>
              <a:latin typeface="Arial"/>
            </a:endParaRPr>
          </a:p>
        </p:txBody>
      </p:sp>
      <p:sp>
        <p:nvSpPr>
          <p:cNvPr id="132" name="PlaceHolder 2"/>
          <p:cNvSpPr>
            <a:spLocks noGrp="1"/>
          </p:cNvSpPr>
          <p:nvPr>
            <p:ph/>
          </p:nvPr>
        </p:nvSpPr>
        <p:spPr>
          <a:xfrm>
            <a:off x="649357" y="2276640"/>
            <a:ext cx="8386643" cy="4392360"/>
          </a:xfrm>
          <a:prstGeom prst="rect">
            <a:avLst/>
          </a:prstGeom>
          <a:noFill/>
          <a:ln w="0">
            <a:noFill/>
          </a:ln>
        </p:spPr>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0" strike="noStrike" spc="-1" dirty="0">
                <a:solidFill>
                  <a:srgbClr val="4D4D4D"/>
                </a:solidFill>
                <a:latin typeface="Verdana"/>
                <a:ea typeface="굴림"/>
              </a:rPr>
              <a:t>Pour votre problématique de classification des individus selon leur capacité à rembourser ou non leur crédit, l’algorithme de la forêt aléatoire est le plus pertinent.</a:t>
            </a:r>
            <a:endParaRPr lang="ru-RU" sz="1800" b="0" strike="noStrike" spc="-1" dirty="0">
              <a:solidFill>
                <a:srgbClr val="4D4D4D"/>
              </a:solidFill>
              <a:latin typeface="Arial"/>
            </a:endParaRPr>
          </a:p>
          <a:p>
            <a:pPr indent="0" algn="just">
              <a:lnSpc>
                <a:spcPct val="100000"/>
              </a:lnSpc>
              <a:spcBef>
                <a:spcPts val="360"/>
              </a:spcBef>
              <a:buNone/>
            </a:pPr>
            <a:endParaRPr lang="ru-RU" sz="1800" b="0" strike="noStrike" spc="-1" dirty="0">
              <a:solidFill>
                <a:srgbClr val="4D4D4D"/>
              </a:solidFill>
              <a:latin typeface="Arial"/>
            </a:endParaRPr>
          </a:p>
          <a:p>
            <a:pPr indent="0" algn="just">
              <a:lnSpc>
                <a:spcPct val="100000"/>
              </a:lnSpc>
              <a:spcBef>
                <a:spcPts val="360"/>
              </a:spcBef>
              <a:buNone/>
              <a:tabLst>
                <a:tab pos="0" algn="l"/>
              </a:tabLst>
            </a:pPr>
            <a:r>
              <a:rPr lang="fr-FR" sz="1800" b="0" strike="noStrike" spc="-1" dirty="0">
                <a:solidFill>
                  <a:srgbClr val="4D4D4D"/>
                </a:solidFill>
                <a:latin typeface="Verdana"/>
                <a:ea typeface="굴림"/>
              </a:rPr>
              <a:t>Objectif : minimisation du taux de Faux Négatifs qui a un coût très 	       important.</a:t>
            </a:r>
            <a:endParaRPr lang="ru-RU" sz="1800" b="0" strike="noStrike" spc="-1" dirty="0">
              <a:solidFill>
                <a:srgbClr val="4D4D4D"/>
              </a:solidFill>
              <a:latin typeface="Arial"/>
            </a:endParaRPr>
          </a:p>
          <a:p>
            <a:pPr indent="0" algn="just">
              <a:lnSpc>
                <a:spcPct val="100000"/>
              </a:lnSpc>
              <a:spcBef>
                <a:spcPts val="360"/>
              </a:spcBef>
              <a:buNone/>
              <a:tabLst>
                <a:tab pos="0" algn="l"/>
              </a:tabLst>
            </a:pPr>
            <a:endParaRPr lang="ru-RU" sz="1800" b="0" strike="noStrike" spc="-1" dirty="0">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0" strike="noStrike" spc="-1" dirty="0">
                <a:solidFill>
                  <a:srgbClr val="4D4D4D"/>
                </a:solidFill>
                <a:latin typeface="Verdana"/>
                <a:ea typeface="굴림"/>
              </a:rPr>
              <a:t>Une interprétation globale du modèle est possible, ainsi que locale, c’est-à-dire pour chaque individu.</a:t>
            </a:r>
            <a:endParaRPr lang="ru-RU" sz="1800" b="0" strike="noStrike" spc="-1" dirty="0">
              <a:solidFill>
                <a:srgbClr val="4D4D4D"/>
              </a:solidFill>
              <a:latin typeface="Arial"/>
            </a:endParaRPr>
          </a:p>
          <a:p>
            <a:pPr indent="0" algn="just">
              <a:lnSpc>
                <a:spcPct val="100000"/>
              </a:lnSpc>
              <a:spcBef>
                <a:spcPts val="360"/>
              </a:spcBef>
              <a:buNone/>
              <a:tabLst>
                <a:tab pos="0" algn="l"/>
              </a:tabLst>
            </a:pPr>
            <a:endParaRPr lang="ru-RU" sz="1800" b="0" strike="noStrike" spc="-1" dirty="0">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0" strike="noStrike" spc="-1" dirty="0">
                <a:solidFill>
                  <a:srgbClr val="4D4D4D"/>
                </a:solidFill>
                <a:latin typeface="Verdana"/>
                <a:ea typeface="굴림"/>
              </a:rPr>
              <a:t>Le modèle pourrait être personnalisé et amélioré avec de nouvelles variables pertinentes et spécifique à votre métier ou société.</a:t>
            </a:r>
            <a:endParaRPr lang="ru-RU" sz="1800" b="0" strike="noStrike" spc="-1" dirty="0">
              <a:solidFill>
                <a:srgbClr val="4D4D4D"/>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2709000"/>
            <a:ext cx="9143640" cy="1513080"/>
          </a:xfrm>
          <a:prstGeom prst="rect">
            <a:avLst/>
          </a:prstGeom>
          <a:noFill/>
          <a:ln w="0">
            <a:noFill/>
          </a:ln>
        </p:spPr>
        <p:txBody>
          <a:bodyPr numCol="1" spcCol="0" anchor="ctr">
            <a:noAutofit/>
          </a:bodyPr>
          <a:lstStyle/>
          <a:p>
            <a:pPr indent="0" algn="ctr">
              <a:lnSpc>
                <a:spcPct val="100000"/>
              </a:lnSpc>
              <a:buNone/>
            </a:pPr>
            <a:r>
              <a:rPr lang="fr-FR" sz="3600" b="1" strike="noStrike" spc="-1">
                <a:solidFill>
                  <a:srgbClr val="003399"/>
                </a:solidFill>
                <a:latin typeface="Tahoma"/>
              </a:rPr>
              <a:t>Merci pour votre attention</a:t>
            </a:r>
            <a:endParaRPr lang="ru-RU" sz="3600" b="0" strike="noStrike" spc="-1">
              <a:solidFill>
                <a:srgbClr val="4D4D4D"/>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971640" y="1484640"/>
            <a:ext cx="7776720" cy="64908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Tahoma"/>
              </a:rPr>
              <a:t>Contexte de l’analyse</a:t>
            </a:r>
            <a:endParaRPr lang="ru-RU" sz="3600" b="0" strike="noStrike" spc="-1">
              <a:solidFill>
                <a:srgbClr val="4D4D4D"/>
              </a:solidFill>
              <a:latin typeface="Arial"/>
            </a:endParaRPr>
          </a:p>
        </p:txBody>
      </p:sp>
      <p:sp>
        <p:nvSpPr>
          <p:cNvPr id="85" name="PlaceHolder 2"/>
          <p:cNvSpPr>
            <a:spLocks noGrp="1"/>
          </p:cNvSpPr>
          <p:nvPr>
            <p:ph/>
          </p:nvPr>
        </p:nvSpPr>
        <p:spPr>
          <a:xfrm>
            <a:off x="971640" y="2276640"/>
            <a:ext cx="8064360" cy="4392360"/>
          </a:xfrm>
          <a:prstGeom prst="rect">
            <a:avLst/>
          </a:prstGeom>
          <a:noFill/>
          <a:ln w="0">
            <a:noFill/>
          </a:ln>
        </p:spPr>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0" strike="noStrike" spc="-1">
                <a:solidFill>
                  <a:srgbClr val="4D4D4D"/>
                </a:solidFill>
                <a:latin typeface="Verdana"/>
                <a:ea typeface="굴림"/>
              </a:rPr>
              <a:t>Votre société financière "Prêt à dépenser " qui propose des crédits à la consommation pour des personnes ayant peu ou pas d'historique de prêt souhaite mettre en œuvre un outil de “scoring crédit” qui calcule la probabilité qu’un client le rembourse ou non, puis classifie la demande : crédit accordé ou refusé.</a:t>
            </a: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pPr>
            <a:r>
              <a:rPr lang="fr-FR" sz="1800" b="0" strike="noStrike" spc="-1">
                <a:solidFill>
                  <a:srgbClr val="4D4D4D"/>
                </a:solidFill>
                <a:latin typeface="Verdana"/>
                <a:ea typeface="굴림"/>
              </a:rPr>
              <a:t>Vous souhaitez donc développer un algorithme de classification pour aider les chargés de relation client à décider si un prêt peut être accordé à un client.</a:t>
            </a: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pPr>
            <a:r>
              <a:rPr lang="fr-FR" sz="1800" b="0" strike="noStrike" spc="-1">
                <a:solidFill>
                  <a:srgbClr val="4D4D4D"/>
                </a:solidFill>
                <a:latin typeface="Verdana"/>
                <a:ea typeface="굴림"/>
              </a:rPr>
              <a:t>Cet outil doit être facilement interprétable et disposer d’une mesure de l’importance des variables qui ont permis au modèle d’effectuer cette classification.</a:t>
            </a:r>
            <a:endParaRPr lang="ru-RU" sz="1800" b="0" strike="noStrike" spc="-1">
              <a:solidFill>
                <a:srgbClr val="4D4D4D"/>
              </a:solidFill>
              <a:latin typeface="Arial"/>
            </a:endParaRPr>
          </a:p>
          <a:p>
            <a:pPr indent="0" algn="just">
              <a:lnSpc>
                <a:spcPct val="100000"/>
              </a:lnSpc>
              <a:spcBef>
                <a:spcPts val="360"/>
              </a:spcBef>
              <a:buNone/>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1" u="sng" strike="noStrike" spc="-1">
                <a:solidFill>
                  <a:srgbClr val="4D4D4D"/>
                </a:solidFill>
                <a:uFillTx/>
                <a:latin typeface="Verdana"/>
                <a:ea typeface="굴림"/>
              </a:rPr>
              <a:t>Notre objectif </a:t>
            </a:r>
            <a:r>
              <a:rPr lang="fr-FR" sz="1800" b="1" strike="noStrike" spc="-1">
                <a:solidFill>
                  <a:srgbClr val="4D4D4D"/>
                </a:solidFill>
                <a:latin typeface="Verdana"/>
                <a:ea typeface="굴림"/>
              </a:rPr>
              <a:t>: développer cet algorithme de classification.</a:t>
            </a:r>
            <a:endParaRPr lang="ru-RU" sz="1800" b="0" strike="noStrike" spc="-1">
              <a:solidFill>
                <a:srgbClr val="4D4D4D"/>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en-US" sz="3600" b="1" strike="noStrike" spc="-1">
                <a:solidFill>
                  <a:srgbClr val="003399"/>
                </a:solidFill>
                <a:latin typeface="Arial"/>
              </a:rPr>
              <a:t>Base de données</a:t>
            </a:r>
            <a:endParaRPr lang="ru-RU" sz="3600" b="0" strike="noStrike" spc="-1">
              <a:solidFill>
                <a:srgbClr val="4D4D4D"/>
              </a:solidFill>
              <a:latin typeface="Arial"/>
            </a:endParaRPr>
          </a:p>
        </p:txBody>
      </p:sp>
      <p:sp>
        <p:nvSpPr>
          <p:cNvPr id="87"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marL="343080" indent="-343080">
              <a:lnSpc>
                <a:spcPct val="100000"/>
              </a:lnSpc>
              <a:spcBef>
                <a:spcPts val="360"/>
              </a:spcBef>
              <a:buClr>
                <a:srgbClr val="4D4D4D"/>
              </a:buClr>
              <a:buFont typeface="Symbol" charset="2"/>
              <a:buChar char=""/>
            </a:pPr>
            <a:r>
              <a:rPr lang="fr-FR" sz="1800" b="0" strike="noStrike" spc="-1">
                <a:solidFill>
                  <a:srgbClr val="4D4D4D"/>
                </a:solidFill>
                <a:latin typeface="Arial"/>
              </a:rPr>
              <a:t>7 sources de données, composées de 8 fichiers CSV </a:t>
            </a: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pPr>
            <a:endParaRPr lang="ru-RU" sz="1800" b="0" strike="noStrike" spc="-1">
              <a:solidFill>
                <a:srgbClr val="4D4D4D"/>
              </a:solidFill>
              <a:latin typeface="Arial"/>
            </a:endParaRPr>
          </a:p>
          <a:p>
            <a:pPr indent="0">
              <a:lnSpc>
                <a:spcPct val="100000"/>
              </a:lnSpc>
              <a:spcBef>
                <a:spcPts val="360"/>
              </a:spcBef>
              <a:buNone/>
              <a:tabLst>
                <a:tab pos="0" algn="l"/>
              </a:tabLst>
            </a:pPr>
            <a:endParaRPr lang="ru-RU" sz="1800" b="0" strike="noStrike" spc="-1">
              <a:solidFill>
                <a:srgbClr val="4D4D4D"/>
              </a:solidFill>
              <a:latin typeface="Arial"/>
            </a:endParaRPr>
          </a:p>
          <a:p>
            <a:pPr marL="343080" indent="-343080">
              <a:lnSpc>
                <a:spcPct val="100000"/>
              </a:lnSpc>
              <a:spcBef>
                <a:spcPts val="360"/>
              </a:spcBef>
              <a:buClr>
                <a:srgbClr val="4D4D4D"/>
              </a:buClr>
              <a:buFont typeface="Symbol" charset="2"/>
              <a:buChar char=""/>
              <a:tabLst>
                <a:tab pos="0" algn="l"/>
              </a:tabLst>
            </a:pPr>
            <a:r>
              <a:rPr lang="fr-FR" sz="1800" b="0" strike="noStrike" spc="-1">
                <a:solidFill>
                  <a:srgbClr val="4D4D4D"/>
                </a:solidFill>
                <a:latin typeface="Arial"/>
              </a:rPr>
              <a:t>1 fichier CSV contenant la description de toutes les colonnes</a:t>
            </a:r>
            <a:endParaRPr lang="ru-RU" sz="1800" b="0" strike="noStrike" spc="-1">
              <a:solidFill>
                <a:srgbClr val="4D4D4D"/>
              </a:solidFill>
              <a:latin typeface="Arial"/>
            </a:endParaRPr>
          </a:p>
          <a:p>
            <a:pPr marL="343080" indent="-343080">
              <a:lnSpc>
                <a:spcPct val="100000"/>
              </a:lnSpc>
              <a:spcBef>
                <a:spcPts val="360"/>
              </a:spcBef>
              <a:buClr>
                <a:srgbClr val="4D4D4D"/>
              </a:buClr>
              <a:buFont typeface="Symbol" charset="2"/>
              <a:buChar char=""/>
              <a:tabLst>
                <a:tab pos="0" algn="l"/>
              </a:tabLst>
            </a:pPr>
            <a:r>
              <a:rPr lang="fr-FR" sz="1800" b="0" strike="noStrike" spc="-1">
                <a:solidFill>
                  <a:srgbClr val="4D4D4D"/>
                </a:solidFill>
                <a:latin typeface="Arial"/>
              </a:rPr>
              <a:t>1 fichier CSV d’un exemple du fichier de soumission attendu.</a:t>
            </a:r>
            <a:endParaRPr lang="ru-RU" sz="1800" b="0" strike="noStrike" spc="-1">
              <a:solidFill>
                <a:srgbClr val="4D4D4D"/>
              </a:solidFill>
              <a:latin typeface="Arial"/>
            </a:endParaRPr>
          </a:p>
          <a:p>
            <a:pPr indent="0">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Pour commencer le développement de cet outil, nous nous limiterons aux données d’entrainement et de test pour avoir une base de référence explicable plus facilement et qui pourra être améliorée.</a:t>
            </a:r>
            <a:endParaRPr lang="ru-RU" sz="1800" b="0" strike="noStrike" spc="-1">
              <a:solidFill>
                <a:srgbClr val="4D4D4D"/>
              </a:solidFill>
              <a:latin typeface="Arial"/>
            </a:endParaRPr>
          </a:p>
        </p:txBody>
      </p:sp>
      <p:pic>
        <p:nvPicPr>
          <p:cNvPr id="88" name="Image 2"/>
          <p:cNvPicPr/>
          <p:nvPr/>
        </p:nvPicPr>
        <p:blipFill>
          <a:blip r:embed="rId3"/>
          <a:stretch/>
        </p:blipFill>
        <p:spPr>
          <a:xfrm>
            <a:off x="2771640" y="1052640"/>
            <a:ext cx="5598000" cy="36363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en-US" sz="3600" b="1" strike="noStrike" spc="-1">
                <a:solidFill>
                  <a:srgbClr val="003399"/>
                </a:solidFill>
                <a:latin typeface="Arial"/>
              </a:rPr>
              <a:t>Analyse exploratoire</a:t>
            </a:r>
            <a:endParaRPr lang="ru-RU" sz="3600" b="0" strike="noStrike" spc="-1">
              <a:solidFill>
                <a:srgbClr val="4D4D4D"/>
              </a:solidFill>
              <a:latin typeface="Arial"/>
            </a:endParaRPr>
          </a:p>
        </p:txBody>
      </p:sp>
      <p:sp>
        <p:nvSpPr>
          <p:cNvPr id="90"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indent="0" algn="just">
              <a:lnSpc>
                <a:spcPct val="100000"/>
              </a:lnSpc>
              <a:spcBef>
                <a:spcPts val="360"/>
              </a:spcBef>
              <a:buNone/>
              <a:tabLst>
                <a:tab pos="0" algn="l"/>
              </a:tabLst>
            </a:pPr>
            <a:r>
              <a:rPr lang="fr-FR" sz="1800" b="0" strike="noStrike" spc="-1">
                <a:solidFill>
                  <a:srgbClr val="4D4D4D"/>
                </a:solidFill>
                <a:latin typeface="Arial"/>
              </a:rPr>
              <a:t>La base de données d’entrainement contient les données de 307511 prêts définis par 122 variables, dont notre variable cible binaire "TARGET" que l'on va vouloir prédire.</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Qualité des données </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Sur les 122 variables, seules 67 contiennent des valeurs manquantes et aucune ne dépasse les 70% de valeurs manquantes.</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Variable cible </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Si la variable "TARGET" est égale à 0 cela correspondra à un prêt qui sera bien remboursé, alors qu’une valeur égale à 1 correspondra à un prêt avec des difficultés de remboursement.</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Dans notre jeu de données, la distribution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de notre variable est </a:t>
            </a:r>
            <a:r>
              <a:rPr lang="fr-FR" sz="1800" b="1" u="sng" strike="noStrike" spc="-1">
                <a:solidFill>
                  <a:srgbClr val="4D4D4D"/>
                </a:solidFill>
                <a:uFillTx/>
                <a:latin typeface="Arial"/>
              </a:rPr>
              <a:t>inégale</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i="1" strike="noStrike" spc="-1">
                <a:solidFill>
                  <a:srgbClr val="4D4D4D"/>
                </a:solidFill>
                <a:latin typeface="Arial"/>
              </a:rPr>
              <a:t>(il y a beaucoup plus de prêts qui ont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i="1" strike="noStrike" spc="-1">
                <a:solidFill>
                  <a:srgbClr val="4D4D4D"/>
                </a:solidFill>
                <a:latin typeface="Arial"/>
              </a:rPr>
              <a:t>été bien remboursés que de prêts avec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i="1" strike="noStrike" spc="-1">
                <a:solidFill>
                  <a:srgbClr val="4D4D4D"/>
                </a:solidFill>
                <a:latin typeface="Arial"/>
              </a:rPr>
              <a:t>des difficultés de remboursement)</a:t>
            </a:r>
            <a:endParaRPr lang="ru-RU" sz="1800" b="0" strike="noStrike" spc="-1">
              <a:solidFill>
                <a:srgbClr val="4D4D4D"/>
              </a:solidFill>
              <a:latin typeface="Arial"/>
            </a:endParaRPr>
          </a:p>
          <a:p>
            <a:pPr indent="0">
              <a:lnSpc>
                <a:spcPct val="100000"/>
              </a:lnSpc>
              <a:spcBef>
                <a:spcPts val="360"/>
              </a:spcBef>
              <a:buNone/>
              <a:tabLst>
                <a:tab pos="0" algn="l"/>
              </a:tabLst>
            </a:pPr>
            <a:endParaRPr lang="ru-RU" sz="1800" b="0" strike="noStrike" spc="-1">
              <a:solidFill>
                <a:srgbClr val="4D4D4D"/>
              </a:solidFill>
              <a:latin typeface="Arial"/>
            </a:endParaRPr>
          </a:p>
        </p:txBody>
      </p:sp>
      <p:pic>
        <p:nvPicPr>
          <p:cNvPr id="91" name="Image 3"/>
          <p:cNvPicPr/>
          <p:nvPr/>
        </p:nvPicPr>
        <p:blipFill>
          <a:blip r:embed="rId4"/>
          <a:stretch/>
        </p:blipFill>
        <p:spPr>
          <a:xfrm>
            <a:off x="6220800" y="4546800"/>
            <a:ext cx="2922840" cy="21942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en-US" sz="3600" b="1" strike="noStrike" spc="-1">
                <a:solidFill>
                  <a:srgbClr val="003399"/>
                </a:solidFill>
                <a:latin typeface="Arial"/>
              </a:rPr>
              <a:t>Analyse exploratoire</a:t>
            </a:r>
            <a:endParaRPr lang="ru-RU" sz="3600" b="0" strike="noStrike" spc="-1">
              <a:solidFill>
                <a:srgbClr val="4D4D4D"/>
              </a:solidFill>
              <a:latin typeface="Arial"/>
            </a:endParaRPr>
          </a:p>
        </p:txBody>
      </p:sp>
      <p:sp>
        <p:nvSpPr>
          <p:cNvPr id="93"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Variables catégorielles </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Encodage de ces variables pour les transformer en variables quantitatives pour qu'elles soient prises en compte par les algorithmes </a:t>
            </a:r>
            <a:r>
              <a:rPr lang="fr-FR" sz="1400" b="0" i="1" strike="noStrike" spc="-1">
                <a:solidFill>
                  <a:srgbClr val="4D4D4D"/>
                </a:solidFill>
                <a:latin typeface="Arial"/>
              </a:rPr>
              <a:t>("Label Encoding" pour les variables à 2 catégories, "One-Hot Encoding" pour les autres).</a:t>
            </a:r>
            <a:endParaRPr lang="ru-RU" sz="14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Variables quantitatives </a:t>
            </a:r>
            <a:r>
              <a:rPr lang="fr-FR" sz="1800" b="0" strike="noStrike" spc="-1">
                <a:solidFill>
                  <a:srgbClr val="4D4D4D"/>
                </a:solidFill>
                <a:latin typeface="Arial"/>
              </a:rPr>
              <a:t>: </a:t>
            </a:r>
            <a:endParaRPr lang="ru-RU" sz="1800" b="0" strike="noStrike" spc="-1">
              <a:solidFill>
                <a:srgbClr val="4D4D4D"/>
              </a:solidFill>
              <a:latin typeface="Arial"/>
            </a:endParaRPr>
          </a:p>
          <a:p>
            <a:pPr marL="685800" lvl="1" indent="-285840">
              <a:lnSpc>
                <a:spcPct val="100000"/>
              </a:lnSpc>
              <a:spcBef>
                <a:spcPts val="360"/>
              </a:spcBef>
              <a:buClr>
                <a:srgbClr val="212121"/>
              </a:buClr>
              <a:buFont typeface="Courier New"/>
              <a:buChar char="o"/>
              <a:tabLst>
                <a:tab pos="0" algn="l"/>
              </a:tabLst>
            </a:pPr>
            <a:r>
              <a:rPr lang="fr-FR" sz="1800" b="0" strike="noStrike" spc="-1">
                <a:solidFill>
                  <a:srgbClr val="212121"/>
                </a:solidFill>
                <a:highlight>
                  <a:srgbClr val="FFFFFF"/>
                </a:highlight>
                <a:latin typeface="Arial"/>
              </a:rPr>
              <a:t>"DAYS_BIRTH" transformé en "AGE"    </a:t>
            </a:r>
            <a:endParaRPr lang="ru-RU" sz="1800" b="0" strike="noStrike" spc="-1">
              <a:solidFill>
                <a:srgbClr val="4D4D4D"/>
              </a:solidFill>
              <a:latin typeface="Arial"/>
            </a:endParaRPr>
          </a:p>
          <a:p>
            <a:pPr marL="685800" lvl="1" indent="-285840">
              <a:lnSpc>
                <a:spcPct val="100000"/>
              </a:lnSpc>
              <a:spcBef>
                <a:spcPts val="360"/>
              </a:spcBef>
              <a:buClr>
                <a:srgbClr val="212121"/>
              </a:buClr>
              <a:buFont typeface="Courier New"/>
              <a:buChar char="o"/>
              <a:tabLst>
                <a:tab pos="0" algn="l"/>
              </a:tabLst>
            </a:pPr>
            <a:r>
              <a:rPr lang="fr-FR" sz="1800" b="0" strike="noStrike" spc="-1">
                <a:solidFill>
                  <a:srgbClr val="212121"/>
                </a:solidFill>
                <a:highlight>
                  <a:srgbClr val="FFFFFF"/>
                </a:highlight>
                <a:latin typeface="Arial"/>
              </a:rPr>
              <a:t>Valeurs aberrantes car positive de "DAYS_EMPLOYED", toutes égales à 365243 : imputation en NaN.</a:t>
            </a:r>
            <a:endParaRPr lang="ru-RU" sz="1800" b="0" strike="noStrike" spc="-1">
              <a:solidFill>
                <a:srgbClr val="4D4D4D"/>
              </a:solidFill>
              <a:latin typeface="Arial"/>
            </a:endParaRPr>
          </a:p>
          <a:p>
            <a:pPr marL="685800" lvl="1" indent="-285840">
              <a:lnSpc>
                <a:spcPct val="100000"/>
              </a:lnSpc>
              <a:spcBef>
                <a:spcPts val="360"/>
              </a:spcBef>
              <a:buClr>
                <a:srgbClr val="212121"/>
              </a:buClr>
              <a:buFont typeface="Courier New"/>
              <a:buChar char="o"/>
              <a:tabLst>
                <a:tab pos="0" algn="l"/>
              </a:tabLst>
            </a:pPr>
            <a:r>
              <a:rPr lang="fr-FR" sz="1800" b="0" strike="noStrike" spc="-1">
                <a:solidFill>
                  <a:srgbClr val="212121"/>
                </a:solidFill>
                <a:highlight>
                  <a:srgbClr val="FFFFFF"/>
                </a:highlight>
                <a:latin typeface="Arial"/>
              </a:rPr>
              <a:t>Création de la variable booléenne 'DAYS_EMPLOYED_ANOM" pour savoir si la valeur initiale de "DAYS_EMPLOYED" était aberrante ou non.</a:t>
            </a:r>
            <a:endParaRPr lang="ru-RU" sz="1800" b="0" strike="noStrike" spc="-1">
              <a:solidFill>
                <a:srgbClr val="4D4D4D"/>
              </a:solidFill>
              <a:latin typeface="Arial"/>
            </a:endParaRPr>
          </a:p>
          <a:p>
            <a:pPr indent="0">
              <a:spcBef>
                <a:spcPts val="1417"/>
              </a:spcBef>
              <a:buNone/>
              <a:tabLst>
                <a:tab pos="0" algn="l"/>
              </a:tabLst>
            </a:pPr>
            <a:endParaRPr lang="ru-RU" sz="1800" b="0" strike="noStrike" spc="-1">
              <a:solidFill>
                <a:srgbClr val="4D4D4D"/>
              </a:solidFill>
              <a:latin typeface="Arial"/>
            </a:endParaRPr>
          </a:p>
          <a:p>
            <a:pPr marL="285840" indent="-343080">
              <a:lnSpc>
                <a:spcPct val="100000"/>
              </a:lnSpc>
              <a:spcBef>
                <a:spcPts val="360"/>
              </a:spcBef>
              <a:buClr>
                <a:srgbClr val="4D4D4D"/>
              </a:buClr>
              <a:buFont typeface="Arial"/>
              <a:buChar char="•"/>
              <a:tabLst>
                <a:tab pos="0" algn="l"/>
              </a:tabLst>
            </a:pPr>
            <a:r>
              <a:rPr lang="fr-FR" sz="1800" b="1" u="sng" strike="noStrike" spc="-1">
                <a:solidFill>
                  <a:srgbClr val="4D4D4D"/>
                </a:solidFill>
                <a:uFillTx/>
                <a:latin typeface="Arial"/>
              </a:rPr>
              <a:t>Duplicatas </a:t>
            </a:r>
            <a:r>
              <a:rPr lang="fr-FR" sz="1800" b="0" strike="noStrike" spc="-1">
                <a:solidFill>
                  <a:srgbClr val="4D4D4D"/>
                </a:solidFill>
                <a:latin typeface="Arial"/>
              </a:rPr>
              <a:t>: Aucun.</a:t>
            </a:r>
            <a:endParaRPr lang="ru-RU" sz="1800" b="0" strike="noStrike" spc="-1">
              <a:solidFill>
                <a:srgbClr val="4D4D4D"/>
              </a:solidFill>
              <a:latin typeface="Arial"/>
            </a:endParaRPr>
          </a:p>
          <a:p>
            <a:pPr indent="0">
              <a:lnSpc>
                <a:spcPct val="100000"/>
              </a:lnSpc>
              <a:spcBef>
                <a:spcPts val="360"/>
              </a:spcBef>
              <a:buNone/>
              <a:tabLst>
                <a:tab pos="0" algn="l"/>
              </a:tabLst>
            </a:pPr>
            <a:endParaRPr lang="ru-RU" sz="1800" b="0" strike="noStrike" spc="-1">
              <a:solidFill>
                <a:srgbClr val="4D4D4D"/>
              </a:solidFill>
              <a:latin typeface="Arial"/>
            </a:endParaRPr>
          </a:p>
          <a:p>
            <a:pPr marL="285840" indent="-343080">
              <a:lnSpc>
                <a:spcPct val="100000"/>
              </a:lnSpc>
              <a:spcBef>
                <a:spcPts val="360"/>
              </a:spcBef>
              <a:buClr>
                <a:srgbClr val="4D4D4D"/>
              </a:buClr>
              <a:buFont typeface="Arial"/>
              <a:buChar char="•"/>
              <a:tabLst>
                <a:tab pos="0" algn="l"/>
              </a:tabLst>
            </a:pPr>
            <a:r>
              <a:rPr lang="fr-FR" sz="1800" b="1" u="sng" strike="noStrike" spc="-1">
                <a:solidFill>
                  <a:srgbClr val="4D4D4D"/>
                </a:solidFill>
                <a:uFillTx/>
                <a:latin typeface="Arial"/>
              </a:rPr>
              <a:t>Corrélations</a:t>
            </a:r>
            <a:r>
              <a:rPr lang="fr-FR" sz="1800" b="0" strike="noStrike" spc="-1">
                <a:solidFill>
                  <a:srgbClr val="4D4D4D"/>
                </a:solidFill>
                <a:latin typeface="Arial"/>
              </a:rPr>
              <a:t> : </a:t>
            </a:r>
            <a:r>
              <a:rPr lang="fr-FR" sz="1200" b="0" strike="noStrike" spc="-1">
                <a:solidFill>
                  <a:srgbClr val="212121"/>
                </a:solidFill>
                <a:highlight>
                  <a:srgbClr val="FFFFFF"/>
                </a:highlight>
                <a:latin typeface="Roboto"/>
              </a:rPr>
              <a:t> </a:t>
            </a:r>
            <a:r>
              <a:rPr lang="fr-FR" sz="1800" b="0" strike="noStrike" spc="-1">
                <a:solidFill>
                  <a:srgbClr val="212121"/>
                </a:solidFill>
                <a:highlight>
                  <a:srgbClr val="FFFFFF"/>
                </a:highlight>
                <a:latin typeface="Roboto"/>
              </a:rPr>
              <a:t>T</a:t>
            </a:r>
            <a:r>
              <a:rPr lang="fr-FR" sz="1800" b="0" strike="noStrike" spc="-1">
                <a:solidFill>
                  <a:srgbClr val="4D4D4D"/>
                </a:solidFill>
                <a:latin typeface="Arial"/>
              </a:rPr>
              <a:t>outes considérées comme très faibles.</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Cependant les plus importantes sont négatives et proviennent des 3 variables "EXT_SOURCE" et de notre nouvelle variable "AGE".</a:t>
            </a:r>
            <a:endParaRPr lang="ru-RU" sz="1800" b="0" strike="noStrike" spc="-1">
              <a:solidFill>
                <a:srgbClr val="4D4D4D"/>
              </a:solidFill>
              <a:latin typeface="Arial"/>
            </a:endParaRPr>
          </a:p>
          <a:p>
            <a:pPr indent="0" algn="just">
              <a:lnSpc>
                <a:spcPct val="100000"/>
              </a:lnSpc>
              <a:spcBef>
                <a:spcPts val="320"/>
              </a:spcBef>
              <a:buNone/>
              <a:tabLst>
                <a:tab pos="0" algn="l"/>
              </a:tabLst>
            </a:pPr>
            <a:r>
              <a:rPr lang="fr-FR" sz="1600" b="0" i="1" strike="noStrike" spc="-1">
                <a:solidFill>
                  <a:srgbClr val="4D4D4D"/>
                </a:solidFill>
                <a:latin typeface="Arial"/>
              </a:rPr>
              <a:t>(plus leurs valeurs sont élevées, plus la valeur de "TARGET" tend à se rapprocher de 0 donc de bon remboursement)</a:t>
            </a:r>
            <a:endParaRPr lang="ru-RU" sz="1600" b="0" strike="noStrike" spc="-1">
              <a:solidFill>
                <a:srgbClr val="4D4D4D"/>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en-US" sz="3600" b="1" strike="noStrike" spc="-1">
                <a:solidFill>
                  <a:srgbClr val="003399"/>
                </a:solidFill>
                <a:latin typeface="Arial"/>
              </a:rPr>
              <a:t>Analyse exploratoire</a:t>
            </a:r>
            <a:endParaRPr lang="ru-RU" sz="3600" b="0" strike="noStrike" spc="-1">
              <a:solidFill>
                <a:srgbClr val="4D4D4D"/>
              </a:solidFill>
              <a:latin typeface="Arial"/>
            </a:endParaRPr>
          </a:p>
        </p:txBody>
      </p:sp>
      <p:sp>
        <p:nvSpPr>
          <p:cNvPr id="95"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indent="0" algn="just">
              <a:lnSpc>
                <a:spcPct val="100000"/>
              </a:lnSpc>
              <a:spcBef>
                <a:spcPts val="360"/>
              </a:spcBef>
              <a:buNone/>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Variable "AGE"   </a:t>
            </a:r>
            <a:r>
              <a:rPr lang="fr-FR" sz="1800" b="0" strike="noStrike" spc="-1">
                <a:solidFill>
                  <a:srgbClr val="4D4D4D"/>
                </a:solidFill>
                <a:latin typeface="Arial"/>
              </a:rPr>
              <a:t>: </a:t>
            </a:r>
            <a:endParaRPr lang="ru-RU" sz="1800" b="0" strike="noStrike" spc="-1">
              <a:solidFill>
                <a:srgbClr val="4D4D4D"/>
              </a:solidFill>
              <a:latin typeface="Arial"/>
            </a:endParaRPr>
          </a:p>
          <a:p>
            <a:pPr indent="0">
              <a:lnSpc>
                <a:spcPct val="100000"/>
              </a:lnSpc>
              <a:spcBef>
                <a:spcPts val="360"/>
              </a:spcBef>
              <a:buNone/>
              <a:tabLst>
                <a:tab pos="0" algn="l"/>
              </a:tabLst>
            </a:pPr>
            <a:r>
              <a:rPr lang="fr-FR" sz="1800" b="0" strike="noStrike" spc="-1">
                <a:solidFill>
                  <a:srgbClr val="4D4D4D"/>
                </a:solidFill>
                <a:latin typeface="Arial"/>
              </a:rPr>
              <a:t>Plus les clients sont jeunes, plus le </a:t>
            </a:r>
            <a:endParaRPr lang="ru-RU" sz="1800" b="0" strike="noStrike" spc="-1">
              <a:solidFill>
                <a:srgbClr val="4D4D4D"/>
              </a:solidFill>
              <a:latin typeface="Arial"/>
            </a:endParaRPr>
          </a:p>
          <a:p>
            <a:pPr indent="0">
              <a:lnSpc>
                <a:spcPct val="100000"/>
              </a:lnSpc>
              <a:spcBef>
                <a:spcPts val="360"/>
              </a:spcBef>
              <a:buNone/>
              <a:tabLst>
                <a:tab pos="0" algn="l"/>
              </a:tabLst>
            </a:pPr>
            <a:r>
              <a:rPr lang="fr-FR" sz="1800" b="0" strike="noStrike" spc="-1">
                <a:solidFill>
                  <a:srgbClr val="4D4D4D"/>
                </a:solidFill>
                <a:latin typeface="Arial"/>
              </a:rPr>
              <a:t>taux de défaut de paiement est élevé.</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Variables "EXT_SOURCE" </a:t>
            </a:r>
            <a:r>
              <a:rPr lang="fr-FR" sz="1800" b="0" strike="noStrike" spc="-1">
                <a:solidFill>
                  <a:srgbClr val="4D4D4D"/>
                </a:solidFill>
                <a:latin typeface="Arial"/>
              </a:rPr>
              <a:t>(</a:t>
            </a:r>
            <a:r>
              <a:rPr lang="fr-FR" sz="1200" b="0" strike="noStrike" spc="-1">
                <a:solidFill>
                  <a:srgbClr val="212121"/>
                </a:solidFill>
                <a:highlight>
                  <a:srgbClr val="FFFFFF"/>
                </a:highlight>
                <a:latin typeface="Roboto"/>
              </a:rPr>
              <a:t> scores normalisés de données sources externes )</a:t>
            </a:r>
            <a:r>
              <a:rPr lang="fr-FR" sz="1800" b="0" strike="noStrike" spc="-1">
                <a:solidFill>
                  <a:srgbClr val="4D4D4D"/>
                </a:solidFill>
                <a:latin typeface="Arial"/>
              </a:rPr>
              <a:t>: </a:t>
            </a:r>
            <a:endParaRPr lang="ru-RU" sz="1800" b="0" strike="noStrike" spc="-1">
              <a:solidFill>
                <a:srgbClr val="4D4D4D"/>
              </a:solidFill>
              <a:latin typeface="Arial"/>
            </a:endParaRPr>
          </a:p>
          <a:p>
            <a:pPr indent="0">
              <a:spcBef>
                <a:spcPts val="1417"/>
              </a:spcBef>
              <a:buNone/>
              <a:tabLst>
                <a:tab pos="0" algn="l"/>
              </a:tabLst>
            </a:pPr>
            <a:endParaRPr lang="ru-RU" sz="1800" b="0" strike="noStrike" spc="-1">
              <a:solidFill>
                <a:srgbClr val="4D4D4D"/>
              </a:solidFill>
              <a:latin typeface="Arial"/>
            </a:endParaRPr>
          </a:p>
        </p:txBody>
      </p:sp>
      <p:pic>
        <p:nvPicPr>
          <p:cNvPr id="96" name="Image 2"/>
          <p:cNvPicPr/>
          <p:nvPr/>
        </p:nvPicPr>
        <p:blipFill>
          <a:blip r:embed="rId4"/>
          <a:stretch/>
        </p:blipFill>
        <p:spPr>
          <a:xfrm>
            <a:off x="6660360" y="116640"/>
            <a:ext cx="2360160" cy="2648880"/>
          </a:xfrm>
          <a:prstGeom prst="rect">
            <a:avLst/>
          </a:prstGeom>
          <a:ln w="0">
            <a:noFill/>
          </a:ln>
        </p:spPr>
      </p:pic>
      <p:pic>
        <p:nvPicPr>
          <p:cNvPr id="97" name="Image 4"/>
          <p:cNvPicPr/>
          <p:nvPr/>
        </p:nvPicPr>
        <p:blipFill>
          <a:blip r:embed="rId5"/>
          <a:stretch/>
        </p:blipFill>
        <p:spPr>
          <a:xfrm>
            <a:off x="1763640" y="3285000"/>
            <a:ext cx="4111200" cy="3528360"/>
          </a:xfrm>
          <a:prstGeom prst="rect">
            <a:avLst/>
          </a:prstGeom>
          <a:ln w="0">
            <a:noFill/>
          </a:ln>
        </p:spPr>
      </p:pic>
      <p:pic>
        <p:nvPicPr>
          <p:cNvPr id="98" name="Image 6"/>
          <p:cNvPicPr/>
          <p:nvPr/>
        </p:nvPicPr>
        <p:blipFill>
          <a:blip r:embed="rId6"/>
          <a:stretch/>
        </p:blipFill>
        <p:spPr>
          <a:xfrm>
            <a:off x="5929920" y="3069000"/>
            <a:ext cx="3153240" cy="37886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en-US" sz="3600" b="1" strike="noStrike" spc="-1">
                <a:solidFill>
                  <a:srgbClr val="003399"/>
                </a:solidFill>
                <a:latin typeface="Arial"/>
              </a:rPr>
              <a:t>Feature Engineering</a:t>
            </a:r>
            <a:endParaRPr lang="ru-RU" sz="3600" b="0" strike="noStrike" spc="-1">
              <a:solidFill>
                <a:srgbClr val="4D4D4D"/>
              </a:solidFill>
              <a:latin typeface="Arial"/>
            </a:endParaRPr>
          </a:p>
        </p:txBody>
      </p:sp>
      <p:sp>
        <p:nvSpPr>
          <p:cNvPr id="100"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Méthode polynomiale </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Méthode basée sur la combinaison de variables initiales et/ou l'élévation à la puissance 2. Ici, nous créerons de nouvelles variables à partir des variables "EXT_SOURCE" et "AGE" après avoir imputer les valeurs manquantes par la médiane.</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Méthode liée à la connaissance métier </a:t>
            </a:r>
            <a:r>
              <a:rPr lang="fr-FR" sz="1800" b="0" strike="noStrike" spc="-1">
                <a:solidFill>
                  <a:srgbClr val="4D4D4D"/>
                </a:solidFill>
                <a:latin typeface="Arial"/>
              </a:rPr>
              <a:t>:</a:t>
            </a:r>
            <a:endParaRPr lang="ru-RU" sz="1800" b="0" strike="noStrike" spc="-1">
              <a:solidFill>
                <a:srgbClr val="4D4D4D"/>
              </a:solidFill>
              <a:latin typeface="Arial"/>
            </a:endParaRPr>
          </a:p>
          <a:p>
            <a:pPr indent="0">
              <a:lnSpc>
                <a:spcPct val="100000"/>
              </a:lnSpc>
              <a:spcBef>
                <a:spcPts val="360"/>
              </a:spcBef>
              <a:buNone/>
              <a:tabLst>
                <a:tab pos="0" algn="l"/>
              </a:tabLst>
            </a:pPr>
            <a:r>
              <a:rPr lang="fr-FR" sz="1800" b="0" strike="noStrike" spc="-1">
                <a:solidFill>
                  <a:srgbClr val="4D4D4D"/>
                </a:solidFill>
                <a:latin typeface="Arial"/>
              </a:rPr>
              <a:t>Création de nouvelles variables :</a:t>
            </a:r>
            <a:endParaRPr lang="ru-RU" sz="1800" b="0" strike="noStrike" spc="-1">
              <a:solidFill>
                <a:srgbClr val="4D4D4D"/>
              </a:solidFill>
              <a:latin typeface="Arial"/>
            </a:endParaRPr>
          </a:p>
          <a:p>
            <a:pPr marL="685800" lvl="1" indent="-285840">
              <a:lnSpc>
                <a:spcPct val="100000"/>
              </a:lnSpc>
              <a:spcBef>
                <a:spcPts val="360"/>
              </a:spcBef>
              <a:buClr>
                <a:srgbClr val="4D4D4D"/>
              </a:buClr>
              <a:buFont typeface="Courier New"/>
              <a:buChar char="o"/>
              <a:tabLst>
                <a:tab pos="0" algn="l"/>
              </a:tabLst>
            </a:pP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CREDIT_INCOME_PERCENT</a:t>
            </a: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 : le pourcentage du montant du crédit par rapport aux revenus d'un client</a:t>
            </a:r>
            <a:endParaRPr lang="ru-RU" sz="1800" b="0" strike="noStrike" spc="-1">
              <a:solidFill>
                <a:srgbClr val="4D4D4D"/>
              </a:solidFill>
              <a:latin typeface="Arial"/>
            </a:endParaRPr>
          </a:p>
          <a:p>
            <a:pPr marL="685800" lvl="1" indent="-285840">
              <a:lnSpc>
                <a:spcPct val="100000"/>
              </a:lnSpc>
              <a:spcBef>
                <a:spcPts val="360"/>
              </a:spcBef>
              <a:buClr>
                <a:srgbClr val="4D4D4D"/>
              </a:buClr>
              <a:buFont typeface="Courier New"/>
              <a:buChar char="o"/>
              <a:tabLst>
                <a:tab pos="0" algn="l"/>
              </a:tabLst>
            </a:pP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ANNUITY_INCOME_PERCENT</a:t>
            </a: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 : le pourcentage de la rente du prêt par rapport aux revenus d'un client</a:t>
            </a:r>
            <a:endParaRPr lang="ru-RU" sz="1800" b="0" strike="noStrike" spc="-1">
              <a:solidFill>
                <a:srgbClr val="4D4D4D"/>
              </a:solidFill>
              <a:latin typeface="Arial"/>
            </a:endParaRPr>
          </a:p>
          <a:p>
            <a:pPr marL="685800" lvl="1" indent="-285840">
              <a:lnSpc>
                <a:spcPct val="100000"/>
              </a:lnSpc>
              <a:spcBef>
                <a:spcPts val="360"/>
              </a:spcBef>
              <a:buClr>
                <a:srgbClr val="4D4D4D"/>
              </a:buClr>
              <a:buFont typeface="Courier New"/>
              <a:buChar char="o"/>
              <a:tabLst>
                <a:tab pos="0" algn="l"/>
              </a:tabLst>
            </a:pP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CREDIT_TERM</a:t>
            </a: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 : la durée du versement en mois (puisque la rente est le montant mensuel dû)</a:t>
            </a:r>
            <a:endParaRPr lang="ru-RU" sz="1800" b="0" strike="noStrike" spc="-1">
              <a:solidFill>
                <a:srgbClr val="4D4D4D"/>
              </a:solidFill>
              <a:latin typeface="Arial"/>
            </a:endParaRPr>
          </a:p>
          <a:p>
            <a:pPr marL="685800" lvl="1" indent="-285840">
              <a:lnSpc>
                <a:spcPct val="100000"/>
              </a:lnSpc>
              <a:spcBef>
                <a:spcPts val="360"/>
              </a:spcBef>
              <a:buClr>
                <a:srgbClr val="4D4D4D"/>
              </a:buClr>
              <a:buFont typeface="Courier New"/>
              <a:buChar char="o"/>
              <a:tabLst>
                <a:tab pos="0" algn="l"/>
              </a:tabLst>
            </a:pP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DAYS_EMPLOYED_PERCENT</a:t>
            </a:r>
            <a:r>
              <a:rPr lang="fr-FR" sz="1800" b="0" strike="noStrike" spc="-1">
                <a:solidFill>
                  <a:srgbClr val="4D4D4D"/>
                </a:solidFill>
                <a:latin typeface="Arial"/>
              </a:rPr>
              <a:t>"</a:t>
            </a:r>
            <a:r>
              <a:rPr lang="fr-FR" sz="1800" b="0" strike="noStrike" spc="-1">
                <a:solidFill>
                  <a:srgbClr val="212121"/>
                </a:solidFill>
                <a:highlight>
                  <a:srgbClr val="FFFFFF"/>
                </a:highlight>
                <a:latin typeface="Arial"/>
              </a:rPr>
              <a:t> : le pourcentage de jours employés par rapport à l'âge du client</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Le jeu de données finalisé sur lequel les algorithmes vont être entrainés contient maintenant 276 variables.</a:t>
            </a:r>
            <a:endParaRPr lang="ru-RU" sz="1800" b="0" strike="noStrike" spc="-1">
              <a:solidFill>
                <a:srgbClr val="4D4D4D"/>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1835640" y="44280"/>
            <a:ext cx="7308000" cy="718920"/>
          </a:xfrm>
          <a:prstGeom prst="rect">
            <a:avLst/>
          </a:prstGeom>
          <a:noFill/>
          <a:ln w="0">
            <a:noFill/>
          </a:ln>
        </p:spPr>
        <p:txBody>
          <a:bodyPr numCol="1" spcCol="0" anchor="ctr">
            <a:noAutofit/>
          </a:bodyPr>
          <a:lstStyle/>
          <a:p>
            <a:pPr indent="0">
              <a:lnSpc>
                <a:spcPct val="100000"/>
              </a:lnSpc>
              <a:buNone/>
            </a:pPr>
            <a:r>
              <a:rPr lang="fr-FR" sz="2800" b="1" strike="noStrike" spc="-1">
                <a:solidFill>
                  <a:srgbClr val="003399"/>
                </a:solidFill>
                <a:latin typeface="Arial"/>
              </a:rPr>
              <a:t>Normalisation et équilibrage des données</a:t>
            </a:r>
            <a:endParaRPr lang="ru-RU" sz="2800" b="0" strike="noStrike" spc="-1">
              <a:solidFill>
                <a:srgbClr val="4D4D4D"/>
              </a:solidFill>
              <a:latin typeface="Arial"/>
            </a:endParaRPr>
          </a:p>
        </p:txBody>
      </p:sp>
      <p:sp>
        <p:nvSpPr>
          <p:cNvPr id="102" name="PlaceHolder 2"/>
          <p:cNvSpPr>
            <a:spLocks noGrp="1"/>
          </p:cNvSpPr>
          <p:nvPr>
            <p:ph/>
          </p:nvPr>
        </p:nvSpPr>
        <p:spPr>
          <a:xfrm>
            <a:off x="1763640" y="765000"/>
            <a:ext cx="7380000" cy="5976000"/>
          </a:xfrm>
          <a:prstGeom prst="rect">
            <a:avLst/>
          </a:prstGeom>
          <a:noFill/>
          <a:ln w="0">
            <a:noFill/>
          </a:ln>
        </p:spPr>
        <p:txBody>
          <a:bodyPr numCol="1" spcCol="0" anchor="t">
            <a:noAutofit/>
          </a:bodyPr>
          <a:lstStyle/>
          <a:p>
            <a:pPr marL="343080" indent="-343080" algn="just">
              <a:lnSpc>
                <a:spcPct val="100000"/>
              </a:lnSpc>
              <a:spcBef>
                <a:spcPts val="360"/>
              </a:spcBef>
              <a:buClr>
                <a:srgbClr val="4D4D4D"/>
              </a:buClr>
              <a:buFont typeface="Symbol" charset="2"/>
              <a:buChar char=""/>
            </a:pPr>
            <a:r>
              <a:rPr lang="fr-FR" sz="1800" b="1" u="sng" strike="noStrike" spc="-1">
                <a:solidFill>
                  <a:srgbClr val="4D4D4D"/>
                </a:solidFill>
                <a:uFillTx/>
                <a:latin typeface="Arial"/>
              </a:rPr>
              <a:t>Normalisation</a:t>
            </a:r>
            <a:r>
              <a:rPr lang="fr-FR" sz="1800" b="0" strike="noStrike" spc="-1">
                <a:solidFill>
                  <a:srgbClr val="4D4D4D"/>
                </a:solidFill>
                <a:latin typeface="Arial"/>
              </a:rPr>
              <a:t>: </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Afin que les différents ordres de grandeur des variables n'impactent pas les résultats des modèles, normalisons les données du jeu d’entrainement pour que chaque variable ait une moyenne égale à 0 et une variance égale à 1 avec la fonction </a:t>
            </a:r>
            <a:r>
              <a:rPr lang="fr-FR" sz="1800" b="0" i="1" strike="noStrike" spc="-1">
                <a:solidFill>
                  <a:srgbClr val="4D4D4D"/>
                </a:solidFill>
                <a:latin typeface="Arial"/>
              </a:rPr>
              <a:t>StandardScaler</a:t>
            </a:r>
            <a:r>
              <a:rPr lang="fr-FR" sz="1800" b="0" strike="noStrike" spc="-1">
                <a:solidFill>
                  <a:srgbClr val="4D4D4D"/>
                </a:solidFill>
                <a:latin typeface="Arial"/>
              </a:rPr>
              <a:t>.</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marL="343080" indent="-343080" algn="just">
              <a:lnSpc>
                <a:spcPct val="100000"/>
              </a:lnSpc>
              <a:spcBef>
                <a:spcPts val="360"/>
              </a:spcBef>
              <a:buClr>
                <a:srgbClr val="4D4D4D"/>
              </a:buClr>
              <a:buFont typeface="Symbol" charset="2"/>
              <a:buChar char=""/>
              <a:tabLst>
                <a:tab pos="0" algn="l"/>
              </a:tabLst>
            </a:pPr>
            <a:r>
              <a:rPr lang="fr-FR" sz="1800" b="1" u="sng" strike="noStrike" spc="-1">
                <a:solidFill>
                  <a:srgbClr val="4D4D4D"/>
                </a:solidFill>
                <a:uFillTx/>
                <a:latin typeface="Arial"/>
              </a:rPr>
              <a:t>Ré-équilibrage</a:t>
            </a:r>
            <a:r>
              <a:rPr lang="fr-FR" sz="1800" b="0" strike="noStrike" spc="-1">
                <a:solidFill>
                  <a:srgbClr val="4D4D4D"/>
                </a:solidFill>
                <a:latin typeface="Arial"/>
              </a:rPr>
              <a:t>:</a:t>
            </a: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Pour éliminer un biais dans l'apprentissage de nos modèles, équilibrons les données du jeu d’entrainement avec la fonction </a:t>
            </a:r>
            <a:r>
              <a:rPr lang="fr-FR" sz="1800" b="0" i="1" strike="noStrike" spc="-1">
                <a:solidFill>
                  <a:srgbClr val="4D4D4D"/>
                </a:solidFill>
                <a:latin typeface="Arial"/>
              </a:rPr>
              <a:t>RandomUnderSampler</a:t>
            </a:r>
            <a:r>
              <a:rPr lang="fr-FR" sz="1800" b="0" strike="noStrike" spc="-1">
                <a:solidFill>
                  <a:srgbClr val="4D4D4D"/>
                </a:solidFill>
                <a:latin typeface="Arial"/>
              </a:rPr>
              <a:t> qui supprime des éléments de la classe majoritaire, ici 0.</a:t>
            </a:r>
            <a:endParaRPr lang="ru-RU" sz="1800" b="0" strike="noStrike" spc="-1">
              <a:solidFill>
                <a:srgbClr val="4D4D4D"/>
              </a:solidFill>
              <a:latin typeface="Arial"/>
            </a:endParaRPr>
          </a:p>
        </p:txBody>
      </p:sp>
      <p:pic>
        <p:nvPicPr>
          <p:cNvPr id="103" name="Image 2"/>
          <p:cNvPicPr/>
          <p:nvPr/>
        </p:nvPicPr>
        <p:blipFill>
          <a:blip r:embed="rId4"/>
          <a:stretch/>
        </p:blipFill>
        <p:spPr>
          <a:xfrm>
            <a:off x="1763640" y="4221000"/>
            <a:ext cx="3221280" cy="2448720"/>
          </a:xfrm>
          <a:prstGeom prst="rect">
            <a:avLst/>
          </a:prstGeom>
          <a:ln w="0">
            <a:noFill/>
          </a:ln>
        </p:spPr>
      </p:pic>
      <p:pic>
        <p:nvPicPr>
          <p:cNvPr id="104" name="Image 4"/>
          <p:cNvPicPr/>
          <p:nvPr/>
        </p:nvPicPr>
        <p:blipFill>
          <a:blip r:embed="rId5"/>
          <a:stretch/>
        </p:blipFill>
        <p:spPr>
          <a:xfrm>
            <a:off x="5454000" y="4221000"/>
            <a:ext cx="3454200" cy="24487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lstStyle/>
          <a:p>
            <a:pPr indent="0">
              <a:lnSpc>
                <a:spcPct val="100000"/>
              </a:lnSpc>
              <a:buNone/>
            </a:pPr>
            <a:r>
              <a:rPr lang="fr-FR" sz="3600" b="1" strike="noStrike" spc="-1">
                <a:solidFill>
                  <a:srgbClr val="003399"/>
                </a:solidFill>
                <a:latin typeface="Arial"/>
              </a:rPr>
              <a:t>Modélisation et évaluation</a:t>
            </a:r>
            <a:endParaRPr lang="ru-RU" sz="3600" b="0" strike="noStrike" spc="-1">
              <a:solidFill>
                <a:srgbClr val="4D4D4D"/>
              </a:solidFill>
              <a:latin typeface="Arial"/>
            </a:endParaRPr>
          </a:p>
        </p:txBody>
      </p:sp>
      <p:sp>
        <p:nvSpPr>
          <p:cNvPr id="106" name="PlaceHolder 2"/>
          <p:cNvSpPr>
            <a:spLocks noGrp="1"/>
          </p:cNvSpPr>
          <p:nvPr>
            <p:ph/>
          </p:nvPr>
        </p:nvSpPr>
        <p:spPr>
          <a:xfrm>
            <a:off x="1800000" y="864000"/>
            <a:ext cx="7344000" cy="5976000"/>
          </a:xfrm>
          <a:prstGeom prst="rect">
            <a:avLst/>
          </a:prstGeom>
          <a:noFill/>
          <a:ln w="0">
            <a:noFill/>
          </a:ln>
        </p:spPr>
        <p:txBody>
          <a:bodyPr numCol="1" spcCol="0" anchor="t">
            <a:noAutofit/>
          </a:bodyPr>
          <a:lstStyle/>
          <a:p>
            <a:pPr indent="0" algn="just">
              <a:lnSpc>
                <a:spcPct val="100000"/>
              </a:lnSpc>
              <a:spcBef>
                <a:spcPts val="360"/>
              </a:spcBef>
              <a:buNone/>
              <a:tabLst>
                <a:tab pos="0" algn="l"/>
              </a:tabLst>
            </a:pPr>
            <a:r>
              <a:rPr lang="fr-FR" sz="1800" b="0" strike="noStrike" spc="-1">
                <a:solidFill>
                  <a:srgbClr val="4D4D4D"/>
                </a:solidFill>
                <a:latin typeface="Arial"/>
              </a:rPr>
              <a:t>Pour l'évaluation des performances nous allons calculer différentes métriques :</a:t>
            </a:r>
            <a:endParaRPr lang="ru-RU" sz="18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L'accuracy</a:t>
            </a:r>
            <a:r>
              <a:rPr lang="fr-FR" sz="1800" b="0" strike="noStrike" spc="-1">
                <a:solidFill>
                  <a:srgbClr val="4D4D4D"/>
                </a:solidFill>
                <a:latin typeface="Arial"/>
              </a:rPr>
              <a:t> </a:t>
            </a:r>
            <a:r>
              <a:rPr lang="fr-FR" sz="1600" b="0" strike="noStrike" spc="-1">
                <a:solidFill>
                  <a:srgbClr val="4D4D4D"/>
                </a:solidFill>
                <a:latin typeface="Arial"/>
              </a:rPr>
              <a:t>(efficacité d'un modèle à prédire correctement à la fois les individus positifs et négatifs)</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ea typeface="Microsoft YaHei"/>
              </a:rPr>
              <a:t>La précision</a:t>
            </a:r>
            <a:r>
              <a:rPr lang="fr-FR" sz="1800" b="1" strike="noStrike" spc="-1">
                <a:solidFill>
                  <a:srgbClr val="4D4D4D"/>
                </a:solidFill>
                <a:latin typeface="Arial"/>
                <a:ea typeface="Microsoft YaHei"/>
              </a:rPr>
              <a:t> </a:t>
            </a:r>
            <a:r>
              <a:rPr lang="fr-FR" sz="1600" b="0" strike="noStrike" spc="-1">
                <a:solidFill>
                  <a:srgbClr val="4D4D4D"/>
                </a:solidFill>
                <a:latin typeface="Arial"/>
                <a:ea typeface="Microsoft YaHei"/>
              </a:rPr>
              <a:t>(nombre de </a:t>
            </a:r>
            <a:r>
              <a:rPr lang="fr-FR" sz="1600" b="0" strike="noStrike" spc="-1">
                <a:solidFill>
                  <a:srgbClr val="4D4D4D"/>
                </a:solidFill>
                <a:latin typeface="Arial"/>
              </a:rPr>
              <a:t>vrai positifs (VP) divisé par l’ensemble des positifs prédit)</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Le recall</a:t>
            </a:r>
            <a:r>
              <a:rPr lang="fr-FR" sz="1800" b="1" strike="noStrike" spc="-1">
                <a:solidFill>
                  <a:srgbClr val="4D4D4D"/>
                </a:solidFill>
                <a:latin typeface="Arial"/>
              </a:rPr>
              <a:t> </a:t>
            </a:r>
            <a:r>
              <a:rPr lang="fr-FR" sz="1600" b="0" strike="noStrike" spc="-1">
                <a:solidFill>
                  <a:srgbClr val="4D4D4D"/>
                </a:solidFill>
                <a:latin typeface="Arial"/>
              </a:rPr>
              <a:t>(nombre de vrai positifs (VP) divisé par l’ensemble des positifs)</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Le F1 score</a:t>
            </a:r>
            <a:r>
              <a:rPr lang="fr-FR" sz="1800" b="1" strike="noStrike" spc="-1">
                <a:solidFill>
                  <a:srgbClr val="4D4D4D"/>
                </a:solidFill>
                <a:latin typeface="Arial"/>
              </a:rPr>
              <a:t> </a:t>
            </a:r>
            <a:r>
              <a:rPr lang="fr-FR" sz="1600" b="0" strike="noStrike" spc="-1">
                <a:solidFill>
                  <a:srgbClr val="4D4D4D"/>
                </a:solidFill>
                <a:latin typeface="Arial"/>
              </a:rPr>
              <a:t>(moyenne harmonique du recall et de la precision)</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Le F beta score</a:t>
            </a:r>
            <a:r>
              <a:rPr lang="fr-FR" sz="1800" b="1" strike="noStrike" spc="-1">
                <a:solidFill>
                  <a:srgbClr val="4D4D4D"/>
                </a:solidFill>
                <a:latin typeface="Arial"/>
              </a:rPr>
              <a:t> </a:t>
            </a:r>
            <a:r>
              <a:rPr lang="fr-FR" sz="1600" b="0" strike="noStrike" spc="-1">
                <a:solidFill>
                  <a:srgbClr val="4D4D4D"/>
                </a:solidFill>
                <a:latin typeface="Arial"/>
              </a:rPr>
              <a:t>(avec beta=3 pour accorder plus d’importance au recall)</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L’aire sous la courbe ROC </a:t>
            </a:r>
            <a:r>
              <a:rPr lang="fr-FR" sz="1600" b="0" strike="noStrike" spc="-1">
                <a:solidFill>
                  <a:srgbClr val="4D4D4D"/>
                </a:solidFill>
                <a:latin typeface="Arial"/>
              </a:rPr>
              <a:t>(relation entre spécificité et sensibilité)</a:t>
            </a:r>
            <a:endParaRPr lang="ru-RU" sz="1600" b="0" strike="noStrike" spc="-1">
              <a:solidFill>
                <a:srgbClr val="4D4D4D"/>
              </a:solidFill>
              <a:latin typeface="Arial"/>
            </a:endParaRPr>
          </a:p>
          <a:p>
            <a:pPr marL="343080" indent="-343080">
              <a:spcBef>
                <a:spcPts val="360"/>
              </a:spcBef>
              <a:buClr>
                <a:srgbClr val="4D4D4D"/>
              </a:buClr>
              <a:buFont typeface="Arial"/>
              <a:buChar char="•"/>
              <a:tabLst>
                <a:tab pos="0" algn="l"/>
              </a:tabLst>
            </a:pPr>
            <a:r>
              <a:rPr lang="fr-FR" sz="1800" b="1" u="sng" strike="noStrike" spc="-1">
                <a:solidFill>
                  <a:srgbClr val="4D4D4D"/>
                </a:solidFill>
                <a:uFillTx/>
                <a:latin typeface="Arial"/>
              </a:rPr>
              <a:t>L’aire sous la courbe PR </a:t>
            </a:r>
            <a:r>
              <a:rPr lang="fr-FR" sz="1600" b="0" strike="noStrike" spc="-1">
                <a:solidFill>
                  <a:srgbClr val="4D4D4D"/>
                </a:solidFill>
                <a:latin typeface="Arial"/>
              </a:rPr>
              <a:t>(relation entre précision et recall)</a:t>
            </a:r>
            <a:endParaRPr lang="ru-RU" sz="16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r>
              <a:rPr lang="fr-FR" sz="1800" b="0" strike="noStrike" spc="-1">
                <a:solidFill>
                  <a:srgbClr val="4D4D4D"/>
                </a:solidFill>
                <a:latin typeface="Arial"/>
              </a:rPr>
              <a:t>Dans notre cas, </a:t>
            </a:r>
            <a:r>
              <a:rPr lang="fr-FR" sz="1800" b="0" u="sng" strike="noStrike" spc="-1">
                <a:solidFill>
                  <a:srgbClr val="4D4D4D"/>
                </a:solidFill>
                <a:uFillTx/>
                <a:latin typeface="Arial"/>
              </a:rPr>
              <a:t>puisque la prédiction de Faux Négatifs (FN) coûtent plus d'argent que les Faux Positifs (FP) :</a:t>
            </a: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lgn="just">
              <a:lnSpc>
                <a:spcPct val="100000"/>
              </a:lnSpc>
              <a:spcBef>
                <a:spcPts val="360"/>
              </a:spcBef>
              <a:buNone/>
              <a:tabLst>
                <a:tab pos="0" algn="l"/>
              </a:tabLst>
            </a:pPr>
            <a:endParaRPr lang="ru-RU" sz="1800" b="0" strike="noStrike" spc="-1">
              <a:solidFill>
                <a:srgbClr val="4D4D4D"/>
              </a:solidFill>
              <a:latin typeface="Arial"/>
            </a:endParaRPr>
          </a:p>
          <a:p>
            <a:pPr indent="0">
              <a:spcBef>
                <a:spcPts val="360"/>
              </a:spcBef>
              <a:buNone/>
              <a:tabLst>
                <a:tab pos="0" algn="l"/>
              </a:tabLst>
            </a:pPr>
            <a:r>
              <a:rPr lang="fr-FR" sz="1800" b="1" u="sng" strike="noStrike" spc="-1">
                <a:solidFill>
                  <a:srgbClr val="4D4D4D"/>
                </a:solidFill>
                <a:uFillTx/>
                <a:latin typeface="Arial"/>
              </a:rPr>
              <a:t>Objectif :</a:t>
            </a:r>
            <a:r>
              <a:rPr lang="fr-FR" sz="1800" b="0" strike="noStrike" spc="-1">
                <a:solidFill>
                  <a:srgbClr val="4D4D4D"/>
                </a:solidFill>
                <a:latin typeface="Arial"/>
              </a:rPr>
              <a:t>  minimiser le nombre de FN, donc maximiser le F3 score.</a:t>
            </a:r>
            <a:endParaRPr lang="ru-RU" sz="1800" b="0" strike="noStrike" spc="-1">
              <a:solidFill>
                <a:srgbClr val="4D4D4D"/>
              </a:solidFill>
              <a:latin typeface="Arial"/>
            </a:endParaRPr>
          </a:p>
        </p:txBody>
      </p:sp>
    </p:spTree>
  </p:cSld>
  <p:clrMapOvr>
    <a:masterClrMapping/>
  </p:clrMapOvr>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16026</TotalTime>
  <Words>1513</Words>
  <Application>Microsoft Office PowerPoint</Application>
  <PresentationFormat>Affichage à l'écran (4:3)</PresentationFormat>
  <Paragraphs>280</Paragraphs>
  <Slides>19</Slides>
  <Notes>14</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19</vt:i4>
      </vt:variant>
    </vt:vector>
  </HeadingPairs>
  <TitlesOfParts>
    <vt:vector size="30" baseType="lpstr">
      <vt:lpstr>Arial</vt:lpstr>
      <vt:lpstr>Courier New</vt:lpstr>
      <vt:lpstr>Roboto</vt:lpstr>
      <vt:lpstr>StarSymbol</vt:lpstr>
      <vt:lpstr>Symbol</vt:lpstr>
      <vt:lpstr>Tahoma</vt:lpstr>
      <vt:lpstr>Times New Roman</vt:lpstr>
      <vt:lpstr>Verdana</vt:lpstr>
      <vt:lpstr>Wingdings</vt:lpstr>
      <vt:lpstr>template</vt:lpstr>
      <vt:lpstr>template</vt:lpstr>
      <vt:lpstr>OpenClassrooms Formation IA Engineer </vt:lpstr>
      <vt:lpstr>Contexte de l’analyse</vt:lpstr>
      <vt:lpstr>Base de données</vt:lpstr>
      <vt:lpstr>Analyse exploratoire</vt:lpstr>
      <vt:lpstr>Analyse exploratoire</vt:lpstr>
      <vt:lpstr>Analyse exploratoire</vt:lpstr>
      <vt:lpstr>Feature Engineering</vt:lpstr>
      <vt:lpstr>Normalisation et équilibrage des données</vt:lpstr>
      <vt:lpstr>Modélisation et évaluation</vt:lpstr>
      <vt:lpstr>Méthode d’évaluation</vt:lpstr>
      <vt:lpstr>Modèles testés</vt:lpstr>
      <vt:lpstr>Résultats</vt:lpstr>
      <vt:lpstr>Résultats</vt:lpstr>
      <vt:lpstr>Forêt Aléatoire</vt:lpstr>
      <vt:lpstr>Forêt Aléatoire</vt:lpstr>
      <vt:lpstr>Interprétabilité globale</vt:lpstr>
      <vt:lpstr>Interprétabilité locale</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Céline LESUR</dc:creator>
  <dc:description/>
  <cp:lastModifiedBy>Céline LESUR</cp:lastModifiedBy>
  <cp:revision>74</cp:revision>
  <dcterms:created xsi:type="dcterms:W3CDTF">2024-06-21T08:59:20Z</dcterms:created>
  <dcterms:modified xsi:type="dcterms:W3CDTF">2024-07-03T13:30:40Z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Affichage à l'écran (4:3)</vt:lpwstr>
  </property>
  <property fmtid="{D5CDD505-2E9C-101B-9397-08002B2CF9AE}" pid="4" name="Slides">
    <vt:i4>19</vt:i4>
  </property>
</Properties>
</file>