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7" d="100"/>
          <a:sy n="57" d="100"/>
        </p:scale>
        <p:origin x="1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F93C6-7201-4181-B74E-665AF7E71538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99249D-BF8D-4732-82D1-9643F95B1B64}">
      <dgm:prSet phldrT="[Texte]"/>
      <dgm:spPr/>
      <dgm:t>
        <a:bodyPr/>
        <a:lstStyle/>
        <a:p>
          <a:r>
            <a:rPr lang="fr-FR" dirty="0"/>
            <a:t>Séparation de la base de données</a:t>
          </a:r>
        </a:p>
      </dgm:t>
    </dgm:pt>
    <dgm:pt modelId="{0D9C99AE-B578-4FA1-B477-8799A991FC3E}" type="parTrans" cxnId="{17393C4B-B01E-4FBB-BF1C-39585F5ADA13}">
      <dgm:prSet/>
      <dgm:spPr/>
      <dgm:t>
        <a:bodyPr/>
        <a:lstStyle/>
        <a:p>
          <a:endParaRPr lang="fr-FR"/>
        </a:p>
      </dgm:t>
    </dgm:pt>
    <dgm:pt modelId="{BF2CB964-A693-4A1A-BAA5-0828AA95E721}" type="sibTrans" cxnId="{17393C4B-B01E-4FBB-BF1C-39585F5ADA13}">
      <dgm:prSet/>
      <dgm:spPr/>
      <dgm:t>
        <a:bodyPr/>
        <a:lstStyle/>
        <a:p>
          <a:endParaRPr lang="fr-FR"/>
        </a:p>
      </dgm:t>
    </dgm:pt>
    <dgm:pt modelId="{0A768ABD-2001-4177-B445-15158B76E5F3}">
      <dgm:prSet phldrT="[Texte]" custT="1"/>
      <dgm:spPr/>
      <dgm:t>
        <a:bodyPr/>
        <a:lstStyle/>
        <a:p>
          <a:r>
            <a:rPr lang="fr-FR" sz="1200" dirty="0"/>
            <a:t>Split d’application_train.csv en un jeu d’entrainement et un jeu de test</a:t>
          </a:r>
        </a:p>
      </dgm:t>
    </dgm:pt>
    <dgm:pt modelId="{B6F156D9-5F77-4289-8739-ADAB297B4277}" type="parTrans" cxnId="{3093A877-AE75-4D59-838D-394987D1EBD5}">
      <dgm:prSet/>
      <dgm:spPr/>
      <dgm:t>
        <a:bodyPr/>
        <a:lstStyle/>
        <a:p>
          <a:endParaRPr lang="fr-FR"/>
        </a:p>
      </dgm:t>
    </dgm:pt>
    <dgm:pt modelId="{BE23D140-E267-4512-8BE0-26759A336CC4}" type="sibTrans" cxnId="{3093A877-AE75-4D59-838D-394987D1EBD5}">
      <dgm:prSet/>
      <dgm:spPr/>
      <dgm:t>
        <a:bodyPr/>
        <a:lstStyle/>
        <a:p>
          <a:endParaRPr lang="fr-FR"/>
        </a:p>
      </dgm:t>
    </dgm:pt>
    <dgm:pt modelId="{0CBA4902-29A0-4BE0-8B9F-A5CE0D3CD53B}">
      <dgm:prSet phldrT="[Texte]"/>
      <dgm:spPr/>
      <dgm:t>
        <a:bodyPr/>
        <a:lstStyle/>
        <a:p>
          <a:r>
            <a:rPr lang="fr-FR" dirty="0"/>
            <a:t>Entrainement du modèle</a:t>
          </a:r>
        </a:p>
      </dgm:t>
    </dgm:pt>
    <dgm:pt modelId="{C6FF1EEE-744E-4D69-83CF-C0A351D96F26}" type="parTrans" cxnId="{FA4FFE8A-B876-403D-91AC-3EE5EF709B6D}">
      <dgm:prSet/>
      <dgm:spPr/>
      <dgm:t>
        <a:bodyPr/>
        <a:lstStyle/>
        <a:p>
          <a:endParaRPr lang="fr-FR"/>
        </a:p>
      </dgm:t>
    </dgm:pt>
    <dgm:pt modelId="{F1BB2864-18CA-484E-9FA2-680C04F8000D}" type="sibTrans" cxnId="{FA4FFE8A-B876-403D-91AC-3EE5EF709B6D}">
      <dgm:prSet/>
      <dgm:spPr/>
      <dgm:t>
        <a:bodyPr/>
        <a:lstStyle/>
        <a:p>
          <a:endParaRPr lang="fr-FR"/>
        </a:p>
      </dgm:t>
    </dgm:pt>
    <dgm:pt modelId="{B0BB67F8-56A9-4D58-90FA-9A2B96324FCC}">
      <dgm:prSet phldrT="[Texte]" custT="1"/>
      <dgm:spPr/>
      <dgm:t>
        <a:bodyPr/>
        <a:lstStyle/>
        <a:p>
          <a:r>
            <a:rPr lang="fr-FR" sz="1200" dirty="0"/>
            <a:t>Sur les données d’entrainement</a:t>
          </a:r>
        </a:p>
      </dgm:t>
    </dgm:pt>
    <dgm:pt modelId="{2FB5EAD1-A834-4ED8-B134-7172ED5464A3}" type="parTrans" cxnId="{2EF29656-029C-49BD-9AC1-A330AC7E9C88}">
      <dgm:prSet/>
      <dgm:spPr/>
      <dgm:t>
        <a:bodyPr/>
        <a:lstStyle/>
        <a:p>
          <a:endParaRPr lang="fr-FR"/>
        </a:p>
      </dgm:t>
    </dgm:pt>
    <dgm:pt modelId="{AF755EA2-1683-470A-9D30-EB6DA0E24A09}" type="sibTrans" cxnId="{2EF29656-029C-49BD-9AC1-A330AC7E9C88}">
      <dgm:prSet/>
      <dgm:spPr/>
      <dgm:t>
        <a:bodyPr/>
        <a:lstStyle/>
        <a:p>
          <a:endParaRPr lang="fr-FR"/>
        </a:p>
      </dgm:t>
    </dgm:pt>
    <dgm:pt modelId="{A56534D1-EC08-4E9A-8D55-914321008EFA}">
      <dgm:prSet phldrT="[Texte]" custT="1"/>
      <dgm:spPr/>
      <dgm:t>
        <a:bodyPr/>
        <a:lstStyle/>
        <a:p>
          <a:r>
            <a:rPr lang="fr-FR" sz="1200" dirty="0"/>
            <a:t>Optimisation des hyperparamètres choisis par cross-validation avec </a:t>
          </a:r>
          <a:r>
            <a:rPr lang="fr-FR" sz="1200" dirty="0" err="1"/>
            <a:t>GridSearch</a:t>
          </a:r>
          <a:endParaRPr lang="fr-FR" sz="1200" dirty="0"/>
        </a:p>
      </dgm:t>
    </dgm:pt>
    <dgm:pt modelId="{45626D5A-857E-49C1-8CC9-790EA6A5944E}" type="parTrans" cxnId="{D6D926C6-6320-468E-81BA-4DFD0376EA4E}">
      <dgm:prSet/>
      <dgm:spPr/>
      <dgm:t>
        <a:bodyPr/>
        <a:lstStyle/>
        <a:p>
          <a:endParaRPr lang="fr-FR"/>
        </a:p>
      </dgm:t>
    </dgm:pt>
    <dgm:pt modelId="{B5B43351-AC6B-4F34-9974-448A351F7117}" type="sibTrans" cxnId="{D6D926C6-6320-468E-81BA-4DFD0376EA4E}">
      <dgm:prSet/>
      <dgm:spPr/>
      <dgm:t>
        <a:bodyPr/>
        <a:lstStyle/>
        <a:p>
          <a:endParaRPr lang="fr-FR"/>
        </a:p>
      </dgm:t>
    </dgm:pt>
    <dgm:pt modelId="{A0A3F6D4-FA52-46F1-91BB-3678B0D0409D}">
      <dgm:prSet phldrT="[Texte]"/>
      <dgm:spPr/>
      <dgm:t>
        <a:bodyPr/>
        <a:lstStyle/>
        <a:p>
          <a:r>
            <a:rPr lang="fr-FR" dirty="0"/>
            <a:t>Sélection du seuil de décision</a:t>
          </a:r>
        </a:p>
      </dgm:t>
    </dgm:pt>
    <dgm:pt modelId="{62F4EDB2-9425-4854-BBF7-B4203E323213}" type="parTrans" cxnId="{373A2BAB-0C80-4883-9E24-932FC352828D}">
      <dgm:prSet/>
      <dgm:spPr/>
      <dgm:t>
        <a:bodyPr/>
        <a:lstStyle/>
        <a:p>
          <a:endParaRPr lang="fr-FR"/>
        </a:p>
      </dgm:t>
    </dgm:pt>
    <dgm:pt modelId="{816DF16E-AB88-449D-943E-2DE8FFB6F3B3}" type="sibTrans" cxnId="{373A2BAB-0C80-4883-9E24-932FC352828D}">
      <dgm:prSet/>
      <dgm:spPr/>
      <dgm:t>
        <a:bodyPr/>
        <a:lstStyle/>
        <a:p>
          <a:endParaRPr lang="fr-FR"/>
        </a:p>
      </dgm:t>
    </dgm:pt>
    <dgm:pt modelId="{40B274B4-F987-4538-AF88-00A2326B2D2E}">
      <dgm:prSet phldrT="[Texte]" custT="1"/>
      <dgm:spPr/>
      <dgm:t>
        <a:bodyPr/>
        <a:lstStyle/>
        <a:p>
          <a:r>
            <a:rPr lang="fr-FR" sz="1200" dirty="0"/>
            <a:t>Seuil de décision maximisant le F3 score</a:t>
          </a:r>
        </a:p>
      </dgm:t>
    </dgm:pt>
    <dgm:pt modelId="{B813B4E5-95B9-4D60-875F-8DD65B8FAB63}" type="parTrans" cxnId="{977CC4B7-A898-41C4-AB57-400A666C15EE}">
      <dgm:prSet/>
      <dgm:spPr/>
      <dgm:t>
        <a:bodyPr/>
        <a:lstStyle/>
        <a:p>
          <a:endParaRPr lang="fr-FR"/>
        </a:p>
      </dgm:t>
    </dgm:pt>
    <dgm:pt modelId="{B0B631EF-8991-470F-B3DC-5BDB60198220}" type="sibTrans" cxnId="{977CC4B7-A898-41C4-AB57-400A666C15EE}">
      <dgm:prSet/>
      <dgm:spPr/>
      <dgm:t>
        <a:bodyPr/>
        <a:lstStyle/>
        <a:p>
          <a:endParaRPr lang="fr-FR"/>
        </a:p>
      </dgm:t>
    </dgm:pt>
    <dgm:pt modelId="{CE877EF9-0EF6-40B2-A4B5-CA0D86156610}">
      <dgm:prSet phldrT="[Texte]" custT="1"/>
      <dgm:spPr/>
      <dgm:t>
        <a:bodyPr/>
        <a:lstStyle/>
        <a:p>
          <a:r>
            <a:rPr lang="fr-FR" sz="1200" dirty="0"/>
            <a:t>Calcul des métriques </a:t>
          </a:r>
        </a:p>
      </dgm:t>
    </dgm:pt>
    <dgm:pt modelId="{E7D3132A-79F0-4D04-A08F-5CD0C2B4C0AC}" type="parTrans" cxnId="{0E34CCDB-FFB1-4A7D-B2C1-83817F922D7B}">
      <dgm:prSet/>
      <dgm:spPr/>
      <dgm:t>
        <a:bodyPr/>
        <a:lstStyle/>
        <a:p>
          <a:endParaRPr lang="fr-FR"/>
        </a:p>
      </dgm:t>
    </dgm:pt>
    <dgm:pt modelId="{A877E557-AA60-4EBB-854E-548B7E956F26}" type="sibTrans" cxnId="{0E34CCDB-FFB1-4A7D-B2C1-83817F922D7B}">
      <dgm:prSet/>
      <dgm:spPr/>
      <dgm:t>
        <a:bodyPr/>
        <a:lstStyle/>
        <a:p>
          <a:endParaRPr lang="fr-FR"/>
        </a:p>
      </dgm:t>
    </dgm:pt>
    <dgm:pt modelId="{3D93A8F3-FBAD-4D43-8F05-7BAF8E16F07C}">
      <dgm:prSet phldrT="[Texte]" custT="1"/>
      <dgm:spPr/>
      <dgm:t>
        <a:bodyPr/>
        <a:lstStyle/>
        <a:p>
          <a:r>
            <a:rPr lang="fr-FR" sz="1200" dirty="0"/>
            <a:t>Calcul des temps d’entrainement et de prédiction</a:t>
          </a:r>
        </a:p>
      </dgm:t>
    </dgm:pt>
    <dgm:pt modelId="{2EE5CCBF-DDE3-40AB-8995-1D01A0F1D071}" type="parTrans" cxnId="{B1733EDE-2034-4340-9E8D-6C89F5793E5E}">
      <dgm:prSet/>
      <dgm:spPr/>
      <dgm:t>
        <a:bodyPr/>
        <a:lstStyle/>
        <a:p>
          <a:endParaRPr lang="fr-FR"/>
        </a:p>
      </dgm:t>
    </dgm:pt>
    <dgm:pt modelId="{427AF206-B5AD-46DD-A2BB-5DB13C043810}" type="sibTrans" cxnId="{B1733EDE-2034-4340-9E8D-6C89F5793E5E}">
      <dgm:prSet/>
      <dgm:spPr/>
      <dgm:t>
        <a:bodyPr/>
        <a:lstStyle/>
        <a:p>
          <a:endParaRPr lang="fr-FR"/>
        </a:p>
      </dgm:t>
    </dgm:pt>
    <dgm:pt modelId="{FF64BCB0-05F3-4EEA-B574-F629B91282E8}">
      <dgm:prSet phldrT="[Texte]" custT="1"/>
      <dgm:spPr/>
      <dgm:t>
        <a:bodyPr/>
        <a:lstStyle/>
        <a:p>
          <a:r>
            <a:rPr lang="fr-FR" sz="1200" dirty="0"/>
            <a:t>Création de la matrice de confusion</a:t>
          </a:r>
        </a:p>
      </dgm:t>
    </dgm:pt>
    <dgm:pt modelId="{42B50D42-F9B5-4C36-AE98-517C5B55983F}" type="parTrans" cxnId="{8A04AA08-DF75-49DC-A22D-5FC3F5D22B69}">
      <dgm:prSet/>
      <dgm:spPr/>
      <dgm:t>
        <a:bodyPr/>
        <a:lstStyle/>
        <a:p>
          <a:endParaRPr lang="fr-FR"/>
        </a:p>
      </dgm:t>
    </dgm:pt>
    <dgm:pt modelId="{AEF891A3-B37A-4CE7-840E-218F46665BA8}" type="sibTrans" cxnId="{8A04AA08-DF75-49DC-A22D-5FC3F5D22B69}">
      <dgm:prSet/>
      <dgm:spPr/>
      <dgm:t>
        <a:bodyPr/>
        <a:lstStyle/>
        <a:p>
          <a:endParaRPr lang="fr-FR"/>
        </a:p>
      </dgm:t>
    </dgm:pt>
    <dgm:pt modelId="{F52DC814-0740-46FC-8F6F-1448F25E41C8}">
      <dgm:prSet phldrT="[Texte]"/>
      <dgm:spPr/>
      <dgm:t>
        <a:bodyPr/>
        <a:lstStyle/>
        <a:p>
          <a:r>
            <a:rPr lang="fr-FR" dirty="0"/>
            <a:t>Evaluation du modèle</a:t>
          </a:r>
        </a:p>
      </dgm:t>
    </dgm:pt>
    <dgm:pt modelId="{9FAC9958-5138-4B62-A053-8FB1741BB7C0}" type="parTrans" cxnId="{99982830-077C-4D15-B375-6644726F4DEF}">
      <dgm:prSet/>
      <dgm:spPr/>
      <dgm:t>
        <a:bodyPr/>
        <a:lstStyle/>
        <a:p>
          <a:endParaRPr lang="fr-FR"/>
        </a:p>
      </dgm:t>
    </dgm:pt>
    <dgm:pt modelId="{45EC5185-70B4-4215-AE24-B2DB9EB0A8D5}" type="sibTrans" cxnId="{99982830-077C-4D15-B375-6644726F4DEF}">
      <dgm:prSet/>
      <dgm:spPr/>
      <dgm:t>
        <a:bodyPr/>
        <a:lstStyle/>
        <a:p>
          <a:endParaRPr lang="fr-FR"/>
        </a:p>
      </dgm:t>
    </dgm:pt>
    <dgm:pt modelId="{C2555B4E-4BA1-498B-9BE2-6D48F6630E76}">
      <dgm:prSet phldrT="[Texte]" custT="1"/>
      <dgm:spPr/>
      <dgm:t>
        <a:bodyPr/>
        <a:lstStyle/>
        <a:p>
          <a:r>
            <a:rPr lang="fr-FR" sz="1200" dirty="0"/>
            <a:t>Sur les données de test</a:t>
          </a:r>
        </a:p>
      </dgm:t>
    </dgm:pt>
    <dgm:pt modelId="{8F3041F8-D8B6-4DE8-9B45-71DD6CDBE52D}" type="parTrans" cxnId="{C24EF489-1872-47B3-B135-4BFF0E57A85B}">
      <dgm:prSet/>
      <dgm:spPr/>
      <dgm:t>
        <a:bodyPr/>
        <a:lstStyle/>
        <a:p>
          <a:endParaRPr lang="fr-FR"/>
        </a:p>
      </dgm:t>
    </dgm:pt>
    <dgm:pt modelId="{3767972B-F7FA-414F-A4EB-D59BA79A5924}" type="sibTrans" cxnId="{C24EF489-1872-47B3-B135-4BFF0E57A85B}">
      <dgm:prSet/>
      <dgm:spPr/>
      <dgm:t>
        <a:bodyPr/>
        <a:lstStyle/>
        <a:p>
          <a:endParaRPr lang="fr-FR"/>
        </a:p>
      </dgm:t>
    </dgm:pt>
    <dgm:pt modelId="{44B582AC-2B0F-4900-A4AF-FEB4BD0A28CE}">
      <dgm:prSet phldrT="[Texte]" custT="1"/>
      <dgm:spPr/>
      <dgm:t>
        <a:bodyPr/>
        <a:lstStyle/>
        <a:p>
          <a:r>
            <a:rPr lang="fr-FR" sz="1200" dirty="0"/>
            <a:t>En utilisant les hyperparamètres et le seuil de décision optimisés</a:t>
          </a:r>
        </a:p>
      </dgm:t>
    </dgm:pt>
    <dgm:pt modelId="{F4251EB4-3BF2-449F-8818-59EDBA7A6DCD}" type="parTrans" cxnId="{0C431CC3-3BDF-421E-AF5E-595391DA1188}">
      <dgm:prSet/>
      <dgm:spPr/>
      <dgm:t>
        <a:bodyPr/>
        <a:lstStyle/>
        <a:p>
          <a:endParaRPr lang="fr-FR"/>
        </a:p>
      </dgm:t>
    </dgm:pt>
    <dgm:pt modelId="{EF68C108-036D-408F-AC45-BB535A619E3C}" type="sibTrans" cxnId="{0C431CC3-3BDF-421E-AF5E-595391DA1188}">
      <dgm:prSet/>
      <dgm:spPr/>
      <dgm:t>
        <a:bodyPr/>
        <a:lstStyle/>
        <a:p>
          <a:endParaRPr lang="fr-FR"/>
        </a:p>
      </dgm:t>
    </dgm:pt>
    <dgm:pt modelId="{1E11F826-230A-4AC0-B278-EDDA3E225AD2}">
      <dgm:prSet phldrT="[Texte]" custT="1"/>
      <dgm:spPr/>
      <dgm:t>
        <a:bodyPr/>
        <a:lstStyle/>
        <a:p>
          <a:r>
            <a:rPr lang="fr-FR" sz="1200" dirty="0"/>
            <a:t>Calcul des métriques </a:t>
          </a:r>
        </a:p>
      </dgm:t>
    </dgm:pt>
    <dgm:pt modelId="{DA274252-F108-4B3E-9D02-D1B837AC7DD9}" type="parTrans" cxnId="{885932E0-E63F-4193-8D19-4597C14DB397}">
      <dgm:prSet/>
      <dgm:spPr/>
      <dgm:t>
        <a:bodyPr/>
        <a:lstStyle/>
        <a:p>
          <a:endParaRPr lang="fr-FR"/>
        </a:p>
      </dgm:t>
    </dgm:pt>
    <dgm:pt modelId="{FF4A1579-622F-438C-872B-16F59B6F9C9C}" type="sibTrans" cxnId="{885932E0-E63F-4193-8D19-4597C14DB397}">
      <dgm:prSet/>
      <dgm:spPr/>
      <dgm:t>
        <a:bodyPr/>
        <a:lstStyle/>
        <a:p>
          <a:endParaRPr lang="fr-FR"/>
        </a:p>
      </dgm:t>
    </dgm:pt>
    <dgm:pt modelId="{0FC50B98-E277-4149-AB90-510A6E4A8898}">
      <dgm:prSet phldrT="[Texte]" custT="1"/>
      <dgm:spPr/>
      <dgm:t>
        <a:bodyPr/>
        <a:lstStyle/>
        <a:p>
          <a:r>
            <a:rPr lang="fr-FR" sz="1200" dirty="0"/>
            <a:t>Création de la matrice de confusion</a:t>
          </a:r>
        </a:p>
      </dgm:t>
    </dgm:pt>
    <dgm:pt modelId="{5D4E2A75-130B-469B-A1B6-70ADE9626CBE}" type="parTrans" cxnId="{7204ADF8-E981-4A9B-B73F-B5A387CB3B73}">
      <dgm:prSet/>
      <dgm:spPr/>
      <dgm:t>
        <a:bodyPr/>
        <a:lstStyle/>
        <a:p>
          <a:endParaRPr lang="fr-FR"/>
        </a:p>
      </dgm:t>
    </dgm:pt>
    <dgm:pt modelId="{34E27159-12E3-427C-BCF4-2D3EE3DA5026}" type="sibTrans" cxnId="{7204ADF8-E981-4A9B-B73F-B5A387CB3B73}">
      <dgm:prSet/>
      <dgm:spPr/>
      <dgm:t>
        <a:bodyPr/>
        <a:lstStyle/>
        <a:p>
          <a:endParaRPr lang="fr-FR"/>
        </a:p>
      </dgm:t>
    </dgm:pt>
    <dgm:pt modelId="{F5905155-2029-4A43-9028-BEB467BD931A}">
      <dgm:prSet phldrT="[Texte]" custT="1"/>
      <dgm:spPr/>
      <dgm:t>
        <a:bodyPr/>
        <a:lstStyle/>
        <a:p>
          <a:r>
            <a:rPr lang="fr-FR" sz="1200" dirty="0"/>
            <a:t>Création de la courbe précision-rappel</a:t>
          </a:r>
        </a:p>
      </dgm:t>
    </dgm:pt>
    <dgm:pt modelId="{7FE0A50E-306A-4D94-8C90-3051C8BF3873}" type="parTrans" cxnId="{45CE2808-7622-4865-9184-0B6A2C267237}">
      <dgm:prSet/>
      <dgm:spPr/>
      <dgm:t>
        <a:bodyPr/>
        <a:lstStyle/>
        <a:p>
          <a:endParaRPr lang="fr-FR"/>
        </a:p>
      </dgm:t>
    </dgm:pt>
    <dgm:pt modelId="{9DA1B13D-7B0B-4614-91CB-9EAD876FF23D}" type="sibTrans" cxnId="{45CE2808-7622-4865-9184-0B6A2C267237}">
      <dgm:prSet/>
      <dgm:spPr/>
      <dgm:t>
        <a:bodyPr/>
        <a:lstStyle/>
        <a:p>
          <a:endParaRPr lang="fr-FR"/>
        </a:p>
      </dgm:t>
    </dgm:pt>
    <dgm:pt modelId="{6631224F-D6A5-419B-A364-D076376E649D}">
      <dgm:prSet phldrT="[Texte]" custT="1"/>
      <dgm:spPr/>
      <dgm:t>
        <a:bodyPr/>
        <a:lstStyle/>
        <a:p>
          <a:r>
            <a:rPr lang="fr-FR" sz="1200" dirty="0"/>
            <a:t>Création de la courbe ROC</a:t>
          </a:r>
        </a:p>
      </dgm:t>
    </dgm:pt>
    <dgm:pt modelId="{9555E577-7346-4A12-B64B-D2F567AF00E8}" type="parTrans" cxnId="{AA192D32-2B43-4E61-ABAC-D10C1675AD08}">
      <dgm:prSet/>
      <dgm:spPr/>
      <dgm:t>
        <a:bodyPr/>
        <a:lstStyle/>
        <a:p>
          <a:endParaRPr lang="fr-FR"/>
        </a:p>
      </dgm:t>
    </dgm:pt>
    <dgm:pt modelId="{4F8A0F8B-CCD5-41C3-9D4A-D99277A0A369}" type="sibTrans" cxnId="{AA192D32-2B43-4E61-ABAC-D10C1675AD08}">
      <dgm:prSet/>
      <dgm:spPr/>
      <dgm:t>
        <a:bodyPr/>
        <a:lstStyle/>
        <a:p>
          <a:endParaRPr lang="fr-FR"/>
        </a:p>
      </dgm:t>
    </dgm:pt>
    <dgm:pt modelId="{14F7BEA7-A571-403A-B070-3CCE38DFE85F}">
      <dgm:prSet phldrT="[Texte]" custT="1"/>
      <dgm:spPr/>
      <dgm:t>
        <a:bodyPr/>
        <a:lstStyle/>
        <a:p>
          <a:r>
            <a:rPr lang="fr-FR" sz="1200" dirty="0"/>
            <a:t>Création du graphique des variables ayant le plus d’importance</a:t>
          </a:r>
        </a:p>
      </dgm:t>
    </dgm:pt>
    <dgm:pt modelId="{8EE136CE-E585-438E-B3C1-2C3922B11822}" type="parTrans" cxnId="{1DAF6730-ACAD-4205-98EB-0043C1A62C31}">
      <dgm:prSet/>
      <dgm:spPr/>
      <dgm:t>
        <a:bodyPr/>
        <a:lstStyle/>
        <a:p>
          <a:endParaRPr lang="fr-FR"/>
        </a:p>
      </dgm:t>
    </dgm:pt>
    <dgm:pt modelId="{B27CE78B-E1F3-43B3-A3E9-C93632BB69F8}" type="sibTrans" cxnId="{1DAF6730-ACAD-4205-98EB-0043C1A62C31}">
      <dgm:prSet/>
      <dgm:spPr/>
      <dgm:t>
        <a:bodyPr/>
        <a:lstStyle/>
        <a:p>
          <a:endParaRPr lang="fr-FR"/>
        </a:p>
      </dgm:t>
    </dgm:pt>
    <dgm:pt modelId="{ECC0C1C9-0E3C-48B5-98FE-BA962226AE71}" type="pres">
      <dgm:prSet presAssocID="{741F93C6-7201-4181-B74E-665AF7E71538}" presName="linearFlow" presStyleCnt="0">
        <dgm:presLayoutVars>
          <dgm:dir/>
          <dgm:animLvl val="lvl"/>
          <dgm:resizeHandles val="exact"/>
        </dgm:presLayoutVars>
      </dgm:prSet>
      <dgm:spPr/>
    </dgm:pt>
    <dgm:pt modelId="{66B889D1-3C58-4888-B453-3591D175CF60}" type="pres">
      <dgm:prSet presAssocID="{7699249D-BF8D-4732-82D1-9643F95B1B64}" presName="composite" presStyleCnt="0"/>
      <dgm:spPr/>
    </dgm:pt>
    <dgm:pt modelId="{1F0D29AD-9F4D-4EC7-A948-A2FA2D90D2AF}" type="pres">
      <dgm:prSet presAssocID="{7699249D-BF8D-4732-82D1-9643F95B1B6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3E0DC70-D4C4-46DD-A1AB-F09E819A3B43}" type="pres">
      <dgm:prSet presAssocID="{7699249D-BF8D-4732-82D1-9643F95B1B64}" presName="descendantText" presStyleLbl="alignAcc1" presStyleIdx="0" presStyleCnt="4">
        <dgm:presLayoutVars>
          <dgm:bulletEnabled val="1"/>
        </dgm:presLayoutVars>
      </dgm:prSet>
      <dgm:spPr/>
    </dgm:pt>
    <dgm:pt modelId="{6E28F5C4-36F1-422F-B223-81E6D3235FEA}" type="pres">
      <dgm:prSet presAssocID="{BF2CB964-A693-4A1A-BAA5-0828AA95E721}" presName="sp" presStyleCnt="0"/>
      <dgm:spPr/>
    </dgm:pt>
    <dgm:pt modelId="{D053F144-D7F2-4678-9022-A78351F61998}" type="pres">
      <dgm:prSet presAssocID="{0CBA4902-29A0-4BE0-8B9F-A5CE0D3CD53B}" presName="composite" presStyleCnt="0"/>
      <dgm:spPr/>
    </dgm:pt>
    <dgm:pt modelId="{F5A84BCC-F7F7-4916-AA4A-3B4E7D7056AA}" type="pres">
      <dgm:prSet presAssocID="{0CBA4902-29A0-4BE0-8B9F-A5CE0D3CD53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CEFC748-D64A-435E-9482-1F112718B481}" type="pres">
      <dgm:prSet presAssocID="{0CBA4902-29A0-4BE0-8B9F-A5CE0D3CD53B}" presName="descendantText" presStyleLbl="alignAcc1" presStyleIdx="1" presStyleCnt="4">
        <dgm:presLayoutVars>
          <dgm:bulletEnabled val="1"/>
        </dgm:presLayoutVars>
      </dgm:prSet>
      <dgm:spPr/>
    </dgm:pt>
    <dgm:pt modelId="{9B294E0D-08AD-4934-9F69-2441F78D90AF}" type="pres">
      <dgm:prSet presAssocID="{F1BB2864-18CA-484E-9FA2-680C04F8000D}" presName="sp" presStyleCnt="0"/>
      <dgm:spPr/>
    </dgm:pt>
    <dgm:pt modelId="{0C5166A4-1ED2-4640-90A6-AE5491401B17}" type="pres">
      <dgm:prSet presAssocID="{A0A3F6D4-FA52-46F1-91BB-3678B0D0409D}" presName="composite" presStyleCnt="0"/>
      <dgm:spPr/>
    </dgm:pt>
    <dgm:pt modelId="{8E94E1EB-BCD8-4E39-86FB-48E79B120A65}" type="pres">
      <dgm:prSet presAssocID="{A0A3F6D4-FA52-46F1-91BB-3678B0D0409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E7B2D-55B3-409E-883D-44C78B33977A}" type="pres">
      <dgm:prSet presAssocID="{A0A3F6D4-FA52-46F1-91BB-3678B0D0409D}" presName="descendantText" presStyleLbl="alignAcc1" presStyleIdx="2" presStyleCnt="4">
        <dgm:presLayoutVars>
          <dgm:bulletEnabled val="1"/>
        </dgm:presLayoutVars>
      </dgm:prSet>
      <dgm:spPr/>
    </dgm:pt>
    <dgm:pt modelId="{0D50E49C-A4CE-4458-81D2-1F9F59B75F6D}" type="pres">
      <dgm:prSet presAssocID="{816DF16E-AB88-449D-943E-2DE8FFB6F3B3}" presName="sp" presStyleCnt="0"/>
      <dgm:spPr/>
    </dgm:pt>
    <dgm:pt modelId="{79E8924D-328B-4621-A3A5-3243B71C333F}" type="pres">
      <dgm:prSet presAssocID="{F52DC814-0740-46FC-8F6F-1448F25E41C8}" presName="composite" presStyleCnt="0"/>
      <dgm:spPr/>
    </dgm:pt>
    <dgm:pt modelId="{BBCF4A5F-9242-4C5E-B355-28F612BED131}" type="pres">
      <dgm:prSet presAssocID="{F52DC814-0740-46FC-8F6F-1448F25E41C8}" presName="parentText" presStyleLbl="alignNode1" presStyleIdx="3" presStyleCnt="4" custLinFactNeighborX="-3732" custLinFactNeighborY="-7962">
        <dgm:presLayoutVars>
          <dgm:chMax val="1"/>
          <dgm:bulletEnabled val="1"/>
        </dgm:presLayoutVars>
      </dgm:prSet>
      <dgm:spPr/>
    </dgm:pt>
    <dgm:pt modelId="{03F60F88-E0A2-4F70-84D5-80976FD1967F}" type="pres">
      <dgm:prSet presAssocID="{F52DC814-0740-46FC-8F6F-1448F25E41C8}" presName="descendantText" presStyleLbl="alignAcc1" presStyleIdx="3" presStyleCnt="4" custScaleY="176227" custLinFactNeighborX="-101" custLinFactNeighborY="9995">
        <dgm:presLayoutVars>
          <dgm:bulletEnabled val="1"/>
        </dgm:presLayoutVars>
      </dgm:prSet>
      <dgm:spPr/>
    </dgm:pt>
  </dgm:ptLst>
  <dgm:cxnLst>
    <dgm:cxn modelId="{91B8B903-723A-429F-A5F9-3BB8C75CB3C2}" type="presOf" srcId="{F52DC814-0740-46FC-8F6F-1448F25E41C8}" destId="{BBCF4A5F-9242-4C5E-B355-28F612BED131}" srcOrd="0" destOrd="0" presId="urn:microsoft.com/office/officeart/2005/8/layout/chevron2"/>
    <dgm:cxn modelId="{6B370F07-4877-4C86-B616-2F457C653186}" type="presOf" srcId="{741F93C6-7201-4181-B74E-665AF7E71538}" destId="{ECC0C1C9-0E3C-48B5-98FE-BA962226AE71}" srcOrd="0" destOrd="0" presId="urn:microsoft.com/office/officeart/2005/8/layout/chevron2"/>
    <dgm:cxn modelId="{45CE2808-7622-4865-9184-0B6A2C267237}" srcId="{F52DC814-0740-46FC-8F6F-1448F25E41C8}" destId="{F5905155-2029-4A43-9028-BEB467BD931A}" srcOrd="4" destOrd="0" parTransId="{7FE0A50E-306A-4D94-8C90-3051C8BF3873}" sibTransId="{9DA1B13D-7B0B-4614-91CB-9EAD876FF23D}"/>
    <dgm:cxn modelId="{8A04AA08-DF75-49DC-A22D-5FC3F5D22B69}" srcId="{A0A3F6D4-FA52-46F1-91BB-3678B0D0409D}" destId="{FF64BCB0-05F3-4EEA-B574-F629B91282E8}" srcOrd="2" destOrd="0" parTransId="{42B50D42-F9B5-4C36-AE98-517C5B55983F}" sibTransId="{AEF891A3-B37A-4CE7-840E-218F46665BA8}"/>
    <dgm:cxn modelId="{1D5F760F-A614-4B22-AB52-E7EFC75838BD}" type="presOf" srcId="{6631224F-D6A5-419B-A364-D076376E649D}" destId="{03F60F88-E0A2-4F70-84D5-80976FD1967F}" srcOrd="0" destOrd="5" presId="urn:microsoft.com/office/officeart/2005/8/layout/chevron2"/>
    <dgm:cxn modelId="{1CAD0E16-4494-4B70-81A4-1BAB39C13683}" type="presOf" srcId="{A0A3F6D4-FA52-46F1-91BB-3678B0D0409D}" destId="{8E94E1EB-BCD8-4E39-86FB-48E79B120A65}" srcOrd="0" destOrd="0" presId="urn:microsoft.com/office/officeart/2005/8/layout/chevron2"/>
    <dgm:cxn modelId="{941E1520-06C2-44F8-9B51-2BE06E907D7A}" type="presOf" srcId="{1E11F826-230A-4AC0-B278-EDDA3E225AD2}" destId="{03F60F88-E0A2-4F70-84D5-80976FD1967F}" srcOrd="0" destOrd="2" presId="urn:microsoft.com/office/officeart/2005/8/layout/chevron2"/>
    <dgm:cxn modelId="{B01E612A-4948-4683-88A0-C27F590E1759}" type="presOf" srcId="{0A768ABD-2001-4177-B445-15158B76E5F3}" destId="{A3E0DC70-D4C4-46DD-A1AB-F09E819A3B43}" srcOrd="0" destOrd="0" presId="urn:microsoft.com/office/officeart/2005/8/layout/chevron2"/>
    <dgm:cxn modelId="{99982830-077C-4D15-B375-6644726F4DEF}" srcId="{741F93C6-7201-4181-B74E-665AF7E71538}" destId="{F52DC814-0740-46FC-8F6F-1448F25E41C8}" srcOrd="3" destOrd="0" parTransId="{9FAC9958-5138-4B62-A053-8FB1741BB7C0}" sibTransId="{45EC5185-70B4-4215-AE24-B2DB9EB0A8D5}"/>
    <dgm:cxn modelId="{1DAF6730-ACAD-4205-98EB-0043C1A62C31}" srcId="{F52DC814-0740-46FC-8F6F-1448F25E41C8}" destId="{14F7BEA7-A571-403A-B070-3CCE38DFE85F}" srcOrd="6" destOrd="0" parTransId="{8EE136CE-E585-438E-B3C1-2C3922B11822}" sibTransId="{B27CE78B-E1F3-43B3-A3E9-C93632BB69F8}"/>
    <dgm:cxn modelId="{AA192D32-2B43-4E61-ABAC-D10C1675AD08}" srcId="{F52DC814-0740-46FC-8F6F-1448F25E41C8}" destId="{6631224F-D6A5-419B-A364-D076376E649D}" srcOrd="5" destOrd="0" parTransId="{9555E577-7346-4A12-B64B-D2F567AF00E8}" sibTransId="{4F8A0F8B-CCD5-41C3-9D4A-D99277A0A369}"/>
    <dgm:cxn modelId="{B6C8FD3C-00A7-4A61-BA30-03828069D6FC}" type="presOf" srcId="{0FC50B98-E277-4149-AB90-510A6E4A8898}" destId="{03F60F88-E0A2-4F70-84D5-80976FD1967F}" srcOrd="0" destOrd="3" presId="urn:microsoft.com/office/officeart/2005/8/layout/chevron2"/>
    <dgm:cxn modelId="{76B0D45B-DB89-4A7D-A340-B5554DC9B35B}" type="presOf" srcId="{44B582AC-2B0F-4900-A4AF-FEB4BD0A28CE}" destId="{03F60F88-E0A2-4F70-84D5-80976FD1967F}" srcOrd="0" destOrd="1" presId="urn:microsoft.com/office/officeart/2005/8/layout/chevron2"/>
    <dgm:cxn modelId="{A626B45C-3106-4B65-B508-91346332B37D}" type="presOf" srcId="{F5905155-2029-4A43-9028-BEB467BD931A}" destId="{03F60F88-E0A2-4F70-84D5-80976FD1967F}" srcOrd="0" destOrd="4" presId="urn:microsoft.com/office/officeart/2005/8/layout/chevron2"/>
    <dgm:cxn modelId="{9B3C2F64-D387-450A-8F89-8C734401C3F6}" type="presOf" srcId="{CE877EF9-0EF6-40B2-A4B5-CA0D86156610}" destId="{5F7E7B2D-55B3-409E-883D-44C78B33977A}" srcOrd="0" destOrd="1" presId="urn:microsoft.com/office/officeart/2005/8/layout/chevron2"/>
    <dgm:cxn modelId="{6F8E0646-9CC7-4173-A813-F5F64517F7E1}" type="presOf" srcId="{A56534D1-EC08-4E9A-8D55-914321008EFA}" destId="{2CEFC748-D64A-435E-9482-1F112718B481}" srcOrd="0" destOrd="1" presId="urn:microsoft.com/office/officeart/2005/8/layout/chevron2"/>
    <dgm:cxn modelId="{17393C4B-B01E-4FBB-BF1C-39585F5ADA13}" srcId="{741F93C6-7201-4181-B74E-665AF7E71538}" destId="{7699249D-BF8D-4732-82D1-9643F95B1B64}" srcOrd="0" destOrd="0" parTransId="{0D9C99AE-B578-4FA1-B477-8799A991FC3E}" sibTransId="{BF2CB964-A693-4A1A-BAA5-0828AA95E721}"/>
    <dgm:cxn modelId="{2EF29656-029C-49BD-9AC1-A330AC7E9C88}" srcId="{0CBA4902-29A0-4BE0-8B9F-A5CE0D3CD53B}" destId="{B0BB67F8-56A9-4D58-90FA-9A2B96324FCC}" srcOrd="0" destOrd="0" parTransId="{2FB5EAD1-A834-4ED8-B134-7172ED5464A3}" sibTransId="{AF755EA2-1683-470A-9D30-EB6DA0E24A09}"/>
    <dgm:cxn modelId="{3093A877-AE75-4D59-838D-394987D1EBD5}" srcId="{7699249D-BF8D-4732-82D1-9643F95B1B64}" destId="{0A768ABD-2001-4177-B445-15158B76E5F3}" srcOrd="0" destOrd="0" parTransId="{B6F156D9-5F77-4289-8739-ADAB297B4277}" sibTransId="{BE23D140-E267-4512-8BE0-26759A336CC4}"/>
    <dgm:cxn modelId="{45EFFA7F-68E4-409B-8BA2-71596AFC7F6C}" type="presOf" srcId="{0CBA4902-29A0-4BE0-8B9F-A5CE0D3CD53B}" destId="{F5A84BCC-F7F7-4916-AA4A-3B4E7D7056AA}" srcOrd="0" destOrd="0" presId="urn:microsoft.com/office/officeart/2005/8/layout/chevron2"/>
    <dgm:cxn modelId="{DDEC6A87-015E-419B-A982-327D44EDAAEE}" type="presOf" srcId="{3D93A8F3-FBAD-4D43-8F05-7BAF8E16F07C}" destId="{2CEFC748-D64A-435E-9482-1F112718B481}" srcOrd="0" destOrd="2" presId="urn:microsoft.com/office/officeart/2005/8/layout/chevron2"/>
    <dgm:cxn modelId="{C24EF489-1872-47B3-B135-4BFF0E57A85B}" srcId="{F52DC814-0740-46FC-8F6F-1448F25E41C8}" destId="{C2555B4E-4BA1-498B-9BE2-6D48F6630E76}" srcOrd="0" destOrd="0" parTransId="{8F3041F8-D8B6-4DE8-9B45-71DD6CDBE52D}" sibTransId="{3767972B-F7FA-414F-A4EB-D59BA79A5924}"/>
    <dgm:cxn modelId="{FA4FFE8A-B876-403D-91AC-3EE5EF709B6D}" srcId="{741F93C6-7201-4181-B74E-665AF7E71538}" destId="{0CBA4902-29A0-4BE0-8B9F-A5CE0D3CD53B}" srcOrd="1" destOrd="0" parTransId="{C6FF1EEE-744E-4D69-83CF-C0A351D96F26}" sibTransId="{F1BB2864-18CA-484E-9FA2-680C04F8000D}"/>
    <dgm:cxn modelId="{373A2BAB-0C80-4883-9E24-932FC352828D}" srcId="{741F93C6-7201-4181-B74E-665AF7E71538}" destId="{A0A3F6D4-FA52-46F1-91BB-3678B0D0409D}" srcOrd="2" destOrd="0" parTransId="{62F4EDB2-9425-4854-BBF7-B4203E323213}" sibTransId="{816DF16E-AB88-449D-943E-2DE8FFB6F3B3}"/>
    <dgm:cxn modelId="{977CC4B7-A898-41C4-AB57-400A666C15EE}" srcId="{A0A3F6D4-FA52-46F1-91BB-3678B0D0409D}" destId="{40B274B4-F987-4538-AF88-00A2326B2D2E}" srcOrd="0" destOrd="0" parTransId="{B813B4E5-95B9-4D60-875F-8DD65B8FAB63}" sibTransId="{B0B631EF-8991-470F-B3DC-5BDB60198220}"/>
    <dgm:cxn modelId="{B1A31EB9-3DB7-458A-8783-22B8C96460E4}" type="presOf" srcId="{7699249D-BF8D-4732-82D1-9643F95B1B64}" destId="{1F0D29AD-9F4D-4EC7-A948-A2FA2D90D2AF}" srcOrd="0" destOrd="0" presId="urn:microsoft.com/office/officeart/2005/8/layout/chevron2"/>
    <dgm:cxn modelId="{E91585BD-CAC5-48A8-AFAA-ABF6B99CD0FA}" type="presOf" srcId="{14F7BEA7-A571-403A-B070-3CCE38DFE85F}" destId="{03F60F88-E0A2-4F70-84D5-80976FD1967F}" srcOrd="0" destOrd="6" presId="urn:microsoft.com/office/officeart/2005/8/layout/chevron2"/>
    <dgm:cxn modelId="{0C431CC3-3BDF-421E-AF5E-595391DA1188}" srcId="{F52DC814-0740-46FC-8F6F-1448F25E41C8}" destId="{44B582AC-2B0F-4900-A4AF-FEB4BD0A28CE}" srcOrd="1" destOrd="0" parTransId="{F4251EB4-3BF2-449F-8818-59EDBA7A6DCD}" sibTransId="{EF68C108-036D-408F-AC45-BB535A619E3C}"/>
    <dgm:cxn modelId="{435B8FC4-F6C0-40E4-A20B-F33BA3558278}" type="presOf" srcId="{C2555B4E-4BA1-498B-9BE2-6D48F6630E76}" destId="{03F60F88-E0A2-4F70-84D5-80976FD1967F}" srcOrd="0" destOrd="0" presId="urn:microsoft.com/office/officeart/2005/8/layout/chevron2"/>
    <dgm:cxn modelId="{D6D926C6-6320-468E-81BA-4DFD0376EA4E}" srcId="{0CBA4902-29A0-4BE0-8B9F-A5CE0D3CD53B}" destId="{A56534D1-EC08-4E9A-8D55-914321008EFA}" srcOrd="1" destOrd="0" parTransId="{45626D5A-857E-49C1-8CC9-790EA6A5944E}" sibTransId="{B5B43351-AC6B-4F34-9974-448A351F7117}"/>
    <dgm:cxn modelId="{0E34CCDB-FFB1-4A7D-B2C1-83817F922D7B}" srcId="{A0A3F6D4-FA52-46F1-91BB-3678B0D0409D}" destId="{CE877EF9-0EF6-40B2-A4B5-CA0D86156610}" srcOrd="1" destOrd="0" parTransId="{E7D3132A-79F0-4D04-A08F-5CD0C2B4C0AC}" sibTransId="{A877E557-AA60-4EBB-854E-548B7E956F26}"/>
    <dgm:cxn modelId="{B1733EDE-2034-4340-9E8D-6C89F5793E5E}" srcId="{0CBA4902-29A0-4BE0-8B9F-A5CE0D3CD53B}" destId="{3D93A8F3-FBAD-4D43-8F05-7BAF8E16F07C}" srcOrd="2" destOrd="0" parTransId="{2EE5CCBF-DDE3-40AB-8995-1D01A0F1D071}" sibTransId="{427AF206-B5AD-46DD-A2BB-5DB13C043810}"/>
    <dgm:cxn modelId="{885932E0-E63F-4193-8D19-4597C14DB397}" srcId="{F52DC814-0740-46FC-8F6F-1448F25E41C8}" destId="{1E11F826-230A-4AC0-B278-EDDA3E225AD2}" srcOrd="2" destOrd="0" parTransId="{DA274252-F108-4B3E-9D02-D1B837AC7DD9}" sibTransId="{FF4A1579-622F-438C-872B-16F59B6F9C9C}"/>
    <dgm:cxn modelId="{DAC5EAEE-F8C4-4702-AD0D-589A0F65AB3C}" type="presOf" srcId="{B0BB67F8-56A9-4D58-90FA-9A2B96324FCC}" destId="{2CEFC748-D64A-435E-9482-1F112718B481}" srcOrd="0" destOrd="0" presId="urn:microsoft.com/office/officeart/2005/8/layout/chevron2"/>
    <dgm:cxn modelId="{1B322BF2-132A-46FC-A596-6F9CAD2566F2}" type="presOf" srcId="{40B274B4-F987-4538-AF88-00A2326B2D2E}" destId="{5F7E7B2D-55B3-409E-883D-44C78B33977A}" srcOrd="0" destOrd="0" presId="urn:microsoft.com/office/officeart/2005/8/layout/chevron2"/>
    <dgm:cxn modelId="{7204ADF8-E981-4A9B-B73F-B5A387CB3B73}" srcId="{F52DC814-0740-46FC-8F6F-1448F25E41C8}" destId="{0FC50B98-E277-4149-AB90-510A6E4A8898}" srcOrd="3" destOrd="0" parTransId="{5D4E2A75-130B-469B-A1B6-70ADE9626CBE}" sibTransId="{34E27159-12E3-427C-BCF4-2D3EE3DA5026}"/>
    <dgm:cxn modelId="{00239CFB-9725-4047-8007-E85082EAA713}" type="presOf" srcId="{FF64BCB0-05F3-4EEA-B574-F629B91282E8}" destId="{5F7E7B2D-55B3-409E-883D-44C78B33977A}" srcOrd="0" destOrd="2" presId="urn:microsoft.com/office/officeart/2005/8/layout/chevron2"/>
    <dgm:cxn modelId="{5CCE086D-70D5-4A5E-9BFC-6A5EF8902642}" type="presParOf" srcId="{ECC0C1C9-0E3C-48B5-98FE-BA962226AE71}" destId="{66B889D1-3C58-4888-B453-3591D175CF60}" srcOrd="0" destOrd="0" presId="urn:microsoft.com/office/officeart/2005/8/layout/chevron2"/>
    <dgm:cxn modelId="{0ABF4A37-C1D1-456F-A5A5-395D9739F46E}" type="presParOf" srcId="{66B889D1-3C58-4888-B453-3591D175CF60}" destId="{1F0D29AD-9F4D-4EC7-A948-A2FA2D90D2AF}" srcOrd="0" destOrd="0" presId="urn:microsoft.com/office/officeart/2005/8/layout/chevron2"/>
    <dgm:cxn modelId="{7A3DE149-B93E-4070-A43A-0C8E8F9367CD}" type="presParOf" srcId="{66B889D1-3C58-4888-B453-3591D175CF60}" destId="{A3E0DC70-D4C4-46DD-A1AB-F09E819A3B43}" srcOrd="1" destOrd="0" presId="urn:microsoft.com/office/officeart/2005/8/layout/chevron2"/>
    <dgm:cxn modelId="{8E7057CC-3B64-41A5-A105-46D1638809A1}" type="presParOf" srcId="{ECC0C1C9-0E3C-48B5-98FE-BA962226AE71}" destId="{6E28F5C4-36F1-422F-B223-81E6D3235FEA}" srcOrd="1" destOrd="0" presId="urn:microsoft.com/office/officeart/2005/8/layout/chevron2"/>
    <dgm:cxn modelId="{C3F06DDE-1380-4BE4-9274-EA344F422D21}" type="presParOf" srcId="{ECC0C1C9-0E3C-48B5-98FE-BA962226AE71}" destId="{D053F144-D7F2-4678-9022-A78351F61998}" srcOrd="2" destOrd="0" presId="urn:microsoft.com/office/officeart/2005/8/layout/chevron2"/>
    <dgm:cxn modelId="{A3671CAB-8F8D-4631-9E03-D7583C9F8501}" type="presParOf" srcId="{D053F144-D7F2-4678-9022-A78351F61998}" destId="{F5A84BCC-F7F7-4916-AA4A-3B4E7D7056AA}" srcOrd="0" destOrd="0" presId="urn:microsoft.com/office/officeart/2005/8/layout/chevron2"/>
    <dgm:cxn modelId="{45FD09A7-6091-48C8-9C31-7EF780A4FB4B}" type="presParOf" srcId="{D053F144-D7F2-4678-9022-A78351F61998}" destId="{2CEFC748-D64A-435E-9482-1F112718B481}" srcOrd="1" destOrd="0" presId="urn:microsoft.com/office/officeart/2005/8/layout/chevron2"/>
    <dgm:cxn modelId="{AE1F7B3C-A5E7-4FBA-8EE3-E2669A692158}" type="presParOf" srcId="{ECC0C1C9-0E3C-48B5-98FE-BA962226AE71}" destId="{9B294E0D-08AD-4934-9F69-2441F78D90AF}" srcOrd="3" destOrd="0" presId="urn:microsoft.com/office/officeart/2005/8/layout/chevron2"/>
    <dgm:cxn modelId="{F8D9999B-D608-4E19-A303-02B516CECEE0}" type="presParOf" srcId="{ECC0C1C9-0E3C-48B5-98FE-BA962226AE71}" destId="{0C5166A4-1ED2-4640-90A6-AE5491401B17}" srcOrd="4" destOrd="0" presId="urn:microsoft.com/office/officeart/2005/8/layout/chevron2"/>
    <dgm:cxn modelId="{CFFE0FC1-ED2B-42CE-A8E2-BF235D378514}" type="presParOf" srcId="{0C5166A4-1ED2-4640-90A6-AE5491401B17}" destId="{8E94E1EB-BCD8-4E39-86FB-48E79B120A65}" srcOrd="0" destOrd="0" presId="urn:microsoft.com/office/officeart/2005/8/layout/chevron2"/>
    <dgm:cxn modelId="{EA2A895D-EAFB-4452-BAAB-4B2E0778952A}" type="presParOf" srcId="{0C5166A4-1ED2-4640-90A6-AE5491401B17}" destId="{5F7E7B2D-55B3-409E-883D-44C78B33977A}" srcOrd="1" destOrd="0" presId="urn:microsoft.com/office/officeart/2005/8/layout/chevron2"/>
    <dgm:cxn modelId="{02763AE1-BAFC-4844-B0D9-A0F13083B58D}" type="presParOf" srcId="{ECC0C1C9-0E3C-48B5-98FE-BA962226AE71}" destId="{0D50E49C-A4CE-4458-81D2-1F9F59B75F6D}" srcOrd="5" destOrd="0" presId="urn:microsoft.com/office/officeart/2005/8/layout/chevron2"/>
    <dgm:cxn modelId="{1CFD1304-9417-4A6D-8826-8E7B6B0B904D}" type="presParOf" srcId="{ECC0C1C9-0E3C-48B5-98FE-BA962226AE71}" destId="{79E8924D-328B-4621-A3A5-3243B71C333F}" srcOrd="6" destOrd="0" presId="urn:microsoft.com/office/officeart/2005/8/layout/chevron2"/>
    <dgm:cxn modelId="{71FE6173-8ED0-4ECF-8BF6-9CEEB56285DF}" type="presParOf" srcId="{79E8924D-328B-4621-A3A5-3243B71C333F}" destId="{BBCF4A5F-9242-4C5E-B355-28F612BED131}" srcOrd="0" destOrd="0" presId="urn:microsoft.com/office/officeart/2005/8/layout/chevron2"/>
    <dgm:cxn modelId="{0D787D2B-8CE5-4560-9C95-6BBC12C31E19}" type="presParOf" srcId="{79E8924D-328B-4621-A3A5-3243B71C333F}" destId="{03F60F88-E0A2-4F70-84D5-80976FD19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D29AD-9F4D-4EC7-A948-A2FA2D90D2AF}">
      <dsp:nvSpPr>
        <dsp:cNvPr id="0" name=""/>
        <dsp:cNvSpPr/>
      </dsp:nvSpPr>
      <dsp:spPr>
        <a:xfrm rot="5400000">
          <a:off x="-209433" y="286384"/>
          <a:ext cx="1396226" cy="97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Séparation de la base de données</a:t>
          </a:r>
        </a:p>
      </dsp:txBody>
      <dsp:txXfrm rot="-5400000">
        <a:off x="1" y="565629"/>
        <a:ext cx="977358" cy="418868"/>
      </dsp:txXfrm>
    </dsp:sp>
    <dsp:sp modelId="{A3E0DC70-D4C4-46DD-A1AB-F09E819A3B43}">
      <dsp:nvSpPr>
        <dsp:cNvPr id="0" name=""/>
        <dsp:cNvSpPr/>
      </dsp:nvSpPr>
      <dsp:spPr>
        <a:xfrm rot="5400000">
          <a:off x="3347038" y="-2292730"/>
          <a:ext cx="907547" cy="564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Split d’application_train.csv en un jeu d’entrainement et un jeu de test</a:t>
          </a:r>
        </a:p>
      </dsp:txBody>
      <dsp:txXfrm rot="-5400000">
        <a:off x="977359" y="121252"/>
        <a:ext cx="5602604" cy="818941"/>
      </dsp:txXfrm>
    </dsp:sp>
    <dsp:sp modelId="{F5A84BCC-F7F7-4916-AA4A-3B4E7D7056AA}">
      <dsp:nvSpPr>
        <dsp:cNvPr id="0" name=""/>
        <dsp:cNvSpPr/>
      </dsp:nvSpPr>
      <dsp:spPr>
        <a:xfrm rot="5400000">
          <a:off x="-209433" y="1551173"/>
          <a:ext cx="1396226" cy="97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Entrainement du modèle</a:t>
          </a:r>
        </a:p>
      </dsp:txBody>
      <dsp:txXfrm rot="-5400000">
        <a:off x="1" y="1830418"/>
        <a:ext cx="977358" cy="418868"/>
      </dsp:txXfrm>
    </dsp:sp>
    <dsp:sp modelId="{2CEFC748-D64A-435E-9482-1F112718B481}">
      <dsp:nvSpPr>
        <dsp:cNvPr id="0" name=""/>
        <dsp:cNvSpPr/>
      </dsp:nvSpPr>
      <dsp:spPr>
        <a:xfrm rot="5400000">
          <a:off x="3347038" y="-1027940"/>
          <a:ext cx="907547" cy="564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Sur les données d’entrainement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Optimisation des hyperparamètres choisis par cross-validation avec </a:t>
          </a:r>
          <a:r>
            <a:rPr lang="fr-FR" sz="1200" kern="1200" dirty="0" err="1"/>
            <a:t>GridSearch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Calcul des temps d’entrainement et de prédiction</a:t>
          </a:r>
        </a:p>
      </dsp:txBody>
      <dsp:txXfrm rot="-5400000">
        <a:off x="977359" y="1386042"/>
        <a:ext cx="5602604" cy="818941"/>
      </dsp:txXfrm>
    </dsp:sp>
    <dsp:sp modelId="{8E94E1EB-BCD8-4E39-86FB-48E79B120A65}">
      <dsp:nvSpPr>
        <dsp:cNvPr id="0" name=""/>
        <dsp:cNvSpPr/>
      </dsp:nvSpPr>
      <dsp:spPr>
        <a:xfrm rot="5400000">
          <a:off x="-209433" y="2815962"/>
          <a:ext cx="1396226" cy="97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Sélection du seuil de décision</a:t>
          </a:r>
        </a:p>
      </dsp:txBody>
      <dsp:txXfrm rot="-5400000">
        <a:off x="1" y="3095207"/>
        <a:ext cx="977358" cy="418868"/>
      </dsp:txXfrm>
    </dsp:sp>
    <dsp:sp modelId="{5F7E7B2D-55B3-409E-883D-44C78B33977A}">
      <dsp:nvSpPr>
        <dsp:cNvPr id="0" name=""/>
        <dsp:cNvSpPr/>
      </dsp:nvSpPr>
      <dsp:spPr>
        <a:xfrm rot="5400000">
          <a:off x="3347038" y="236848"/>
          <a:ext cx="907547" cy="564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Seuil de décision maximisant le F3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Calcul des métriques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Création de la matrice de confusion</a:t>
          </a:r>
        </a:p>
      </dsp:txBody>
      <dsp:txXfrm rot="-5400000">
        <a:off x="977359" y="2650831"/>
        <a:ext cx="5602604" cy="818941"/>
      </dsp:txXfrm>
    </dsp:sp>
    <dsp:sp modelId="{BBCF4A5F-9242-4C5E-B355-28F612BED131}">
      <dsp:nvSpPr>
        <dsp:cNvPr id="0" name=""/>
        <dsp:cNvSpPr/>
      </dsp:nvSpPr>
      <dsp:spPr>
        <a:xfrm rot="5400000">
          <a:off x="-209433" y="4315481"/>
          <a:ext cx="1396226" cy="97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Evaluation du modèle</a:t>
          </a:r>
        </a:p>
      </dsp:txBody>
      <dsp:txXfrm rot="-5400000">
        <a:off x="1" y="4594726"/>
        <a:ext cx="977358" cy="418868"/>
      </dsp:txXfrm>
    </dsp:sp>
    <dsp:sp modelId="{03F60F88-E0A2-4F70-84D5-80976FD1967F}">
      <dsp:nvSpPr>
        <dsp:cNvPr id="0" name=""/>
        <dsp:cNvSpPr/>
      </dsp:nvSpPr>
      <dsp:spPr>
        <a:xfrm rot="5400000">
          <a:off x="2995437" y="1938244"/>
          <a:ext cx="1599343" cy="564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Sur les données de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En utilisant les hyperparamètres et le seuil de décision optimisés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Calcul des métriques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Création de la matrice de confusion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Création de la courbe précision-rappel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Création de la courbe ROC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Création du graphique des variables ayant le plus d’importance</a:t>
          </a:r>
        </a:p>
      </dsp:txBody>
      <dsp:txXfrm rot="-5400000">
        <a:off x="971656" y="4040099"/>
        <a:ext cx="5568834" cy="144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EE6A-25C1-45A2-8BC3-FDF50536F063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64B6-F629-4B52-873B-7A10F3DCB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8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5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4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0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79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19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4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9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2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7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6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44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19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64B6-F629-4B52-873B-7A10F3DCB1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6C3C6A-09B2-412E-888F-09B7ADBB63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663825"/>
            <a:ext cx="6048375" cy="1109663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ru-RU" altLang="fr-F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DC568C1-D31E-8536-3D98-C357BA9553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3524250"/>
            <a:ext cx="6048375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ru-RU" alt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9EB72-1E17-4980-7F53-73F1CA1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267EB-6B94-F69A-3C0D-18686CD4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2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D982E-F9EA-0F22-49CD-B131FFD2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05700" y="1196975"/>
            <a:ext cx="1962150" cy="52546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626320-D4C3-3757-E4EB-38FD3577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0" y="1196975"/>
            <a:ext cx="5734050" cy="52546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2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6B04D-FE82-082A-C5A8-215C66D5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A12D8-9D73-4716-0E6E-9FE16030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3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5BCD3-D5E1-0B5A-7FFF-01DD124A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079B4F-DCE3-6A81-B7A5-4027573D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57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66688-03F0-1AD8-D35B-500CCB9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B46951-FD6A-AB11-FD5D-94DB6E54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0" y="1773238"/>
            <a:ext cx="3524250" cy="46783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3A0368-37DD-084E-E74C-9F784CC0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773238"/>
            <a:ext cx="3524250" cy="46783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334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8D560-2204-78E8-BC2C-B4742231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344C0-B311-EF75-E32D-6F77D887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29B271-B202-E13F-9CD2-5482567E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A43E65-B42E-6BE6-7622-98B5D7F4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1B4D00-864A-680F-AF9B-3F2732484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92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49A4B-C8FE-7252-25FC-A07A82A2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214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CEE93-A39C-E709-F256-F21A9029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ECE4E-90E7-0D4D-F9F2-4E90655D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FE3128-9D8D-0972-01CE-97157C62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081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8C56B-2636-8064-1E70-8B4442DB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8BE87-C9D8-A5C9-BCA8-7F1935A7F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D1DD3C-8D04-9514-7F98-63FDD4A4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358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BA3601-4BE0-7C2D-4303-BFE31320B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14650" y="1196975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ru-RU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340A51-1B15-CA67-C494-92C4C55E5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773238"/>
            <a:ext cx="72009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932AC4B-B4D9-2857-46B6-3DE2914BFA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185863"/>
            <a:ext cx="5832475" cy="830262"/>
          </a:xfrm>
          <a:noFill/>
        </p:spPr>
        <p:txBody>
          <a:bodyPr/>
          <a:lstStyle/>
          <a:p>
            <a:r>
              <a:rPr lang="fr-FR" sz="4000" kern="1200" dirty="0" err="1"/>
              <a:t>OpenClassrooms</a:t>
            </a:r>
            <a:br>
              <a:rPr lang="fr-FR" sz="4000" kern="1200" dirty="0"/>
            </a:br>
            <a:r>
              <a:rPr lang="fr-FR" sz="4000" kern="1200" dirty="0"/>
              <a:t>Formation IA </a:t>
            </a:r>
            <a:r>
              <a:rPr lang="fr-FR" sz="4000" kern="1200" dirty="0" err="1"/>
              <a:t>Engineer</a:t>
            </a:r>
            <a:br>
              <a:rPr lang="fr-FR" sz="4000" kern="1200" dirty="0"/>
            </a:br>
            <a:endParaRPr lang="uk-UA" altLang="fr-FR" sz="40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F399FDA-ACBE-0807-0A7D-871D255612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9632" y="3068960"/>
            <a:ext cx="7733803" cy="1605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kern="1200" dirty="0"/>
              <a:t>Projet 4 : </a:t>
            </a:r>
            <a:r>
              <a:rPr lang="fr-FR" sz="2800" dirty="0"/>
              <a:t>Construisez un modèle de </a:t>
            </a:r>
            <a:r>
              <a:rPr lang="fr-FR" sz="2800" dirty="0" err="1"/>
              <a:t>scoring</a:t>
            </a:r>
            <a:endParaRPr lang="fr-FR" sz="2800" dirty="0"/>
          </a:p>
          <a:p>
            <a:pPr>
              <a:lnSpc>
                <a:spcPct val="90000"/>
              </a:lnSpc>
            </a:pPr>
            <a:endParaRPr lang="uk-UA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Méthode d’évaluation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765176"/>
            <a:ext cx="7128321" cy="357982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/>
              <a:t>Pour chaque algorithme, la méthode d’évaluation sera la suivante :</a:t>
            </a:r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i="1" dirty="0"/>
          </a:p>
          <a:p>
            <a:pPr algn="just"/>
            <a:endParaRPr lang="fr-FR" sz="1800" i="1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64BFC2E-231C-7680-84D7-F933DE5DF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901981"/>
              </p:ext>
            </p:extLst>
          </p:nvPr>
        </p:nvGraphicFramePr>
        <p:xfrm>
          <a:off x="2160202" y="1123158"/>
          <a:ext cx="6624266" cy="569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074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Modèles testés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692696"/>
            <a:ext cx="7128321" cy="604867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Modèle naïf (référence de base)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 de la classe la plus fréquente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l"/>
            <a:r>
              <a:rPr lang="fr-FR" sz="1600" dirty="0"/>
              <a:t>Modèle linéaire de régression logistique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 de la probabilité des classes de la variable cible comme une combinaison linéaire de paramètres suivant une fonction logistique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Modèle linéaire de Machines à Vecteurs de Support (SVM)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 de la classe de la variable cible selon une fonction linéaire qui a été déterminée comme « frontière » entre les classes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l"/>
            <a:r>
              <a:rPr lang="fr-FR" sz="1600" dirty="0"/>
              <a:t>Modèle non-linéaire de SVM à noyau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Même principe que la SVM mais avec une fonction non-linéaire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Modèle de réseaux de neurones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 de la classe en fonction de l’activation des neurones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Modèle  ensembliste de forêts aléatoires (</a:t>
            </a:r>
            <a:r>
              <a:rPr lang="fr-FR" sz="1600" dirty="0" err="1"/>
              <a:t>Random</a:t>
            </a:r>
            <a:r>
              <a:rPr lang="fr-FR" sz="1600" dirty="0"/>
              <a:t> Forest)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 de la classe en fonction d’arbres décisionnels simples et indépendants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fr-F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Modèle  ensembliste séquentiel du </a:t>
            </a:r>
            <a:r>
              <a:rPr lang="fr-FR" sz="1600" dirty="0" err="1"/>
              <a:t>XGBoost</a:t>
            </a:r>
            <a:endParaRPr lang="fr-FR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fr-FR" sz="1200" b="0" dirty="0"/>
              <a:t>Prédiction de la classe en fonction des prédictions pondérées des précédents arbres décisionnels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fr-FR" sz="1800" b="0" dirty="0"/>
          </a:p>
          <a:p>
            <a:pPr algn="just">
              <a:buFont typeface="Courier New" panose="02070309020205020404" pitchFamily="49" charset="0"/>
              <a:buChar char="o"/>
            </a:pPr>
            <a:endParaRPr lang="fr-FR" sz="1800" b="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i="1" dirty="0"/>
          </a:p>
          <a:p>
            <a:pPr algn="just"/>
            <a:endParaRPr lang="fr-FR" sz="1800" i="1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8896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Résultats</a:t>
            </a:r>
            <a:endParaRPr lang="fr-FR" altLang="fr-FR" b="1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A5A775E6-6B2B-0212-C797-4B62C8AB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02209"/>
              </p:ext>
            </p:extLst>
          </p:nvPr>
        </p:nvGraphicFramePr>
        <p:xfrm>
          <a:off x="0" y="866776"/>
          <a:ext cx="9143998" cy="37998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4052">
                  <a:extLst>
                    <a:ext uri="{9D8B030D-6E8A-4147-A177-3AD203B41FA5}">
                      <a16:colId xmlns:a16="http://schemas.microsoft.com/office/drawing/2014/main" val="3126384666"/>
                    </a:ext>
                  </a:extLst>
                </a:gridCol>
                <a:gridCol w="1221217">
                  <a:extLst>
                    <a:ext uri="{9D8B030D-6E8A-4147-A177-3AD203B41FA5}">
                      <a16:colId xmlns:a16="http://schemas.microsoft.com/office/drawing/2014/main" val="2700865609"/>
                    </a:ext>
                  </a:extLst>
                </a:gridCol>
                <a:gridCol w="1235916">
                  <a:extLst>
                    <a:ext uri="{9D8B030D-6E8A-4147-A177-3AD203B41FA5}">
                      <a16:colId xmlns:a16="http://schemas.microsoft.com/office/drawing/2014/main" val="1107216767"/>
                    </a:ext>
                  </a:extLst>
                </a:gridCol>
                <a:gridCol w="983261">
                  <a:extLst>
                    <a:ext uri="{9D8B030D-6E8A-4147-A177-3AD203B41FA5}">
                      <a16:colId xmlns:a16="http://schemas.microsoft.com/office/drawing/2014/main" val="465801897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2534238154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3327796879"/>
                    </a:ext>
                  </a:extLst>
                </a:gridCol>
                <a:gridCol w="1132254">
                  <a:extLst>
                    <a:ext uri="{9D8B030D-6E8A-4147-A177-3AD203B41FA5}">
                      <a16:colId xmlns:a16="http://schemas.microsoft.com/office/drawing/2014/main" val="1177625975"/>
                    </a:ext>
                  </a:extLst>
                </a:gridCol>
                <a:gridCol w="971598">
                  <a:extLst>
                    <a:ext uri="{9D8B030D-6E8A-4147-A177-3AD203B41FA5}">
                      <a16:colId xmlns:a16="http://schemas.microsoft.com/office/drawing/2014/main" val="391829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Modèle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Precision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Recall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F3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 err="1"/>
                        <a:t>Naif</a:t>
                      </a:r>
                      <a:endParaRPr lang="fr-FR" sz="1600" b="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0,91966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805850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Régression Logistique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0.09417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SVM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4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SVM à noyau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5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Réseaux de neurones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0.51973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8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Forêt aléatoire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0.51419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8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 err="1"/>
                        <a:t>XGBoost</a:t>
                      </a:r>
                      <a:endParaRPr lang="fr-FR" sz="1600" b="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0.26989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78355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5C8C077F-6230-B3BC-6B13-566FDF1C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9" y="5229200"/>
            <a:ext cx="73803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800" b="1" u="sng" dirty="0"/>
              <a:t>Meilleur modèle </a:t>
            </a:r>
            <a:r>
              <a:rPr lang="fr-FR" sz="1800" dirty="0"/>
              <a:t>: </a:t>
            </a:r>
            <a:r>
              <a:rPr lang="fr-FR" sz="1800" dirty="0" err="1"/>
              <a:t>XGBoost</a:t>
            </a:r>
            <a:endParaRPr lang="fr-FR" sz="1800" dirty="0"/>
          </a:p>
          <a:p>
            <a:pPr algn="just"/>
            <a:endParaRPr lang="fr-FR" sz="1800" dirty="0"/>
          </a:p>
          <a:p>
            <a:pPr marL="0" indent="0" algn="just">
              <a:buNone/>
            </a:pPr>
            <a:r>
              <a:rPr lang="fr-FR" sz="1800" i="1" dirty="0"/>
              <a:t>Avec les hyperparamètres suivants : {objective=‘</a:t>
            </a:r>
            <a:r>
              <a:rPr lang="fr-FR" sz="1800" i="1" dirty="0" err="1"/>
              <a:t>binary</a:t>
            </a:r>
            <a:r>
              <a:rPr lang="fr-FR" sz="1800" i="1" dirty="0"/>
              <a:t> </a:t>
            </a:r>
            <a:r>
              <a:rPr lang="fr-FR" sz="1800" i="1" dirty="0" err="1"/>
              <a:t>logistic</a:t>
            </a:r>
            <a:r>
              <a:rPr lang="fr-FR" sz="1800" i="1" dirty="0"/>
              <a:t>’, </a:t>
            </a:r>
            <a:r>
              <a:rPr lang="fr-FR" sz="1800" i="1" dirty="0" err="1"/>
              <a:t>learning_rate</a:t>
            </a:r>
            <a:r>
              <a:rPr lang="fr-FR" sz="1800" i="1" dirty="0"/>
              <a:t>=0.1, </a:t>
            </a:r>
            <a:r>
              <a:rPr lang="fr-FR" sz="1800" i="1" dirty="0" err="1"/>
              <a:t>max_depth</a:t>
            </a:r>
            <a:r>
              <a:rPr lang="fr-FR" sz="1800" i="1" dirty="0"/>
              <a:t>=None, </a:t>
            </a:r>
            <a:r>
              <a:rPr lang="fr-FR" sz="1800" i="1" dirty="0" err="1"/>
              <a:t>random_state</a:t>
            </a:r>
            <a:r>
              <a:rPr lang="fr-FR" sz="1800" i="1" dirty="0"/>
              <a:t>=42 }</a:t>
            </a:r>
          </a:p>
        </p:txBody>
      </p:sp>
    </p:spTree>
    <p:extLst>
      <p:ext uri="{BB962C8B-B14F-4D97-AF65-F5344CB8AC3E}">
        <p14:creationId xmlns:p14="http://schemas.microsoft.com/office/powerpoint/2010/main" val="192968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Résultats</a:t>
            </a:r>
            <a:endParaRPr lang="fr-FR" altLang="fr-FR" b="1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A5A775E6-6B2B-0212-C797-4B62C8AB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80838"/>
              </p:ext>
            </p:extLst>
          </p:nvPr>
        </p:nvGraphicFramePr>
        <p:xfrm>
          <a:off x="1908175" y="980728"/>
          <a:ext cx="7128323" cy="28041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31777">
                  <a:extLst>
                    <a:ext uri="{9D8B030D-6E8A-4147-A177-3AD203B41FA5}">
                      <a16:colId xmlns:a16="http://schemas.microsoft.com/office/drawing/2014/main" val="312638466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00865609"/>
                    </a:ext>
                  </a:extLst>
                </a:gridCol>
                <a:gridCol w="2448274">
                  <a:extLst>
                    <a:ext uri="{9D8B030D-6E8A-4147-A177-3AD203B41FA5}">
                      <a16:colId xmlns:a16="http://schemas.microsoft.com/office/drawing/2014/main" val="110721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Modèle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d’entrainement moyen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prédiction 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Régression Logistique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134.354455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0.159540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SVM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18.574151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0.176125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4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SVM à noyau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107.578978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8.244683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5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Réseaux de neurones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40.701944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2.324671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8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/>
                        <a:t>Forêt aléatoire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989.334455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13.585275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8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 err="1"/>
                        <a:t>XGBoost</a:t>
                      </a:r>
                      <a:endParaRPr lang="fr-FR" sz="1600" b="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31.916041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1.174284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78355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5C8C077F-6230-B3BC-6B13-566FDF1C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9" y="4002028"/>
            <a:ext cx="7380312" cy="273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800" b="1" u="sng" dirty="0"/>
              <a:t>Modèle le plus rapide</a:t>
            </a:r>
            <a:r>
              <a:rPr lang="fr-FR" sz="1800" dirty="0"/>
              <a:t>: SVM et Régression Logistique</a:t>
            </a:r>
          </a:p>
          <a:p>
            <a:pPr algn="just"/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Les différences de temps d’entrainement et de prédiction moyens ne sont pas assez important pour ne pas privilégier la performance. 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Nous choisissons donc l’algorithme du </a:t>
            </a:r>
            <a:r>
              <a:rPr lang="fr-FR" sz="1800" dirty="0" err="1"/>
              <a:t>XGBoost</a:t>
            </a:r>
            <a:r>
              <a:rPr lang="fr-FR" sz="1800" dirty="0"/>
              <a:t> pour ce problème de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6309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 err="1"/>
              <a:t>XGBoost</a:t>
            </a:r>
            <a:endParaRPr lang="fr-FR" altLang="fr-FR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C077F-6230-B3BC-6B13-566FDF1C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38" y="4365104"/>
            <a:ext cx="317656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Seuil de décision maximisant </a:t>
            </a:r>
          </a:p>
          <a:p>
            <a:pPr marL="0" indent="0" algn="just">
              <a:buNone/>
            </a:pPr>
            <a:r>
              <a:rPr lang="fr-FR" sz="1800" dirty="0"/>
              <a:t>le F3 score = 0,41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2165FC-3513-E8F6-2C5C-1FC46661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07" y="748207"/>
            <a:ext cx="6753335" cy="30870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51ADF7-06E6-5290-801B-C3D678EA7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4193381"/>
            <a:ext cx="3176562" cy="25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2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 err="1"/>
              <a:t>XGBoost</a:t>
            </a:r>
            <a:endParaRPr lang="fr-FR" alt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3A98F7-F7D4-1F4F-9C29-27E8FE09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528" y="692696"/>
            <a:ext cx="4413297" cy="34681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CFCCF2-A0CC-A38F-B5AA-7FDF5FCDC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581" y="4175257"/>
            <a:ext cx="3298483" cy="26575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A71764C-C3CF-E1C7-B0CF-CED219890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96" y="4218218"/>
            <a:ext cx="3349900" cy="26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Interprétabilité globale</a:t>
            </a:r>
            <a:endParaRPr lang="fr-FR" alt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4F0CC2-EB56-106C-82A7-5F8CC548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87" y="1614147"/>
            <a:ext cx="4574682" cy="5245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C9D4FE-787F-190E-2BC6-C1444CAA0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95" y="1485914"/>
            <a:ext cx="4574682" cy="53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6553200" cy="719138"/>
          </a:xfrm>
        </p:spPr>
        <p:txBody>
          <a:bodyPr/>
          <a:lstStyle/>
          <a:p>
            <a:r>
              <a:rPr lang="fr-FR" b="1" dirty="0"/>
              <a:t>Interprétabilité locale</a:t>
            </a:r>
            <a:endParaRPr lang="fr-FR" alt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F53234-1D79-0CB0-C4A1-7E596672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875" y="548680"/>
            <a:ext cx="6208125" cy="3157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F78012-31B2-0090-53F8-76DCFE040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831459"/>
            <a:ext cx="5760640" cy="30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1CA5F5-33FB-9E9F-57E6-573A2F98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7777113" cy="649287"/>
          </a:xfrm>
        </p:spPr>
        <p:txBody>
          <a:bodyPr/>
          <a:lstStyle/>
          <a:p>
            <a:r>
              <a:rPr lang="fr-FR" b="1" dirty="0">
                <a:latin typeface="Tahoma" panose="020B0604030504040204" pitchFamily="34" charset="0"/>
              </a:rPr>
              <a:t>Conclusion</a:t>
            </a:r>
            <a:endParaRPr lang="uk-UA" altLang="fr-FR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53A47B2-BE0D-A8DC-AD60-21CB72837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2276475"/>
            <a:ext cx="8064895" cy="4392613"/>
          </a:xfrm>
        </p:spPr>
        <p:txBody>
          <a:bodyPr/>
          <a:lstStyle/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Pour votre problématique de classification des individus selon leur capacité à rembourser ou non leur crédit, l’algorithme </a:t>
            </a:r>
            <a:r>
              <a:rPr lang="fr-FR" sz="1800" dirty="0" err="1">
                <a:latin typeface="Verdana" panose="020B0604030504040204" pitchFamily="34" charset="0"/>
                <a:ea typeface="굴림" panose="020B0600000101010101" pitchFamily="34" charset="-127"/>
              </a:rPr>
              <a:t>XGBoost</a:t>
            </a:r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 est le plus pertinent.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Objectif : minimisation du taux de Faux Négatifs qui a un coût très 	   important.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Une interprétation globale du modèle est possible, ainsi que locale, c’est-à-dire pour chaque individu.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Le modèle pourrait être personnalisé avec de nouvelles variables pertinentes et spécifique à votre métier ou société.</a:t>
            </a:r>
          </a:p>
        </p:txBody>
      </p:sp>
    </p:spTree>
    <p:extLst>
      <p:ext uri="{BB962C8B-B14F-4D97-AF65-F5344CB8AC3E}">
        <p14:creationId xmlns:p14="http://schemas.microsoft.com/office/powerpoint/2010/main" val="258470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1CA5F5-33FB-9E9F-57E6-573A2F98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513383"/>
          </a:xfrm>
        </p:spPr>
        <p:txBody>
          <a:bodyPr/>
          <a:lstStyle/>
          <a:p>
            <a:pPr algn="ctr"/>
            <a:r>
              <a:rPr lang="fr-FR" b="1" dirty="0">
                <a:latin typeface="Tahoma" panose="020B0604030504040204" pitchFamily="34" charset="0"/>
              </a:rPr>
              <a:t>Merci pour votre attention</a:t>
            </a:r>
            <a:endParaRPr lang="uk-UA" altLang="fr-FR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1CA5F5-33FB-9E9F-57E6-573A2F98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7777113" cy="649287"/>
          </a:xfrm>
        </p:spPr>
        <p:txBody>
          <a:bodyPr/>
          <a:lstStyle/>
          <a:p>
            <a:r>
              <a:rPr lang="fr-FR" b="1" dirty="0">
                <a:latin typeface="Tahoma" panose="020B0604030504040204" pitchFamily="34" charset="0"/>
              </a:rPr>
              <a:t>Contexte de l’analyse</a:t>
            </a:r>
            <a:endParaRPr lang="uk-UA" altLang="fr-FR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53A47B2-BE0D-A8DC-AD60-21CB72837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2276475"/>
            <a:ext cx="8064895" cy="4392613"/>
          </a:xfrm>
        </p:spPr>
        <p:txBody>
          <a:bodyPr/>
          <a:lstStyle/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Votre société financière "Prêt à dépenser " qui propose des crédits à la consommation pour des personnes ayant peu ou pas d'historique de prêt souhaite mettre en œuvre un outil de “</a:t>
            </a:r>
            <a:r>
              <a:rPr lang="fr-FR" sz="1800" dirty="0" err="1">
                <a:latin typeface="Verdana" panose="020B0604030504040204" pitchFamily="34" charset="0"/>
                <a:ea typeface="굴림" panose="020B0600000101010101" pitchFamily="34" charset="-127"/>
              </a:rPr>
              <a:t>scoring</a:t>
            </a:r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 crédit” qui calcule la probabilité qu’un client le rembourse ou non, puis classifie la demande : crédit accordé ou refusé.</a:t>
            </a:r>
          </a:p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Vous souhaitez donc développer un algorithme de classification pour aider les chargés de relation client à décider si un prêt peut être accordé à un client.</a:t>
            </a:r>
          </a:p>
          <a:p>
            <a:pPr algn="just"/>
            <a:r>
              <a:rPr lang="fr-FR" sz="1800" dirty="0">
                <a:latin typeface="Verdana" panose="020B0604030504040204" pitchFamily="34" charset="0"/>
                <a:ea typeface="굴림" panose="020B0600000101010101" pitchFamily="34" charset="-127"/>
              </a:rPr>
              <a:t>Cet outil doit être facilement interprétable et disposer d’une mesure de l’importance des variables qui ont permis au modèle d’effectuer cette classification.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r>
              <a:rPr lang="fr-FR" sz="1800" b="1" u="sng" dirty="0">
                <a:latin typeface="Verdana" panose="020B0604030504040204" pitchFamily="34" charset="0"/>
                <a:ea typeface="굴림" panose="020B0600000101010101" pitchFamily="34" charset="-127"/>
              </a:rPr>
              <a:t>Notre objectif </a:t>
            </a:r>
            <a:r>
              <a:rPr lang="fr-FR" sz="1800" b="1" dirty="0">
                <a:latin typeface="Verdana" panose="020B0604030504040204" pitchFamily="34" charset="0"/>
                <a:ea typeface="굴림" panose="020B0600000101010101" pitchFamily="34" charset="-127"/>
              </a:rPr>
              <a:t>: développer cet algorithme de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en-US" b="1" dirty="0"/>
              <a:t>Base de données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r>
              <a:rPr lang="fr-FR" altLang="fr-FR" sz="1800" dirty="0"/>
              <a:t>7 sources de données, composées de 8 fichiers CSV </a:t>
            </a:r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endParaRPr lang="fr-FR" altLang="fr-FR" sz="1800" dirty="0"/>
          </a:p>
          <a:p>
            <a:pPr marL="0" indent="0">
              <a:buNone/>
            </a:pPr>
            <a:endParaRPr lang="fr-FR" altLang="fr-FR" sz="1800" dirty="0"/>
          </a:p>
          <a:p>
            <a:r>
              <a:rPr lang="fr-FR" altLang="fr-FR" sz="1800" dirty="0"/>
              <a:t>1 fichier CSV contenant la description de toutes les colonnes</a:t>
            </a:r>
          </a:p>
          <a:p>
            <a:r>
              <a:rPr lang="fr-FR" altLang="fr-FR" sz="1800" dirty="0"/>
              <a:t>1 fichier CSV d’un exemple du fichier de soumission attendu.</a:t>
            </a:r>
          </a:p>
          <a:p>
            <a:endParaRPr lang="fr-FR" altLang="fr-FR" sz="1800" dirty="0"/>
          </a:p>
          <a:p>
            <a:pPr marL="0" indent="0" algn="just">
              <a:buNone/>
            </a:pPr>
            <a:r>
              <a:rPr lang="fr-FR" altLang="fr-FR" sz="1800" dirty="0"/>
              <a:t>Pour commencer le développement de cet outil, nous nous limiterons aux données d’entrainement et de test pour avoir une base de référence explicable plus facilement et qui pourra être améliorée.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8A4750-F5CF-7F6E-D9B0-2A4D4130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052736"/>
            <a:ext cx="5598442" cy="3636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</a:t>
            </a:r>
            <a:r>
              <a:rPr lang="en-US" b="1" dirty="0" err="1"/>
              <a:t>exploratoire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/>
              <a:t>La base de données d’entrainement contient les données de 307511 prêts définis par 122 variables, dont notre variable cible binaire "TARGET" que l'on va vouloir prédire.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b="1" u="sng" dirty="0"/>
              <a:t>Qualité des données </a:t>
            </a:r>
            <a:r>
              <a:rPr lang="fr-FR" sz="1800" dirty="0"/>
              <a:t>: </a:t>
            </a:r>
          </a:p>
          <a:p>
            <a:pPr marL="0" indent="0" algn="just">
              <a:buNone/>
            </a:pPr>
            <a:r>
              <a:rPr lang="fr-FR" sz="1800" dirty="0"/>
              <a:t>Sur les 122 variables, seules 67 contiennent des valeurs manquantes et aucune ne dépasse les 70% de valeurs manquantes.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b="1" u="sng" dirty="0"/>
              <a:t>Variable cible </a:t>
            </a:r>
            <a:r>
              <a:rPr lang="fr-FR" sz="1800" dirty="0"/>
              <a:t>: </a:t>
            </a:r>
          </a:p>
          <a:p>
            <a:pPr marL="0" indent="0" algn="just">
              <a:buNone/>
            </a:pPr>
            <a:r>
              <a:rPr lang="fr-FR" sz="1800" dirty="0"/>
              <a:t>Si la variable "TARGET" est égale à 0 cela correspondra à un prêt qui sera bien remboursé, alors qu’une valeur égale à 1 correspondra à un prêt avec des difficultés de remboursement.</a:t>
            </a:r>
          </a:p>
          <a:p>
            <a:pPr algn="just"/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Dans notre jeu de données, la distribution </a:t>
            </a:r>
          </a:p>
          <a:p>
            <a:pPr marL="0" indent="0" algn="just">
              <a:buNone/>
            </a:pPr>
            <a:r>
              <a:rPr lang="fr-FR" sz="1800" dirty="0"/>
              <a:t>de notre variable est </a:t>
            </a:r>
            <a:r>
              <a:rPr lang="fr-FR" sz="1800" b="1" u="sng" dirty="0"/>
              <a:t>inégale</a:t>
            </a:r>
            <a:r>
              <a:rPr lang="fr-FR" sz="1800" dirty="0"/>
              <a:t>. </a:t>
            </a:r>
          </a:p>
          <a:p>
            <a:pPr marL="0" indent="0" algn="just">
              <a:buNone/>
            </a:pPr>
            <a:endParaRPr lang="fr-FR" sz="1800" i="1" dirty="0"/>
          </a:p>
          <a:p>
            <a:pPr marL="0" indent="0" algn="just">
              <a:buNone/>
            </a:pPr>
            <a:r>
              <a:rPr lang="fr-FR" sz="1800" i="1" dirty="0"/>
              <a:t>(il y a beaucoup plus de prêts qui ont </a:t>
            </a:r>
          </a:p>
          <a:p>
            <a:pPr marL="0" indent="0" algn="just">
              <a:buNone/>
            </a:pPr>
            <a:r>
              <a:rPr lang="fr-FR" sz="1800" i="1" dirty="0"/>
              <a:t>été bien remboursés que de prêts avec </a:t>
            </a:r>
          </a:p>
          <a:p>
            <a:pPr marL="0" indent="0" algn="just">
              <a:buNone/>
            </a:pPr>
            <a:r>
              <a:rPr lang="fr-FR" sz="1800" i="1" dirty="0"/>
              <a:t>des difficultés de remboursement)</a:t>
            </a:r>
          </a:p>
          <a:p>
            <a:pPr marL="0" indent="0" algn="l">
              <a:buNone/>
            </a:pP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ECDF5F-22B4-4515-002B-3CE72256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76" y="4546755"/>
            <a:ext cx="2923224" cy="21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</a:t>
            </a:r>
            <a:r>
              <a:rPr lang="en-US" b="1" dirty="0" err="1"/>
              <a:t>exploratoire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pPr algn="just"/>
            <a:r>
              <a:rPr lang="fr-FR" sz="1800" b="1" u="sng" dirty="0"/>
              <a:t>Variables catégorielles </a:t>
            </a:r>
            <a:r>
              <a:rPr lang="fr-FR" sz="1800" dirty="0"/>
              <a:t>: </a:t>
            </a:r>
          </a:p>
          <a:p>
            <a:pPr marL="0" indent="0" algn="just">
              <a:buNone/>
            </a:pPr>
            <a:r>
              <a:rPr lang="fr-FR" sz="1800" dirty="0"/>
              <a:t>Encodage de ces variables pour les transformer en variables quantitatives pour qu'elles soient prises en compte par les algorithmes </a:t>
            </a:r>
            <a:r>
              <a:rPr lang="fr-FR" sz="1400" i="1" dirty="0"/>
              <a:t>("Label </a:t>
            </a:r>
            <a:r>
              <a:rPr lang="fr-FR" sz="1400" i="1" dirty="0" err="1"/>
              <a:t>Encoding</a:t>
            </a:r>
            <a:r>
              <a:rPr lang="fr-FR" sz="1400" i="1" dirty="0"/>
              <a:t>" pour les variables à 2 catégories, "</a:t>
            </a:r>
            <a:r>
              <a:rPr lang="fr-FR" sz="1400" i="1" dirty="0" err="1"/>
              <a:t>One-Hot</a:t>
            </a:r>
            <a:r>
              <a:rPr lang="fr-FR" sz="1400" i="1" dirty="0"/>
              <a:t> </a:t>
            </a:r>
            <a:r>
              <a:rPr lang="fr-FR" sz="1400" i="1" dirty="0" err="1"/>
              <a:t>Encoding</a:t>
            </a:r>
            <a:r>
              <a:rPr lang="fr-FR" sz="1400" i="1" dirty="0"/>
              <a:t>" pour les autres).</a:t>
            </a:r>
          </a:p>
          <a:p>
            <a:pPr marL="0" indent="0" algn="just">
              <a:buNone/>
            </a:pPr>
            <a:endParaRPr lang="fr-FR" sz="1800" dirty="0"/>
          </a:p>
          <a:p>
            <a:pPr algn="just"/>
            <a:r>
              <a:rPr lang="fr-FR" sz="1800" b="1" u="sng" dirty="0"/>
              <a:t>Variables quantitatives </a:t>
            </a:r>
            <a:r>
              <a:rPr lang="fr-FR" sz="1800" dirty="0"/>
              <a:t>: 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"DAYS_BIRTH" </a:t>
            </a:r>
            <a:r>
              <a:rPr lang="fr-FR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transformé en 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    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Valeurs aberrantes car positive de "DAYS_EMPLOYED", toutes égales à 365243 : imputation en NaN.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Création de la variable booléenne 'DAYS_EMPLOYED_ANOM" pour savoir si la valeur initiale de "DAYS_EMPLOYED" était aberrante ou non.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endParaRPr lang="fr-FR" sz="1800" b="0" dirty="0">
              <a:solidFill>
                <a:srgbClr val="21212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fr-FR" sz="1800" b="1" u="sng" dirty="0"/>
              <a:t>Duplicatas </a:t>
            </a:r>
            <a:r>
              <a:rPr lang="fr-FR" sz="1800" dirty="0"/>
              <a:t>: Aucun.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fr-FR" sz="1800" b="1" u="sng" dirty="0"/>
              <a:t>Corrélations</a:t>
            </a:r>
            <a:r>
              <a:rPr lang="fr-FR" sz="1800" dirty="0"/>
              <a:t> : </a:t>
            </a:r>
            <a:r>
              <a:rPr lang="fr-F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fr-FR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</a:t>
            </a:r>
            <a:r>
              <a:rPr lang="fr-FR" sz="1800" dirty="0"/>
              <a:t>outes considérées comme très faibles.</a:t>
            </a:r>
          </a:p>
          <a:p>
            <a:pPr marL="0" indent="0" algn="just">
              <a:buNone/>
            </a:pPr>
            <a:r>
              <a:rPr lang="fr-FR" sz="1800" dirty="0"/>
              <a:t>Cependant les plus importantes sont négatives et proviennent des 3 variables "EXT_SOURCE" et de notre nouvelle variable "AGE".</a:t>
            </a:r>
          </a:p>
          <a:p>
            <a:pPr marL="0" indent="0" algn="just">
              <a:buNone/>
            </a:pPr>
            <a:r>
              <a:rPr lang="fr-FR" sz="1600" i="1" dirty="0"/>
              <a:t>(plus leurs valeurs sont élevées, plus la valeur de "TARGET" tend à se rapprocher de 0 donc de bon remboursement)</a:t>
            </a:r>
          </a:p>
        </p:txBody>
      </p:sp>
    </p:spTree>
    <p:extLst>
      <p:ext uri="{BB962C8B-B14F-4D97-AF65-F5344CB8AC3E}">
        <p14:creationId xmlns:p14="http://schemas.microsoft.com/office/powerpoint/2010/main" val="23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</a:t>
            </a:r>
            <a:r>
              <a:rPr lang="en-US" b="1" dirty="0" err="1"/>
              <a:t>exploratoire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pPr algn="just"/>
            <a:endParaRPr lang="fr-FR" sz="1800" b="1" u="sng" dirty="0"/>
          </a:p>
          <a:p>
            <a:pPr algn="just"/>
            <a:r>
              <a:rPr lang="fr-FR" sz="1800" b="1" u="sng" dirty="0"/>
              <a:t>Variable "AGE"   </a:t>
            </a:r>
            <a:r>
              <a:rPr lang="fr-FR" sz="1800" dirty="0"/>
              <a:t>: </a:t>
            </a:r>
          </a:p>
          <a:p>
            <a:pPr marL="0" indent="0" algn="l">
              <a:buNone/>
            </a:pPr>
            <a:r>
              <a:rPr lang="fr-FR" sz="1800" dirty="0"/>
              <a:t>Plus les clients sont jeunes, plus le </a:t>
            </a:r>
          </a:p>
          <a:p>
            <a:pPr marL="0" indent="0" algn="l">
              <a:buNone/>
            </a:pPr>
            <a:r>
              <a:rPr lang="fr-FR" sz="1800" dirty="0"/>
              <a:t>taux de défaut de paiement est élevé.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algn="just"/>
            <a:r>
              <a:rPr lang="fr-FR" sz="1800" b="1" u="sng" dirty="0"/>
              <a:t>Variables "EXT_SOURCE" </a:t>
            </a:r>
            <a:r>
              <a:rPr lang="fr-FR" sz="1800" dirty="0"/>
              <a:t>(</a:t>
            </a:r>
            <a:r>
              <a:rPr lang="fr-FR" sz="1200" i="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fr-F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scores normalisés de données sources externes )</a:t>
            </a:r>
            <a:r>
              <a:rPr lang="fr-FR" sz="1800" dirty="0"/>
              <a:t>: 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endParaRPr lang="fr-FR" sz="1800" b="0" dirty="0">
              <a:solidFill>
                <a:srgbClr val="21212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B1BD08-F20D-EFED-FD48-A2782D497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16631"/>
            <a:ext cx="2360688" cy="26492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F697C1-23CE-D134-BAF6-0A70BEE45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9" y="3284984"/>
            <a:ext cx="4111599" cy="35285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537F1F-0AFB-5BD8-B4E4-64771C9B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945" y="3068960"/>
            <a:ext cx="315368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en-US" b="1" dirty="0"/>
              <a:t>Feature Engineering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pPr algn="just"/>
            <a:r>
              <a:rPr lang="fr-FR" sz="1800" b="1" u="sng" dirty="0"/>
              <a:t>Méthode polynomiale </a:t>
            </a:r>
            <a:r>
              <a:rPr lang="fr-FR" sz="1800" dirty="0"/>
              <a:t>: </a:t>
            </a:r>
          </a:p>
          <a:p>
            <a:pPr marL="0" indent="0" algn="just">
              <a:buNone/>
            </a:pPr>
            <a:r>
              <a:rPr lang="fr-FR" sz="1800" dirty="0"/>
              <a:t>Méthode basée sur la combinaison de variables initiales et/ou l'élévation à la puissance 2. Ici, nous créerons de nouvelles variables à partir des variables "EXT_SOURCE" et "AGE" après avoir imputer les valeurs manquantes par la médiane.</a:t>
            </a:r>
          </a:p>
          <a:p>
            <a:pPr marL="0" indent="0" algn="just">
              <a:buNone/>
            </a:pPr>
            <a:endParaRPr lang="fr-FR" sz="1800" dirty="0"/>
          </a:p>
          <a:p>
            <a:pPr algn="just"/>
            <a:r>
              <a:rPr lang="fr-FR" sz="1800" b="1" u="sng" dirty="0"/>
              <a:t>Méthode liée à la connaissance métier </a:t>
            </a:r>
            <a:r>
              <a:rPr lang="fr-FR" sz="1800" dirty="0"/>
              <a:t>:</a:t>
            </a:r>
            <a:endParaRPr lang="fr-FR" sz="1800" dirty="0">
              <a:solidFill>
                <a:srgbClr val="21212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sz="1800" dirty="0"/>
              <a:t>Création de nouvelles variables 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CREDIT_INCOME_PERCENT</a:t>
            </a: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le pourcentage du montant du crédit par rapport aux revenus d'un client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ANNUITY_INCOME_PERCENT</a:t>
            </a: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le pourcentage de la rente du prêt par rapport aux revenus d'un client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CREDIT_TERM</a:t>
            </a: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la durée du versement en mois (puisque la rente est le montant mensuel dû)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DAYS_EMPLOYED_PERCENT</a:t>
            </a:r>
            <a:r>
              <a:rPr lang="fr-FR" sz="1800" b="0" dirty="0"/>
              <a:t>"</a:t>
            </a:r>
            <a:r>
              <a:rPr lang="fr-FR" sz="1800" b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le pourcentage de jours employés par rapport à l'âge du client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Le jeu de données finalisé sur lequel les algorithmes vont être entrainés contient maintenant 276 variables.</a:t>
            </a:r>
          </a:p>
        </p:txBody>
      </p:sp>
    </p:spTree>
    <p:extLst>
      <p:ext uri="{BB962C8B-B14F-4D97-AF65-F5344CB8AC3E}">
        <p14:creationId xmlns:p14="http://schemas.microsoft.com/office/powerpoint/2010/main" val="64451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44450"/>
            <a:ext cx="7308304" cy="719138"/>
          </a:xfrm>
        </p:spPr>
        <p:txBody>
          <a:bodyPr/>
          <a:lstStyle/>
          <a:p>
            <a:r>
              <a:rPr lang="fr-FR" sz="2800" b="1" dirty="0"/>
              <a:t>Normalisation et équilibrage des données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89" y="765175"/>
            <a:ext cx="7380312" cy="5976193"/>
          </a:xfrm>
        </p:spPr>
        <p:txBody>
          <a:bodyPr/>
          <a:lstStyle/>
          <a:p>
            <a:pPr algn="just"/>
            <a:r>
              <a:rPr lang="fr-FR" sz="1800" b="1" u="sng" dirty="0"/>
              <a:t>Normalisation</a:t>
            </a:r>
            <a:r>
              <a:rPr lang="fr-FR" sz="1800" dirty="0"/>
              <a:t>: </a:t>
            </a:r>
          </a:p>
          <a:p>
            <a:pPr marL="0" indent="0" algn="just">
              <a:buNone/>
            </a:pPr>
            <a:r>
              <a:rPr lang="fr-FR" sz="1800" dirty="0"/>
              <a:t>Afin que les différents ordres de grandeur des variables n'impactent pas les résultats des modèles, normalisons les données du jeu d’entrainement pour que chaque variable ait une moyenne égale à 0 et une variance égale à 1 avec la fonction </a:t>
            </a:r>
            <a:r>
              <a:rPr lang="fr-FR" sz="1800" i="1" dirty="0" err="1"/>
              <a:t>StandardScaler</a:t>
            </a:r>
            <a:r>
              <a:rPr lang="fr-FR" sz="1800" dirty="0"/>
              <a:t>.</a:t>
            </a:r>
          </a:p>
          <a:p>
            <a:pPr marL="0" indent="0" algn="just">
              <a:buNone/>
            </a:pPr>
            <a:endParaRPr lang="fr-FR" sz="1800" dirty="0"/>
          </a:p>
          <a:p>
            <a:pPr algn="just"/>
            <a:r>
              <a:rPr lang="fr-FR" sz="1800" b="1" u="sng" dirty="0" err="1"/>
              <a:t>Ré-équilibrage</a:t>
            </a:r>
            <a:r>
              <a:rPr lang="fr-FR" sz="1800" dirty="0"/>
              <a:t>:</a:t>
            </a:r>
            <a:endParaRPr lang="fr-FR" sz="1800" dirty="0">
              <a:solidFill>
                <a:srgbClr val="21212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fr-FR" sz="1800" dirty="0"/>
              <a:t>Pour éliminer un biais dans l'apprentissage de nos modèles, équilibrons les données du jeu d’entrainement avec la fonction </a:t>
            </a:r>
            <a:r>
              <a:rPr lang="fr-FR" sz="1800" i="1" dirty="0" err="1"/>
              <a:t>RandomUnderSampler</a:t>
            </a:r>
            <a:r>
              <a:rPr lang="fr-FR" sz="1800" dirty="0"/>
              <a:t> qui supprime des éléments de la classe majoritaire, ici 0.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CB8423-BE0F-0FEA-6905-9F9D65E2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9" y="4221088"/>
            <a:ext cx="3221547" cy="24492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B992D2-D61E-C985-2FFA-CE0F3D71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844" y="4221088"/>
            <a:ext cx="3454650" cy="2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F554DBB-44FC-76AD-ED77-93344A44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r>
              <a:rPr lang="fr-FR" b="1" dirty="0"/>
              <a:t>Modélisation et évaluation</a:t>
            </a:r>
            <a:endParaRPr lang="fr-FR" altLang="fr-FR" b="1" dirty="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F923278-C889-7ED5-4D3B-D17B30D3B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765175"/>
            <a:ext cx="7128321" cy="5976193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/>
              <a:t>Nous allons tester différents modèles de classification binaire et évaluer leur efficacité en terme de performances et de temps d’entrainement et d'exécution.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Pour l'évaluation des performances nous allons calculer différentes métriques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u="sng" dirty="0"/>
              <a:t>l'</a:t>
            </a:r>
            <a:r>
              <a:rPr lang="fr-FR" sz="1800" b="1" u="sng" dirty="0" err="1"/>
              <a:t>accuracy</a:t>
            </a:r>
            <a:r>
              <a:rPr lang="fr-FR" sz="1800" dirty="0"/>
              <a:t> (efficacité d'un modèle à prédire correctement à la fois les individus positifs et négatifs)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u="sng" dirty="0"/>
              <a:t>la précision</a:t>
            </a:r>
            <a:r>
              <a:rPr lang="fr-FR" sz="1800" b="1" dirty="0"/>
              <a:t> </a:t>
            </a:r>
            <a:r>
              <a:rPr lang="fr-FR" sz="1800" dirty="0"/>
              <a:t>(nombre de positifs bien prédit (Vrai Positif) divisé par l’ensemble des positifs prédit)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u="sng" dirty="0"/>
              <a:t>le </a:t>
            </a:r>
            <a:r>
              <a:rPr lang="fr-FR" sz="1800" b="1" u="sng" dirty="0" err="1"/>
              <a:t>recall</a:t>
            </a:r>
            <a:r>
              <a:rPr lang="fr-FR" sz="1800" b="1" dirty="0"/>
              <a:t> </a:t>
            </a:r>
            <a:r>
              <a:rPr lang="fr-FR" sz="1800" dirty="0"/>
              <a:t>(nombre de positifs bien prédit (VP) divisé par l’ensemble des positifs)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u="sng" dirty="0"/>
              <a:t>le F1 score</a:t>
            </a:r>
            <a:r>
              <a:rPr lang="fr-FR" sz="1800" b="1" dirty="0"/>
              <a:t> </a:t>
            </a:r>
            <a:r>
              <a:rPr lang="fr-FR" sz="1800" dirty="0"/>
              <a:t>(moyenne harmonique du </a:t>
            </a:r>
            <a:r>
              <a:rPr lang="fr-FR" sz="1800" dirty="0" err="1"/>
              <a:t>recall</a:t>
            </a:r>
            <a:r>
              <a:rPr lang="fr-FR" sz="1800" dirty="0"/>
              <a:t> et de la </a:t>
            </a:r>
            <a:r>
              <a:rPr lang="fr-FR" sz="1800" dirty="0" err="1"/>
              <a:t>precision</a:t>
            </a:r>
            <a:r>
              <a:rPr lang="fr-FR" sz="1800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u="sng" dirty="0"/>
              <a:t>le F beta score</a:t>
            </a:r>
            <a:r>
              <a:rPr lang="fr-FR" sz="1800" b="1" dirty="0"/>
              <a:t> </a:t>
            </a:r>
            <a:r>
              <a:rPr lang="fr-FR" sz="1800" dirty="0"/>
              <a:t>(avec beta=3, pour accorder plus d’importance au </a:t>
            </a:r>
            <a:r>
              <a:rPr lang="fr-FR" sz="1800" dirty="0" err="1"/>
              <a:t>recall</a:t>
            </a:r>
            <a:r>
              <a:rPr lang="fr-FR" sz="1800" dirty="0"/>
              <a:t>)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Dans notre cas, </a:t>
            </a:r>
            <a:r>
              <a:rPr lang="fr-FR" sz="1800" u="sng" dirty="0"/>
              <a:t>puisque la prédiction de Faux Négatifs (FN) coûtent plus d'argent que les Faux Positifs (FP)</a:t>
            </a:r>
            <a:r>
              <a:rPr lang="fr-FR" sz="1800" dirty="0"/>
              <a:t>, notre but est de minimiser le nombre de FN prédit, donc de </a:t>
            </a:r>
            <a:r>
              <a:rPr lang="fr-FR" sz="1800" b="1" u="sng" dirty="0"/>
              <a:t>maximiser le F3 score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221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15127</TotalTime>
  <Words>1494</Words>
  <Application>Microsoft Office PowerPoint</Application>
  <PresentationFormat>Affichage à l'écran (4:3)</PresentationFormat>
  <Paragraphs>270</Paragraphs>
  <Slides>19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Aptos</vt:lpstr>
      <vt:lpstr>Arial</vt:lpstr>
      <vt:lpstr>Courier New</vt:lpstr>
      <vt:lpstr>Roboto</vt:lpstr>
      <vt:lpstr>Tahoma</vt:lpstr>
      <vt:lpstr>Verdana</vt:lpstr>
      <vt:lpstr>template</vt:lpstr>
      <vt:lpstr>OpenClassrooms Formation IA Engineer </vt:lpstr>
      <vt:lpstr>Contexte de l’analyse</vt:lpstr>
      <vt:lpstr>Base de données</vt:lpstr>
      <vt:lpstr>Analyse exploratoire</vt:lpstr>
      <vt:lpstr>Analyse exploratoire</vt:lpstr>
      <vt:lpstr>Analyse exploratoire</vt:lpstr>
      <vt:lpstr>Feature Engineering</vt:lpstr>
      <vt:lpstr>Normalisation et équilibrage des données</vt:lpstr>
      <vt:lpstr>Modélisation et évaluation</vt:lpstr>
      <vt:lpstr>Méthode d’évaluation</vt:lpstr>
      <vt:lpstr>Modèles testés</vt:lpstr>
      <vt:lpstr>Résultats</vt:lpstr>
      <vt:lpstr>Résultats</vt:lpstr>
      <vt:lpstr>XGBoost</vt:lpstr>
      <vt:lpstr>XGBoost</vt:lpstr>
      <vt:lpstr>Interprétabilité globale</vt:lpstr>
      <vt:lpstr>Interprétabilité locale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Céline LESUR</dc:creator>
  <cp:lastModifiedBy>Céline LESUR</cp:lastModifiedBy>
  <cp:revision>64</cp:revision>
  <dcterms:created xsi:type="dcterms:W3CDTF">2024-06-21T08:59:20Z</dcterms:created>
  <dcterms:modified xsi:type="dcterms:W3CDTF">2024-07-02T14:59:24Z</dcterms:modified>
</cp:coreProperties>
</file>