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83" r:id="rId11"/>
    <p:sldId id="279" r:id="rId12"/>
    <p:sldId id="284" r:id="rId13"/>
    <p:sldId id="285" r:id="rId14"/>
    <p:sldId id="286" r:id="rId15"/>
    <p:sldId id="287" r:id="rId16"/>
    <p:sldId id="288" r:id="rId17"/>
    <p:sldId id="280" r:id="rId18"/>
    <p:sldId id="282" r:id="rId19"/>
    <p:sldId id="289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23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CAAA2-6531-4A9C-9694-7063DEFCE79C}" type="doc">
      <dgm:prSet loTypeId="urn:microsoft.com/office/officeart/2005/8/layout/process5" loCatId="process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F7A22CC5-C686-4C8F-9E66-F8D1C29B93BB}">
      <dgm:prSet phldrT="[Texte]" custT="1"/>
      <dgm:spPr/>
      <dgm:t>
        <a:bodyPr/>
        <a:lstStyle/>
        <a:p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Analyse des variables</a:t>
          </a:r>
        </a:p>
      </dgm:t>
    </dgm:pt>
    <dgm:pt modelId="{930ABA59-1CA5-467C-9781-57EAE5748897}" type="parTrans" cxnId="{2C0D88A2-5836-4C45-9AA4-4D02CC880840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707D69B5-9835-4F49-9B90-FAE599F641B1}" type="sibTrans" cxnId="{2C0D88A2-5836-4C45-9AA4-4D02CC880840}">
      <dgm:prSet custT="1"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2F63A12C-D1FC-4EDC-9052-8A8BF1038C6C}">
      <dgm:prSet phldrT="[Texte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Pré-</a:t>
          </a:r>
          <a:r>
            <a:rPr lang="fr-FR" sz="2400" kern="1200" dirty="0" err="1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processing</a:t>
          </a:r>
          <a:endParaRPr lang="fr-FR" sz="2400" kern="1200" dirty="0">
            <a:ln>
              <a:solidFill>
                <a:prstClr val="black"/>
              </a:solidFill>
            </a:ln>
            <a:solidFill>
              <a:prstClr val="black"/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E75898A0-1D5B-4134-8AE1-DC210ADD9A7E}" type="parTrans" cxnId="{0B98F1F7-43B6-45D9-B9F4-D0D29F0467A0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CFBFC19F-DEAA-4C55-B30A-FFD7D5BAB343}" type="sibTrans" cxnId="{0B98F1F7-43B6-45D9-B9F4-D0D29F0467A0}">
      <dgm:prSet custT="1"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ED635669-01FC-443E-ABB1-A85DE5880AED}">
      <dgm:prSet custT="1"/>
      <dgm:spPr/>
      <dgm:t>
        <a:bodyPr/>
        <a:lstStyle/>
        <a:p>
          <a:r>
            <a:rPr lang="fr-FR" sz="24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rPr>
            <a:t>Création du </a:t>
          </a:r>
          <a:r>
            <a:rPr lang="fr-FR" sz="24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rPr>
            <a:t>dataframe</a:t>
          </a:r>
          <a:endParaRPr lang="fr-FR" sz="24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9DA9AA7B-039F-4613-88C1-63057ECBDABE}" type="parTrans" cxnId="{A56C8D8B-6F46-44A5-9CBB-375B9FE27B26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E0953931-5790-4915-BED1-B8E1D4A62B24}" type="sibTrans" cxnId="{A56C8D8B-6F46-44A5-9CBB-375B9FE27B26}">
      <dgm:prSet custT="1"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8C4557D2-FAF9-4065-B944-51876F921F17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Recherche du nombre de cluster optimum</a:t>
          </a:r>
        </a:p>
      </dgm:t>
    </dgm:pt>
    <dgm:pt modelId="{6A472208-A1DA-46EE-AAE9-1C270BC32603}" type="parTrans" cxnId="{BC08FD6F-95B8-4ECD-B7F0-5A1967951AB2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79D0F1F8-C9E6-4335-A82D-713B02EB6282}" type="sibTrans" cxnId="{BC08FD6F-95B8-4ECD-B7F0-5A1967951AB2}">
      <dgm:prSet custT="1"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DD9F9791-B9AB-4DBC-81A7-8224B865863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Segmentation par K-</a:t>
          </a:r>
          <a:r>
            <a:rPr lang="fr-FR" sz="2400" kern="1200" dirty="0" err="1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means</a:t>
          </a:r>
          <a:endParaRPr lang="fr-FR" sz="2400" kern="1200" dirty="0">
            <a:ln>
              <a:solidFill>
                <a:prstClr val="black"/>
              </a:solidFill>
            </a:ln>
            <a:solidFill>
              <a:prstClr val="black"/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65D46A80-6657-4E9F-B1FF-45D493D29586}" type="parTrans" cxnId="{13DFF095-F895-40B9-80A5-A02D9BECC76C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6A38C6D2-C423-4403-AED3-C1C3540DC7BF}" type="sibTrans" cxnId="{13DFF095-F895-40B9-80A5-A02D9BECC76C}">
      <dgm:prSet custT="1"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DB0D4F9F-23AE-4089-B3F3-C0919F137E3C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Evaluation et interprétation</a:t>
          </a:r>
        </a:p>
      </dgm:t>
    </dgm:pt>
    <dgm:pt modelId="{F74AE686-0DBC-4882-89B6-6F29E1643DD3}" type="parTrans" cxnId="{B95050C0-370A-4519-A9CF-A5C9B025DE39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C5A2F004-C451-4083-A125-A1CA3AF6D8AD}" type="sibTrans" cxnId="{B95050C0-370A-4519-A9CF-A5C9B025DE39}">
      <dgm:prSet/>
      <dgm:spPr/>
      <dgm:t>
        <a:bodyPr/>
        <a:lstStyle/>
        <a:p>
          <a:endParaRPr lang="fr-FR" sz="24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gm:t>
    </dgm:pt>
    <dgm:pt modelId="{F29293BB-D293-4172-A4EA-ACE8557C5671}" type="pres">
      <dgm:prSet presAssocID="{E63CAAA2-6531-4A9C-9694-7063DEFCE79C}" presName="diagram" presStyleCnt="0">
        <dgm:presLayoutVars>
          <dgm:dir/>
          <dgm:resizeHandles val="exact"/>
        </dgm:presLayoutVars>
      </dgm:prSet>
      <dgm:spPr/>
    </dgm:pt>
    <dgm:pt modelId="{ABAB94ED-94EF-4CAC-9718-424811F002CE}" type="pres">
      <dgm:prSet presAssocID="{ED635669-01FC-443E-ABB1-A85DE5880AED}" presName="node" presStyleLbl="node1" presStyleIdx="0" presStyleCnt="6">
        <dgm:presLayoutVars>
          <dgm:bulletEnabled val="1"/>
        </dgm:presLayoutVars>
      </dgm:prSet>
      <dgm:spPr/>
    </dgm:pt>
    <dgm:pt modelId="{BC6E7166-9313-4EE2-A8FC-3E4CDB919BE8}" type="pres">
      <dgm:prSet presAssocID="{E0953931-5790-4915-BED1-B8E1D4A62B24}" presName="sibTrans" presStyleLbl="sibTrans2D1" presStyleIdx="0" presStyleCnt="5"/>
      <dgm:spPr/>
    </dgm:pt>
    <dgm:pt modelId="{8E4C7CA2-693A-4CEF-8383-9D62E7051C04}" type="pres">
      <dgm:prSet presAssocID="{E0953931-5790-4915-BED1-B8E1D4A62B24}" presName="connectorText" presStyleLbl="sibTrans2D1" presStyleIdx="0" presStyleCnt="5"/>
      <dgm:spPr/>
    </dgm:pt>
    <dgm:pt modelId="{9EF7DA4A-C209-4314-B349-977090911A87}" type="pres">
      <dgm:prSet presAssocID="{F7A22CC5-C686-4C8F-9E66-F8D1C29B93BB}" presName="node" presStyleLbl="node1" presStyleIdx="1" presStyleCnt="6">
        <dgm:presLayoutVars>
          <dgm:bulletEnabled val="1"/>
        </dgm:presLayoutVars>
      </dgm:prSet>
      <dgm:spPr/>
    </dgm:pt>
    <dgm:pt modelId="{CFBF5EF4-B882-46CE-8924-FF2B4ACBB4AF}" type="pres">
      <dgm:prSet presAssocID="{707D69B5-9835-4F49-9B90-FAE599F641B1}" presName="sibTrans" presStyleLbl="sibTrans2D1" presStyleIdx="1" presStyleCnt="5"/>
      <dgm:spPr/>
    </dgm:pt>
    <dgm:pt modelId="{7B38988C-2409-4BEA-B5AF-B9C1CA89CAB5}" type="pres">
      <dgm:prSet presAssocID="{707D69B5-9835-4F49-9B90-FAE599F641B1}" presName="connectorText" presStyleLbl="sibTrans2D1" presStyleIdx="1" presStyleCnt="5"/>
      <dgm:spPr/>
    </dgm:pt>
    <dgm:pt modelId="{67C35BD4-D0A4-4396-8EE0-B70D06784510}" type="pres">
      <dgm:prSet presAssocID="{2F63A12C-D1FC-4EDC-9052-8A8BF1038C6C}" presName="node" presStyleLbl="node1" presStyleIdx="2" presStyleCnt="6">
        <dgm:presLayoutVars>
          <dgm:bulletEnabled val="1"/>
        </dgm:presLayoutVars>
      </dgm:prSet>
      <dgm:spPr/>
    </dgm:pt>
    <dgm:pt modelId="{B1CE4B62-0EA8-4299-8283-C49FF7C342CB}" type="pres">
      <dgm:prSet presAssocID="{CFBFC19F-DEAA-4C55-B30A-FFD7D5BAB343}" presName="sibTrans" presStyleLbl="sibTrans2D1" presStyleIdx="2" presStyleCnt="5"/>
      <dgm:spPr/>
    </dgm:pt>
    <dgm:pt modelId="{0307F17F-8FB5-478B-9C41-75162C0FEED8}" type="pres">
      <dgm:prSet presAssocID="{CFBFC19F-DEAA-4C55-B30A-FFD7D5BAB343}" presName="connectorText" presStyleLbl="sibTrans2D1" presStyleIdx="2" presStyleCnt="5"/>
      <dgm:spPr/>
    </dgm:pt>
    <dgm:pt modelId="{EF28FFB6-C94C-4E5C-9106-793C7459807B}" type="pres">
      <dgm:prSet presAssocID="{8C4557D2-FAF9-4065-B944-51876F921F17}" presName="node" presStyleLbl="node1" presStyleIdx="3" presStyleCnt="6">
        <dgm:presLayoutVars>
          <dgm:bulletEnabled val="1"/>
        </dgm:presLayoutVars>
      </dgm:prSet>
      <dgm:spPr/>
    </dgm:pt>
    <dgm:pt modelId="{EE966471-9066-4EE7-A997-C4887421D8D2}" type="pres">
      <dgm:prSet presAssocID="{79D0F1F8-C9E6-4335-A82D-713B02EB6282}" presName="sibTrans" presStyleLbl="sibTrans2D1" presStyleIdx="3" presStyleCnt="5"/>
      <dgm:spPr/>
    </dgm:pt>
    <dgm:pt modelId="{0AAEF067-9E5E-4249-B1DD-6C737D21291A}" type="pres">
      <dgm:prSet presAssocID="{79D0F1F8-C9E6-4335-A82D-713B02EB6282}" presName="connectorText" presStyleLbl="sibTrans2D1" presStyleIdx="3" presStyleCnt="5"/>
      <dgm:spPr/>
    </dgm:pt>
    <dgm:pt modelId="{59A586F8-A7A7-4E70-8E8B-67B61AA540D1}" type="pres">
      <dgm:prSet presAssocID="{DD9F9791-B9AB-4DBC-81A7-8224B865863F}" presName="node" presStyleLbl="node1" presStyleIdx="4" presStyleCnt="6">
        <dgm:presLayoutVars>
          <dgm:bulletEnabled val="1"/>
        </dgm:presLayoutVars>
      </dgm:prSet>
      <dgm:spPr/>
    </dgm:pt>
    <dgm:pt modelId="{B31041F4-2587-4E30-A510-F5D31E40442F}" type="pres">
      <dgm:prSet presAssocID="{6A38C6D2-C423-4403-AED3-C1C3540DC7BF}" presName="sibTrans" presStyleLbl="sibTrans2D1" presStyleIdx="4" presStyleCnt="5"/>
      <dgm:spPr/>
    </dgm:pt>
    <dgm:pt modelId="{28C2F999-B26B-41F5-AD4E-F278C57A312D}" type="pres">
      <dgm:prSet presAssocID="{6A38C6D2-C423-4403-AED3-C1C3540DC7BF}" presName="connectorText" presStyleLbl="sibTrans2D1" presStyleIdx="4" presStyleCnt="5"/>
      <dgm:spPr/>
    </dgm:pt>
    <dgm:pt modelId="{6102D66B-B1CB-4C58-B412-4A782A1DC4CF}" type="pres">
      <dgm:prSet presAssocID="{DB0D4F9F-23AE-4089-B3F3-C0919F137E3C}" presName="node" presStyleLbl="node1" presStyleIdx="5" presStyleCnt="6">
        <dgm:presLayoutVars>
          <dgm:bulletEnabled val="1"/>
        </dgm:presLayoutVars>
      </dgm:prSet>
      <dgm:spPr/>
    </dgm:pt>
  </dgm:ptLst>
  <dgm:cxnLst>
    <dgm:cxn modelId="{3D733A16-69F2-4B81-89F2-AAE20CFFD740}" type="presOf" srcId="{ED635669-01FC-443E-ABB1-A85DE5880AED}" destId="{ABAB94ED-94EF-4CAC-9718-424811F002CE}" srcOrd="0" destOrd="0" presId="urn:microsoft.com/office/officeart/2005/8/layout/process5"/>
    <dgm:cxn modelId="{DCFBF323-864F-46CC-81C6-AACE556D858D}" type="presOf" srcId="{DD9F9791-B9AB-4DBC-81A7-8224B865863F}" destId="{59A586F8-A7A7-4E70-8E8B-67B61AA540D1}" srcOrd="0" destOrd="0" presId="urn:microsoft.com/office/officeart/2005/8/layout/process5"/>
    <dgm:cxn modelId="{AFF3753E-AF4D-404E-AE90-0AD95EC4BB5B}" type="presOf" srcId="{E0953931-5790-4915-BED1-B8E1D4A62B24}" destId="{8E4C7CA2-693A-4CEF-8383-9D62E7051C04}" srcOrd="1" destOrd="0" presId="urn:microsoft.com/office/officeart/2005/8/layout/process5"/>
    <dgm:cxn modelId="{13AD2043-34B0-43DC-BA9C-73F5C39C9549}" type="presOf" srcId="{8C4557D2-FAF9-4065-B944-51876F921F17}" destId="{EF28FFB6-C94C-4E5C-9106-793C7459807B}" srcOrd="0" destOrd="0" presId="urn:microsoft.com/office/officeart/2005/8/layout/process5"/>
    <dgm:cxn modelId="{D3272243-1700-4F2B-BA0E-6B9590A8D525}" type="presOf" srcId="{6A38C6D2-C423-4403-AED3-C1C3540DC7BF}" destId="{28C2F999-B26B-41F5-AD4E-F278C57A312D}" srcOrd="1" destOrd="0" presId="urn:microsoft.com/office/officeart/2005/8/layout/process5"/>
    <dgm:cxn modelId="{4E83C864-7A92-4221-9D69-5F9E7F57ADE4}" type="presOf" srcId="{707D69B5-9835-4F49-9B90-FAE599F641B1}" destId="{7B38988C-2409-4BEA-B5AF-B9C1CA89CAB5}" srcOrd="1" destOrd="0" presId="urn:microsoft.com/office/officeart/2005/8/layout/process5"/>
    <dgm:cxn modelId="{BC08FD6F-95B8-4ECD-B7F0-5A1967951AB2}" srcId="{E63CAAA2-6531-4A9C-9694-7063DEFCE79C}" destId="{8C4557D2-FAF9-4065-B944-51876F921F17}" srcOrd="3" destOrd="0" parTransId="{6A472208-A1DA-46EE-AAE9-1C270BC32603}" sibTransId="{79D0F1F8-C9E6-4335-A82D-713B02EB6282}"/>
    <dgm:cxn modelId="{05EC2078-AE18-49F3-BA90-F0FD6553D9B5}" type="presOf" srcId="{F7A22CC5-C686-4C8F-9E66-F8D1C29B93BB}" destId="{9EF7DA4A-C209-4314-B349-977090911A87}" srcOrd="0" destOrd="0" presId="urn:microsoft.com/office/officeart/2005/8/layout/process5"/>
    <dgm:cxn modelId="{B7683B85-1D9A-44C1-88B5-23AA3F080373}" type="presOf" srcId="{79D0F1F8-C9E6-4335-A82D-713B02EB6282}" destId="{0AAEF067-9E5E-4249-B1DD-6C737D21291A}" srcOrd="1" destOrd="0" presId="urn:microsoft.com/office/officeart/2005/8/layout/process5"/>
    <dgm:cxn modelId="{A56C8D8B-6F46-44A5-9CBB-375B9FE27B26}" srcId="{E63CAAA2-6531-4A9C-9694-7063DEFCE79C}" destId="{ED635669-01FC-443E-ABB1-A85DE5880AED}" srcOrd="0" destOrd="0" parTransId="{9DA9AA7B-039F-4613-88C1-63057ECBDABE}" sibTransId="{E0953931-5790-4915-BED1-B8E1D4A62B24}"/>
    <dgm:cxn modelId="{F1357F8F-701D-4D86-A81F-61EB4F37D38A}" type="presOf" srcId="{E63CAAA2-6531-4A9C-9694-7063DEFCE79C}" destId="{F29293BB-D293-4172-A4EA-ACE8557C5671}" srcOrd="0" destOrd="0" presId="urn:microsoft.com/office/officeart/2005/8/layout/process5"/>
    <dgm:cxn modelId="{13DFF095-F895-40B9-80A5-A02D9BECC76C}" srcId="{E63CAAA2-6531-4A9C-9694-7063DEFCE79C}" destId="{DD9F9791-B9AB-4DBC-81A7-8224B865863F}" srcOrd="4" destOrd="0" parTransId="{65D46A80-6657-4E9F-B1FF-45D493D29586}" sibTransId="{6A38C6D2-C423-4403-AED3-C1C3540DC7BF}"/>
    <dgm:cxn modelId="{4753A89A-41C7-4D7E-9E5E-B542F7E11F71}" type="presOf" srcId="{2F63A12C-D1FC-4EDC-9052-8A8BF1038C6C}" destId="{67C35BD4-D0A4-4396-8EE0-B70D06784510}" srcOrd="0" destOrd="0" presId="urn:microsoft.com/office/officeart/2005/8/layout/process5"/>
    <dgm:cxn modelId="{DB41B7A1-E56A-4B5C-849C-137C93BEEA13}" type="presOf" srcId="{DB0D4F9F-23AE-4089-B3F3-C0919F137E3C}" destId="{6102D66B-B1CB-4C58-B412-4A782A1DC4CF}" srcOrd="0" destOrd="0" presId="urn:microsoft.com/office/officeart/2005/8/layout/process5"/>
    <dgm:cxn modelId="{2C0D88A2-5836-4C45-9AA4-4D02CC880840}" srcId="{E63CAAA2-6531-4A9C-9694-7063DEFCE79C}" destId="{F7A22CC5-C686-4C8F-9E66-F8D1C29B93BB}" srcOrd="1" destOrd="0" parTransId="{930ABA59-1CA5-467C-9781-57EAE5748897}" sibTransId="{707D69B5-9835-4F49-9B90-FAE599F641B1}"/>
    <dgm:cxn modelId="{7EB04FA5-016A-4A01-BCB3-878B1C24A05B}" type="presOf" srcId="{6A38C6D2-C423-4403-AED3-C1C3540DC7BF}" destId="{B31041F4-2587-4E30-A510-F5D31E40442F}" srcOrd="0" destOrd="0" presId="urn:microsoft.com/office/officeart/2005/8/layout/process5"/>
    <dgm:cxn modelId="{B2C487B5-9C4F-4085-B347-B6931C4D7672}" type="presOf" srcId="{79D0F1F8-C9E6-4335-A82D-713B02EB6282}" destId="{EE966471-9066-4EE7-A997-C4887421D8D2}" srcOrd="0" destOrd="0" presId="urn:microsoft.com/office/officeart/2005/8/layout/process5"/>
    <dgm:cxn modelId="{CDCED9B8-FC4B-4698-AF16-79DF0AB6C2C0}" type="presOf" srcId="{E0953931-5790-4915-BED1-B8E1D4A62B24}" destId="{BC6E7166-9313-4EE2-A8FC-3E4CDB919BE8}" srcOrd="0" destOrd="0" presId="urn:microsoft.com/office/officeart/2005/8/layout/process5"/>
    <dgm:cxn modelId="{B95050C0-370A-4519-A9CF-A5C9B025DE39}" srcId="{E63CAAA2-6531-4A9C-9694-7063DEFCE79C}" destId="{DB0D4F9F-23AE-4089-B3F3-C0919F137E3C}" srcOrd="5" destOrd="0" parTransId="{F74AE686-0DBC-4882-89B6-6F29E1643DD3}" sibTransId="{C5A2F004-C451-4083-A125-A1CA3AF6D8AD}"/>
    <dgm:cxn modelId="{F48D91CA-0910-46F7-936F-840FD5724A92}" type="presOf" srcId="{CFBFC19F-DEAA-4C55-B30A-FFD7D5BAB343}" destId="{B1CE4B62-0EA8-4299-8283-C49FF7C342CB}" srcOrd="0" destOrd="0" presId="urn:microsoft.com/office/officeart/2005/8/layout/process5"/>
    <dgm:cxn modelId="{E9A398D6-CEDB-4E0C-B834-D6199B0793AC}" type="presOf" srcId="{707D69B5-9835-4F49-9B90-FAE599F641B1}" destId="{CFBF5EF4-B882-46CE-8924-FF2B4ACBB4AF}" srcOrd="0" destOrd="0" presId="urn:microsoft.com/office/officeart/2005/8/layout/process5"/>
    <dgm:cxn modelId="{A72DA0DC-A6F3-423A-B6A7-607FCA527E33}" type="presOf" srcId="{CFBFC19F-DEAA-4C55-B30A-FFD7D5BAB343}" destId="{0307F17F-8FB5-478B-9C41-75162C0FEED8}" srcOrd="1" destOrd="0" presId="urn:microsoft.com/office/officeart/2005/8/layout/process5"/>
    <dgm:cxn modelId="{0B98F1F7-43B6-45D9-B9F4-D0D29F0467A0}" srcId="{E63CAAA2-6531-4A9C-9694-7063DEFCE79C}" destId="{2F63A12C-D1FC-4EDC-9052-8A8BF1038C6C}" srcOrd="2" destOrd="0" parTransId="{E75898A0-1D5B-4134-8AE1-DC210ADD9A7E}" sibTransId="{CFBFC19F-DEAA-4C55-B30A-FFD7D5BAB343}"/>
    <dgm:cxn modelId="{66CC1BB0-89D3-48D1-855E-BD92A878B643}" type="presParOf" srcId="{F29293BB-D293-4172-A4EA-ACE8557C5671}" destId="{ABAB94ED-94EF-4CAC-9718-424811F002CE}" srcOrd="0" destOrd="0" presId="urn:microsoft.com/office/officeart/2005/8/layout/process5"/>
    <dgm:cxn modelId="{60162D84-5352-44BD-9477-452E65896463}" type="presParOf" srcId="{F29293BB-D293-4172-A4EA-ACE8557C5671}" destId="{BC6E7166-9313-4EE2-A8FC-3E4CDB919BE8}" srcOrd="1" destOrd="0" presId="urn:microsoft.com/office/officeart/2005/8/layout/process5"/>
    <dgm:cxn modelId="{9F85B80E-4E6E-468A-9F6A-1BD313EC93F6}" type="presParOf" srcId="{BC6E7166-9313-4EE2-A8FC-3E4CDB919BE8}" destId="{8E4C7CA2-693A-4CEF-8383-9D62E7051C04}" srcOrd="0" destOrd="0" presId="urn:microsoft.com/office/officeart/2005/8/layout/process5"/>
    <dgm:cxn modelId="{2B010256-F941-41F3-8301-F785E07E1731}" type="presParOf" srcId="{F29293BB-D293-4172-A4EA-ACE8557C5671}" destId="{9EF7DA4A-C209-4314-B349-977090911A87}" srcOrd="2" destOrd="0" presId="urn:microsoft.com/office/officeart/2005/8/layout/process5"/>
    <dgm:cxn modelId="{3C7D784B-CB58-4184-8AEB-548E48FD6F1A}" type="presParOf" srcId="{F29293BB-D293-4172-A4EA-ACE8557C5671}" destId="{CFBF5EF4-B882-46CE-8924-FF2B4ACBB4AF}" srcOrd="3" destOrd="0" presId="urn:microsoft.com/office/officeart/2005/8/layout/process5"/>
    <dgm:cxn modelId="{C2F40054-A8F4-44FD-B7D7-77955B59CA64}" type="presParOf" srcId="{CFBF5EF4-B882-46CE-8924-FF2B4ACBB4AF}" destId="{7B38988C-2409-4BEA-B5AF-B9C1CA89CAB5}" srcOrd="0" destOrd="0" presId="urn:microsoft.com/office/officeart/2005/8/layout/process5"/>
    <dgm:cxn modelId="{0CEA75C9-580B-48F2-8F8F-4BCE7D87DE06}" type="presParOf" srcId="{F29293BB-D293-4172-A4EA-ACE8557C5671}" destId="{67C35BD4-D0A4-4396-8EE0-B70D06784510}" srcOrd="4" destOrd="0" presId="urn:microsoft.com/office/officeart/2005/8/layout/process5"/>
    <dgm:cxn modelId="{95CA5E52-D900-49D3-973A-C3E86164FBBB}" type="presParOf" srcId="{F29293BB-D293-4172-A4EA-ACE8557C5671}" destId="{B1CE4B62-0EA8-4299-8283-C49FF7C342CB}" srcOrd="5" destOrd="0" presId="urn:microsoft.com/office/officeart/2005/8/layout/process5"/>
    <dgm:cxn modelId="{8764ECFE-A8C6-458E-8D7E-9B62C071B834}" type="presParOf" srcId="{B1CE4B62-0EA8-4299-8283-C49FF7C342CB}" destId="{0307F17F-8FB5-478B-9C41-75162C0FEED8}" srcOrd="0" destOrd="0" presId="urn:microsoft.com/office/officeart/2005/8/layout/process5"/>
    <dgm:cxn modelId="{6DDE1536-A53C-47F3-AD05-871A676D4DA3}" type="presParOf" srcId="{F29293BB-D293-4172-A4EA-ACE8557C5671}" destId="{EF28FFB6-C94C-4E5C-9106-793C7459807B}" srcOrd="6" destOrd="0" presId="urn:microsoft.com/office/officeart/2005/8/layout/process5"/>
    <dgm:cxn modelId="{5F91D3FB-DB1A-4D38-9F8B-DDD6773CF190}" type="presParOf" srcId="{F29293BB-D293-4172-A4EA-ACE8557C5671}" destId="{EE966471-9066-4EE7-A997-C4887421D8D2}" srcOrd="7" destOrd="0" presId="urn:microsoft.com/office/officeart/2005/8/layout/process5"/>
    <dgm:cxn modelId="{03BCF7EC-F003-4D33-B1C8-03377EFC4536}" type="presParOf" srcId="{EE966471-9066-4EE7-A997-C4887421D8D2}" destId="{0AAEF067-9E5E-4249-B1DD-6C737D21291A}" srcOrd="0" destOrd="0" presId="urn:microsoft.com/office/officeart/2005/8/layout/process5"/>
    <dgm:cxn modelId="{9E63E85D-FCB5-4932-B69E-E4C231E02010}" type="presParOf" srcId="{F29293BB-D293-4172-A4EA-ACE8557C5671}" destId="{59A586F8-A7A7-4E70-8E8B-67B61AA540D1}" srcOrd="8" destOrd="0" presId="urn:microsoft.com/office/officeart/2005/8/layout/process5"/>
    <dgm:cxn modelId="{50AB995C-9798-4C86-B655-03D8B3E8FD90}" type="presParOf" srcId="{F29293BB-D293-4172-A4EA-ACE8557C5671}" destId="{B31041F4-2587-4E30-A510-F5D31E40442F}" srcOrd="9" destOrd="0" presId="urn:microsoft.com/office/officeart/2005/8/layout/process5"/>
    <dgm:cxn modelId="{60C83E32-0519-4038-94A4-F7D196CDDE60}" type="presParOf" srcId="{B31041F4-2587-4E30-A510-F5D31E40442F}" destId="{28C2F999-B26B-41F5-AD4E-F278C57A312D}" srcOrd="0" destOrd="0" presId="urn:microsoft.com/office/officeart/2005/8/layout/process5"/>
    <dgm:cxn modelId="{BB924FF8-326C-4D3B-9986-860625FBF148}" type="presParOf" srcId="{F29293BB-D293-4172-A4EA-ACE8557C5671}" destId="{6102D66B-B1CB-4C58-B412-4A782A1DC4C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B94ED-94EF-4CAC-9718-424811F002CE}">
      <dsp:nvSpPr>
        <dsp:cNvPr id="0" name=""/>
        <dsp:cNvSpPr/>
      </dsp:nvSpPr>
      <dsp:spPr>
        <a:xfrm>
          <a:off x="9255" y="716038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rPr>
            <a:t>Création du </a:t>
          </a:r>
          <a:r>
            <a:rPr lang="fr-FR" sz="24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Palatino Linotype" panose="02040502050505030304" pitchFamily="18" charset="0"/>
              <a:ea typeface="+mn-ea"/>
              <a:cs typeface="+mn-cs"/>
            </a:rPr>
            <a:t>dataframe</a:t>
          </a:r>
          <a:endParaRPr lang="fr-FR" sz="2400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57868" y="764651"/>
        <a:ext cx="2669047" cy="1562537"/>
      </dsp:txXfrm>
    </dsp:sp>
    <dsp:sp modelId="{BC6E7166-9313-4EE2-A8FC-3E4CDB919BE8}">
      <dsp:nvSpPr>
        <dsp:cNvPr id="0" name=""/>
        <dsp:cNvSpPr/>
      </dsp:nvSpPr>
      <dsp:spPr>
        <a:xfrm>
          <a:off x="3018960" y="1202902"/>
          <a:ext cx="586449" cy="686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>
        <a:off x="3018960" y="1340109"/>
        <a:ext cx="410514" cy="411621"/>
      </dsp:txXfrm>
    </dsp:sp>
    <dsp:sp modelId="{9EF7DA4A-C209-4314-B349-977090911A87}">
      <dsp:nvSpPr>
        <dsp:cNvPr id="0" name=""/>
        <dsp:cNvSpPr/>
      </dsp:nvSpPr>
      <dsp:spPr>
        <a:xfrm>
          <a:off x="3882037" y="716038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Analyse des variables</a:t>
          </a:r>
        </a:p>
      </dsp:txBody>
      <dsp:txXfrm>
        <a:off x="3930650" y="764651"/>
        <a:ext cx="2669047" cy="1562537"/>
      </dsp:txXfrm>
    </dsp:sp>
    <dsp:sp modelId="{CFBF5EF4-B882-46CE-8924-FF2B4ACBB4AF}">
      <dsp:nvSpPr>
        <dsp:cNvPr id="0" name=""/>
        <dsp:cNvSpPr/>
      </dsp:nvSpPr>
      <dsp:spPr>
        <a:xfrm>
          <a:off x="6891743" y="1202902"/>
          <a:ext cx="586449" cy="686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9872"/>
            <a:satOff val="164"/>
            <a:lumOff val="128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>
        <a:off x="6891743" y="1340109"/>
        <a:ext cx="410514" cy="411621"/>
      </dsp:txXfrm>
    </dsp:sp>
    <dsp:sp modelId="{67C35BD4-D0A4-4396-8EE0-B70D06784510}">
      <dsp:nvSpPr>
        <dsp:cNvPr id="0" name=""/>
        <dsp:cNvSpPr/>
      </dsp:nvSpPr>
      <dsp:spPr>
        <a:xfrm>
          <a:off x="7754820" y="716038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Pré-</a:t>
          </a:r>
          <a:r>
            <a:rPr lang="fr-FR" sz="2400" kern="1200" dirty="0" err="1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processing</a:t>
          </a:r>
          <a:endParaRPr lang="fr-FR" sz="2400" kern="1200" dirty="0">
            <a:ln>
              <a:solidFill>
                <a:prstClr val="black"/>
              </a:solidFill>
            </a:ln>
            <a:solidFill>
              <a:prstClr val="black"/>
            </a:solidFill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7803433" y="764651"/>
        <a:ext cx="2669047" cy="1562537"/>
      </dsp:txXfrm>
    </dsp:sp>
    <dsp:sp modelId="{B1CE4B62-0EA8-4299-8283-C49FF7C342CB}">
      <dsp:nvSpPr>
        <dsp:cNvPr id="0" name=""/>
        <dsp:cNvSpPr/>
      </dsp:nvSpPr>
      <dsp:spPr>
        <a:xfrm rot="5400000">
          <a:off x="8844732" y="2569441"/>
          <a:ext cx="586449" cy="686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9745"/>
            <a:satOff val="327"/>
            <a:lumOff val="25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 rot="-5400000">
        <a:off x="8932147" y="2619234"/>
        <a:ext cx="411621" cy="410514"/>
      </dsp:txXfrm>
    </dsp:sp>
    <dsp:sp modelId="{EF28FFB6-C94C-4E5C-9106-793C7459807B}">
      <dsp:nvSpPr>
        <dsp:cNvPr id="0" name=""/>
        <dsp:cNvSpPr/>
      </dsp:nvSpPr>
      <dsp:spPr>
        <a:xfrm>
          <a:off x="7754820" y="3482312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Recherche du nombre de cluster optimum</a:t>
          </a:r>
        </a:p>
      </dsp:txBody>
      <dsp:txXfrm>
        <a:off x="7803433" y="3530925"/>
        <a:ext cx="2669047" cy="1562537"/>
      </dsp:txXfrm>
    </dsp:sp>
    <dsp:sp modelId="{EE966471-9066-4EE7-A997-C4887421D8D2}">
      <dsp:nvSpPr>
        <dsp:cNvPr id="0" name=""/>
        <dsp:cNvSpPr/>
      </dsp:nvSpPr>
      <dsp:spPr>
        <a:xfrm rot="10800000">
          <a:off x="6924938" y="3969176"/>
          <a:ext cx="586449" cy="686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9745"/>
            <a:satOff val="327"/>
            <a:lumOff val="25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 rot="10800000">
        <a:off x="7100873" y="4106383"/>
        <a:ext cx="410514" cy="411621"/>
      </dsp:txXfrm>
    </dsp:sp>
    <dsp:sp modelId="{59A586F8-A7A7-4E70-8E8B-67B61AA540D1}">
      <dsp:nvSpPr>
        <dsp:cNvPr id="0" name=""/>
        <dsp:cNvSpPr/>
      </dsp:nvSpPr>
      <dsp:spPr>
        <a:xfrm>
          <a:off x="3882037" y="3482312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Segmentation par K-</a:t>
          </a:r>
          <a:r>
            <a:rPr lang="fr-FR" sz="2400" kern="1200" dirty="0" err="1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means</a:t>
          </a:r>
          <a:endParaRPr lang="fr-FR" sz="2400" kern="1200" dirty="0">
            <a:ln>
              <a:solidFill>
                <a:prstClr val="black"/>
              </a:solidFill>
            </a:ln>
            <a:solidFill>
              <a:prstClr val="black"/>
            </a:solidFill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3930650" y="3530925"/>
        <a:ext cx="2669047" cy="1562537"/>
      </dsp:txXfrm>
    </dsp:sp>
    <dsp:sp modelId="{B31041F4-2587-4E30-A510-F5D31E40442F}">
      <dsp:nvSpPr>
        <dsp:cNvPr id="0" name=""/>
        <dsp:cNvSpPr/>
      </dsp:nvSpPr>
      <dsp:spPr>
        <a:xfrm rot="10800000">
          <a:off x="3052155" y="3969176"/>
          <a:ext cx="586449" cy="686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9872"/>
            <a:satOff val="164"/>
            <a:lumOff val="128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>
            <a:ln w="3175">
              <a:solidFill>
                <a:schemeClr val="tx1"/>
              </a:solidFill>
            </a:ln>
            <a:solidFill>
              <a:schemeClr val="tx1"/>
            </a:solidFill>
            <a:effectLst/>
          </a:endParaRPr>
        </a:p>
      </dsp:txBody>
      <dsp:txXfrm rot="10800000">
        <a:off x="3228090" y="4106383"/>
        <a:ext cx="410514" cy="411621"/>
      </dsp:txXfrm>
    </dsp:sp>
    <dsp:sp modelId="{6102D66B-B1CB-4C58-B412-4A782A1DC4CF}">
      <dsp:nvSpPr>
        <dsp:cNvPr id="0" name=""/>
        <dsp:cNvSpPr/>
      </dsp:nvSpPr>
      <dsp:spPr>
        <a:xfrm>
          <a:off x="9255" y="3482312"/>
          <a:ext cx="2766273" cy="1659763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Palatino Linotype" panose="02040502050505030304" pitchFamily="18" charset="0"/>
              <a:ea typeface="+mn-ea"/>
              <a:cs typeface="+mn-cs"/>
            </a:rPr>
            <a:t>Evaluation et interprétation</a:t>
          </a:r>
        </a:p>
      </dsp:txBody>
      <dsp:txXfrm>
        <a:off x="57868" y="3530925"/>
        <a:ext cx="2669047" cy="156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85B8F-2104-457A-9376-D9F826DE8615}" type="datetime1">
              <a:rPr lang="fr-FR" smtClean="0">
                <a:latin typeface="Palatino Linotype" panose="02040502050505030304" pitchFamily="18" charset="0"/>
              </a:rPr>
              <a:t>01/10/2024</a:t>
            </a:fld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fr-FR" smtClean="0">
                <a:latin typeface="Palatino Linotype" panose="02040502050505030304" pitchFamily="18" charset="0"/>
              </a:rPr>
              <a:t>‹N°›</a:t>
            </a:fld>
            <a:endParaRPr lang="fr-FR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80D23689-AEDF-43BC-A3D3-503AD1479E5A}" type="datetime1">
              <a:rPr lang="fr-FR" noProof="0" smtClean="0"/>
              <a:t>01/10/2024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939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849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471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554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7312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4054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41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32654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006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 suffit au final de commencer sa soutenance par une EDA qui prouve que le jeu de données à une variance très faible, et que ça va forcément impacter sur la qualité des clusters</a:t>
            </a:r>
            <a:b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bien fait de ne pas faire le DBSCAN car ce ne sont pas données des données circulaires ni en demi-lunes étaient très judicieuse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77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 suffit au final de commencer sa soutenance par une EDA qui prouve que le jeu de données à une variance très faible, et que ça va forcément impacter sur la qualité des clusters</a:t>
            </a:r>
            <a:b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bien fait de ne pas faire le DBSCAN car ce ne sont pas données des données circulaires ni en demi-lunes étaient très judicieuse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46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556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60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135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496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663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164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655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074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E6B7ABB-2318-4C13-9D23-0DF3DCFDB8A0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424634D-E690-41DA-ADC3-4E102CBCB2BE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6F4F851-23A6-4644-B10D-27281F6CF2A1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D83136D-42F4-4D20-AF4C-4CC57C817F9C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9919DAD-6566-4EAD-A01D-ECFCFB2EAA1F}" type="datetime1">
              <a:rPr lang="fr-FR" noProof="0" smtClean="0"/>
              <a:t>01/10/2024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 rtl="0"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05B59AB-CE74-45A6-B9A7-DA87CE804E17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contenu 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 dirty="0"/>
          </a:p>
        </p:txBody>
      </p:sp>
      <p:sp>
        <p:nvSpPr>
          <p:cNvPr id="13" name="Espace réservé du contenu 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8A285B1-FFC9-47B5-AC0B-0D3E9217B756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FE36793-540B-45D0-9449-4530E6691F65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0B74526-9912-4BB8-8964-77ADBED69946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2D1BE4A-1F0E-4228-9ABF-39D94B02C00F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2A1287-EFA5-43B5-91A8-8FC318C671C8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914CF675-D15C-4917-866F-AC818ECB1652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rdinateur portable, ordinateur, meubles, intérieur">
            <a:extLst>
              <a:ext uri="{FF2B5EF4-FFF2-40B4-BE49-F238E27FC236}">
                <a16:creationId xmlns:a16="http://schemas.microsoft.com/office/drawing/2014/main" id="{CAB07BD0-B0A0-CF4F-B2AC-C40836F1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54" y="2069690"/>
            <a:ext cx="7300452" cy="4866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9690"/>
          </a:xfrm>
        </p:spPr>
        <p:txBody>
          <a:bodyPr vert="horz" rtlCol="0" anchor="ctr"/>
          <a:lstStyle/>
          <a:p>
            <a:pPr rtl="0">
              <a:lnSpc>
                <a:spcPct val="150000"/>
              </a:lnSpc>
            </a:pPr>
            <a:r>
              <a:rPr lang="fr-FR" sz="4800" dirty="0" err="1"/>
              <a:t>OpenClassrooms</a:t>
            </a:r>
            <a:br>
              <a:rPr lang="fr-FR" sz="4400" dirty="0"/>
            </a:br>
            <a:r>
              <a:rPr lang="fr-FR" sz="4400" dirty="0"/>
              <a:t>Formation IA </a:t>
            </a:r>
            <a:r>
              <a:rPr lang="fr-FR" sz="4400" dirty="0" err="1"/>
              <a:t>Engineer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5466734" y="3519948"/>
            <a:ext cx="6725265" cy="2266335"/>
          </a:xfrm>
        </p:spPr>
        <p:txBody>
          <a:bodyPr rtlCol="0">
            <a:noAutofit/>
          </a:bodyPr>
          <a:lstStyle/>
          <a:p>
            <a:r>
              <a:rPr lang="fr-FR" sz="3600" dirty="0"/>
              <a:t>Projet 5 : </a:t>
            </a:r>
          </a:p>
          <a:p>
            <a:r>
              <a:rPr lang="fr-FR" sz="3600" dirty="0"/>
              <a:t>Segmentez des clients d'un site e-commerce</a:t>
            </a:r>
          </a:p>
          <a:p>
            <a:endParaRPr lang="fr-FR" sz="2200" dirty="0"/>
          </a:p>
          <a:p>
            <a:pPr rtl="0"/>
            <a:endParaRPr lang="fr-FR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n°1 : RFM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229033"/>
            <a:ext cx="10972800" cy="4897132"/>
          </a:xfrm>
        </p:spPr>
        <p:txBody>
          <a:bodyPr rtlCol="0"/>
          <a:lstStyle/>
          <a:p>
            <a:pPr rtl="0"/>
            <a:r>
              <a:rPr lang="fr-FR" u="sng" dirty="0">
                <a:latin typeface="Palatino Linotype" panose="02040502050505030304" pitchFamily="18" charset="0"/>
              </a:rPr>
              <a:t>Evaluation :</a:t>
            </a:r>
          </a:p>
          <a:p>
            <a:pPr lvl="1"/>
            <a:r>
              <a:rPr lang="fr-FR" sz="2000" dirty="0"/>
              <a:t>Score de silhouette : 0.489</a:t>
            </a:r>
          </a:p>
          <a:p>
            <a:pPr lvl="1"/>
            <a:r>
              <a:rPr lang="fr-FR" sz="2000" dirty="0"/>
              <a:t>Score de Davies-</a:t>
            </a:r>
            <a:r>
              <a:rPr lang="fr-FR" sz="2000" dirty="0" err="1"/>
              <a:t>Bouldin</a:t>
            </a:r>
            <a:r>
              <a:rPr lang="fr-FR" sz="2000" dirty="0"/>
              <a:t> : 0.665</a:t>
            </a:r>
          </a:p>
          <a:p>
            <a:pPr lvl="1"/>
            <a:r>
              <a:rPr lang="fr-FR" sz="2000" dirty="0"/>
              <a:t>Score de </a:t>
            </a:r>
            <a:r>
              <a:rPr lang="fr-FR" sz="2000" dirty="0" err="1"/>
              <a:t>Calinsky-Harabasz</a:t>
            </a:r>
            <a:r>
              <a:rPr lang="fr-FR" sz="2000" dirty="0"/>
              <a:t> : 199866.73</a:t>
            </a:r>
          </a:p>
          <a:p>
            <a:pPr lvl="1"/>
            <a:endParaRPr lang="fr-FR" sz="2000" dirty="0"/>
          </a:p>
          <a:p>
            <a:pPr rtl="0"/>
            <a:r>
              <a:rPr lang="fr-FR" u="sng" dirty="0">
                <a:latin typeface="Palatino Linotype" panose="02040502050505030304" pitchFamily="18" charset="0"/>
              </a:rPr>
              <a:t>Stabilité à l’initialisation :</a:t>
            </a:r>
          </a:p>
          <a:p>
            <a:pPr lvl="1"/>
            <a:r>
              <a:rPr lang="fr-FR" sz="2000" dirty="0"/>
              <a:t>Moyenne ARI : 0.991 </a:t>
            </a:r>
          </a:p>
          <a:p>
            <a:pPr lvl="1"/>
            <a:r>
              <a:rPr lang="fr-FR" sz="2000" dirty="0"/>
              <a:t>Ecart-type ARI : 0.007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Segmentation stable mais peu pertinente au niveau métier.</a:t>
            </a:r>
          </a:p>
        </p:txBody>
      </p:sp>
    </p:spTree>
    <p:extLst>
      <p:ext uri="{BB962C8B-B14F-4D97-AF65-F5344CB8AC3E}">
        <p14:creationId xmlns:p14="http://schemas.microsoft.com/office/powerpoint/2010/main" val="2242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523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2338" y="964829"/>
            <a:ext cx="11380062" cy="901867"/>
          </a:xfrm>
        </p:spPr>
        <p:txBody>
          <a:bodyPr rtlCol="0"/>
          <a:lstStyle/>
          <a:p>
            <a:pPr rtl="0"/>
            <a:r>
              <a:rPr lang="fr-FR" dirty="0">
                <a:latin typeface="Palatino Linotype" panose="02040502050505030304" pitchFamily="18" charset="0"/>
              </a:rPr>
              <a:t>Variables montant, </a:t>
            </a:r>
            <a:r>
              <a:rPr lang="fr-FR" dirty="0" err="1">
                <a:latin typeface="Palatino Linotype" panose="02040502050505030304" pitchFamily="18" charset="0"/>
              </a:rPr>
              <a:t>frais_livraison</a:t>
            </a:r>
            <a:r>
              <a:rPr lang="fr-FR" dirty="0">
                <a:latin typeface="Palatino Linotype" panose="02040502050505030304" pitchFamily="18" charset="0"/>
              </a:rPr>
              <a:t> et </a:t>
            </a:r>
            <a:r>
              <a:rPr lang="fr-FR" dirty="0" err="1">
                <a:latin typeface="Palatino Linotype" panose="02040502050505030304" pitchFamily="18" charset="0"/>
              </a:rPr>
              <a:t>nb_versement</a:t>
            </a:r>
            <a:r>
              <a:rPr lang="fr-FR" dirty="0">
                <a:latin typeface="Palatino Linotype" panose="02040502050505030304" pitchFamily="18" charset="0"/>
              </a:rPr>
              <a:t> déséquilibrées</a:t>
            </a:r>
            <a:endParaRPr lang="fr-FR" dirty="0"/>
          </a:p>
          <a:p>
            <a:pPr marL="0" indent="0" rtl="0">
              <a:buNone/>
            </a:pPr>
            <a:r>
              <a:rPr lang="fr-FR" dirty="0">
                <a:latin typeface="Palatino Linotype" panose="02040502050505030304" pitchFamily="18" charset="0"/>
              </a:rPr>
              <a:t>	</a:t>
            </a:r>
            <a:r>
              <a:rPr lang="fr-FR" dirty="0"/>
              <a:t>Transformation en racine carrée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A949EA0-1983-E690-1C0B-B1CE1E21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8" y="1866696"/>
            <a:ext cx="2555087" cy="244324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BAB50DE-1082-A11A-D41B-BFA5CF15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633" y="1863037"/>
            <a:ext cx="2636733" cy="245056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0789917-FE61-846F-1B1E-61E58951E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38" y="4409533"/>
            <a:ext cx="2555087" cy="24484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9ADE58A-BBC2-DB79-89AC-857B047F5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633" y="4407942"/>
            <a:ext cx="2636734" cy="2451647"/>
          </a:xfrm>
          <a:prstGeom prst="rect">
            <a:avLst/>
          </a:prstGeom>
        </p:spPr>
      </p:pic>
      <p:sp>
        <p:nvSpPr>
          <p:cNvPr id="25" name="Flèche : virage 24">
            <a:extLst>
              <a:ext uri="{FF2B5EF4-FFF2-40B4-BE49-F238E27FC236}">
                <a16:creationId xmlns:a16="http://schemas.microsoft.com/office/drawing/2014/main" id="{0337C5FA-13E4-8776-A515-DF47C802FC2D}"/>
              </a:ext>
            </a:extLst>
          </p:cNvPr>
          <p:cNvSpPr/>
          <p:nvPr/>
        </p:nvSpPr>
        <p:spPr>
          <a:xfrm rot="10800000" flipH="1">
            <a:off x="806246" y="1442643"/>
            <a:ext cx="334296" cy="2654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970FC2-39AF-061B-727C-E9B908546424}"/>
              </a:ext>
            </a:extLst>
          </p:cNvPr>
          <p:cNvSpPr txBox="1"/>
          <p:nvPr/>
        </p:nvSpPr>
        <p:spPr>
          <a:xfrm>
            <a:off x="6625986" y="1787013"/>
            <a:ext cx="5211234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Palatino Linotype" panose="02040502050505030304" pitchFamily="18" charset="0"/>
              </a:rPr>
              <a:t>Peu de valeurs manquantes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r>
              <a:rPr lang="fr-FR" sz="2400" dirty="0">
                <a:latin typeface="Palatino Linotype" panose="02040502050505030304" pitchFamily="18" charset="0"/>
              </a:rPr>
              <a:t>	Imputées par la médiane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Palatino Linotype" panose="02040502050505030304" pitchFamily="18" charset="0"/>
              </a:rPr>
              <a:t>Pas de valeurs aberrantes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Palatino Linotype" panose="02040502050505030304" pitchFamily="18" charset="0"/>
              </a:rPr>
              <a:t>Normalisation : </a:t>
            </a:r>
            <a:r>
              <a:rPr lang="fr-FR" sz="2400" dirty="0" err="1">
                <a:latin typeface="Palatino Linotype" panose="02040502050505030304" pitchFamily="18" charset="0"/>
              </a:rPr>
              <a:t>MinMaxScaler</a:t>
            </a:r>
            <a:endParaRPr lang="fr-FR" sz="2400" dirty="0">
              <a:latin typeface="Palatino Linotype" panose="02040502050505030304" pitchFamily="18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1AC35EB-5381-48A4-B136-9BC3EBFDA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986" y="4758813"/>
            <a:ext cx="4956414" cy="2099187"/>
          </a:xfrm>
          <a:prstGeom prst="rect">
            <a:avLst/>
          </a:prstGeom>
        </p:spPr>
      </p:pic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15FC2FCF-5302-EE14-A850-2470F37E800C}"/>
              </a:ext>
            </a:extLst>
          </p:cNvPr>
          <p:cNvSpPr/>
          <p:nvPr/>
        </p:nvSpPr>
        <p:spPr>
          <a:xfrm rot="10800000" flipH="1">
            <a:off x="7192297" y="2259413"/>
            <a:ext cx="334296" cy="2654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6581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225F-4DC9-3450-D745-5249CB99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" y="902093"/>
            <a:ext cx="3609423" cy="28354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DD2BA-09AC-CE01-199A-2D4E9198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" y="3894672"/>
            <a:ext cx="3609423" cy="28473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BFC0033-CAAD-ABE5-85BF-68D0B7BC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905" y="862791"/>
            <a:ext cx="7972931" cy="29442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703A77F-04CF-D5AD-A1CB-09A61166D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05" y="3906272"/>
            <a:ext cx="7972931" cy="295172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3758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D56EDC4-4748-E7CC-C165-8E46B589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4" y="1317523"/>
            <a:ext cx="11087492" cy="1122224"/>
          </a:xfrm>
        </p:spPr>
        <p:txBody>
          <a:bodyPr rtlCol="0"/>
          <a:lstStyle/>
          <a:p>
            <a:pPr rtl="0"/>
            <a:r>
              <a:rPr lang="fr-FR" u="sng" dirty="0">
                <a:latin typeface="Palatino Linotype" panose="02040502050505030304" pitchFamily="18" charset="0"/>
              </a:rPr>
              <a:t>Clustering avec l’algorithme K-</a:t>
            </a:r>
            <a:r>
              <a:rPr lang="fr-FR" u="sng" dirty="0" err="1">
                <a:latin typeface="Palatino Linotype" panose="02040502050505030304" pitchFamily="18" charset="0"/>
              </a:rPr>
              <a:t>Means</a:t>
            </a:r>
            <a:r>
              <a:rPr lang="fr-FR" u="sng" dirty="0">
                <a:latin typeface="Palatino Linotype" panose="02040502050505030304" pitchFamily="18" charset="0"/>
              </a:rPr>
              <a:t> à 4 clusters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686A840-9663-1078-B17E-41780250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4" y="2430691"/>
            <a:ext cx="3583534" cy="28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33B4CB-0B9B-D457-97FF-65E01E73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523" y="2430691"/>
            <a:ext cx="3606321" cy="28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7F5DBC-5605-EB6A-8639-B3B245357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579" y="2430691"/>
            <a:ext cx="3585177" cy="28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4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EB291B-E79F-7209-C1EF-70F8936950CE}"/>
              </a:ext>
            </a:extLst>
          </p:cNvPr>
          <p:cNvSpPr txBox="1"/>
          <p:nvPr/>
        </p:nvSpPr>
        <p:spPr>
          <a:xfrm>
            <a:off x="5191433" y="1130710"/>
            <a:ext cx="7000567" cy="530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latin typeface="Palatino Linotype" panose="02040502050505030304" pitchFamily="18" charset="0"/>
              </a:rPr>
              <a:t>Interprétation métier :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fr-FR" sz="2000" dirty="0">
                <a:solidFill>
                  <a:srgbClr val="7030A0"/>
                </a:solidFill>
              </a:rPr>
              <a:t>Cluster 0 </a:t>
            </a:r>
          </a:p>
          <a:p>
            <a:pPr lvl="1">
              <a:spcBef>
                <a:spcPct val="20000"/>
              </a:spcBef>
            </a:pPr>
            <a:r>
              <a:rPr lang="fr-FR" sz="2000" dirty="0">
                <a:solidFill>
                  <a:srgbClr val="7030A0"/>
                </a:solidFill>
                <a:latin typeface="Palatino Linotype" panose="02040502050505030304" pitchFamily="18" charset="0"/>
              </a:rPr>
              <a:t>Clients très satisfaits avec le panier moyen le plus faible et sans échelonnement de paiement </a:t>
            </a:r>
          </a:p>
          <a:p>
            <a:pPr lvl="1">
              <a:spcBef>
                <a:spcPct val="20000"/>
              </a:spcBef>
            </a:pPr>
            <a:endParaRPr lang="fr-FR" dirty="0"/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fr-FR" sz="2000" dirty="0">
                <a:solidFill>
                  <a:srgbClr val="00B0F0"/>
                </a:solidFill>
              </a:rPr>
              <a:t>Cluster 1 </a:t>
            </a:r>
          </a:p>
          <a:p>
            <a:pPr lvl="1">
              <a:spcBef>
                <a:spcPct val="20000"/>
              </a:spcBef>
            </a:pPr>
            <a:r>
              <a:rPr lang="fr-FR" sz="2000" dirty="0">
                <a:solidFill>
                  <a:srgbClr val="00B0F0"/>
                </a:solidFill>
                <a:latin typeface="Palatino Linotype" panose="02040502050505030304" pitchFamily="18" charset="0"/>
              </a:rPr>
              <a:t>Clients mécontents</a:t>
            </a:r>
          </a:p>
          <a:p>
            <a:pPr lvl="1">
              <a:spcBef>
                <a:spcPct val="20000"/>
              </a:spcBef>
            </a:pPr>
            <a:endParaRPr lang="fr-FR" dirty="0"/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fr-FR" sz="2000" dirty="0">
                <a:solidFill>
                  <a:srgbClr val="00B050"/>
                </a:solidFill>
              </a:rPr>
              <a:t>Cluster 2</a:t>
            </a:r>
          </a:p>
          <a:p>
            <a:pPr lvl="1">
              <a:spcBef>
                <a:spcPct val="20000"/>
              </a:spcBef>
            </a:pPr>
            <a:r>
              <a:rPr lang="fr-FR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Clients très satisfaits avec le panier moyen le plus élevé et de nombreux échelonnements de paiement</a:t>
            </a:r>
          </a:p>
          <a:p>
            <a:pPr lvl="1">
              <a:spcBef>
                <a:spcPct val="20000"/>
              </a:spcBef>
            </a:pPr>
            <a:endParaRPr lang="fr-FR" dirty="0"/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</a:pPr>
            <a:r>
              <a:rPr lang="fr-FR" sz="200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8F200"/>
                </a:solidFill>
              </a:rPr>
              <a:t>Cluster 3 </a:t>
            </a:r>
          </a:p>
          <a:p>
            <a:pPr lvl="1">
              <a:spcBef>
                <a:spcPct val="20000"/>
              </a:spcBef>
            </a:pPr>
            <a:r>
              <a:rPr lang="fr-FR" sz="200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8F200"/>
                </a:solidFill>
                <a:latin typeface="Palatino Linotype" panose="02040502050505030304" pitchFamily="18" charset="0"/>
              </a:rPr>
              <a:t>Clients satisfaits avec peu </a:t>
            </a:r>
            <a:r>
              <a:rPr lang="fr-FR" sz="200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8F2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stA="45000" endPos="0" dist="50800" dir="5400000" sy="-100000" algn="bl" rotWithShape="0"/>
                </a:effectLst>
                <a:latin typeface="Palatino Linotype" panose="02040502050505030304" pitchFamily="18" charset="0"/>
              </a:rPr>
              <a:t>d'échelonnement</a:t>
            </a:r>
            <a:r>
              <a:rPr lang="fr-FR" sz="200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8F200"/>
                </a:solidFill>
                <a:latin typeface="Palatino Linotype" panose="02040502050505030304" pitchFamily="18" charset="0"/>
              </a:rPr>
              <a:t> de paiement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90D3D7A-C6A1-D5DE-6E2E-04A047C7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7" y="1897625"/>
            <a:ext cx="4621064" cy="379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85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0C58A2-217F-389A-0522-7A7C1758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05022"/>
            <a:ext cx="2530595" cy="27668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F498AF-37DF-C00E-2441-F398DB1F510B}"/>
              </a:ext>
            </a:extLst>
          </p:cNvPr>
          <p:cNvSpPr txBox="1"/>
          <p:nvPr/>
        </p:nvSpPr>
        <p:spPr>
          <a:xfrm>
            <a:off x="4493342" y="1710813"/>
            <a:ext cx="6892413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u="sng" dirty="0">
                <a:latin typeface="Palatino Linotype" panose="02040502050505030304" pitchFamily="18" charset="0"/>
              </a:rPr>
              <a:t>Clients mécontents </a:t>
            </a:r>
            <a:r>
              <a:rPr lang="fr-FR" sz="2400" dirty="0">
                <a:latin typeface="Palatino Linotype" panose="02040502050505030304" pitchFamily="18" charset="0"/>
              </a:rPr>
              <a:t>(</a:t>
            </a:r>
            <a:r>
              <a:rPr lang="fr-FR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1</a:t>
            </a:r>
            <a:r>
              <a:rPr lang="fr-FR" sz="2400" dirty="0">
                <a:latin typeface="Palatino Linotype" panose="02040502050505030304" pitchFamily="18" charset="0"/>
              </a:rPr>
              <a:t>)</a:t>
            </a:r>
            <a:r>
              <a:rPr lang="fr-FR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r>
              <a:rPr lang="fr-FR" sz="2400" dirty="0">
                <a:latin typeface="Palatino Linotype" panose="02040502050505030304" pitchFamily="18" charset="0"/>
              </a:rPr>
              <a:t>: 14% des individus</a:t>
            </a:r>
          </a:p>
          <a:p>
            <a:pPr>
              <a:spcBef>
                <a:spcPct val="20000"/>
              </a:spcBef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u="sng" dirty="0">
                <a:latin typeface="Palatino Linotype" panose="02040502050505030304" pitchFamily="18" charset="0"/>
              </a:rPr>
              <a:t>Clients très satisfaits </a:t>
            </a:r>
            <a:r>
              <a:rPr lang="fr-FR" sz="2400" dirty="0">
                <a:latin typeface="Palatino Linotype" panose="02040502050505030304" pitchFamily="18" charset="0"/>
              </a:rPr>
              <a:t>(</a:t>
            </a:r>
            <a:r>
              <a:rPr lang="fr-FR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0</a:t>
            </a:r>
            <a:r>
              <a:rPr lang="fr-FR" sz="2400" dirty="0">
                <a:latin typeface="Palatino Linotype" panose="02040502050505030304" pitchFamily="18" charset="0"/>
              </a:rPr>
              <a:t> + </a:t>
            </a:r>
            <a:r>
              <a:rPr lang="fr-FR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2</a:t>
            </a:r>
            <a:r>
              <a:rPr lang="fr-FR" sz="2400" dirty="0">
                <a:latin typeface="Palatino Linotype" panose="02040502050505030304" pitchFamily="18" charset="0"/>
              </a:rPr>
              <a:t>) : 61% des individus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fr-FR" sz="2400" dirty="0">
              <a:latin typeface="Palatino Linotype" panose="02040502050505030304" pitchFamily="18" charset="0"/>
            </a:endParaRPr>
          </a:p>
          <a:p>
            <a:pPr>
              <a:spcBef>
                <a:spcPct val="20000"/>
              </a:spcBef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u="sng" dirty="0">
                <a:latin typeface="Palatino Linotype" panose="02040502050505030304" pitchFamily="18" charset="0"/>
              </a:rPr>
              <a:t>Clients avec panier moyen le plus élevé </a:t>
            </a:r>
            <a:r>
              <a:rPr lang="fr-FR" sz="2400" dirty="0">
                <a:latin typeface="Palatino Linotype" panose="02040502050505030304" pitchFamily="18" charset="0"/>
              </a:rPr>
              <a:t>(</a:t>
            </a:r>
            <a:r>
              <a:rPr lang="fr-FR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2</a:t>
            </a:r>
            <a:r>
              <a:rPr lang="fr-FR" sz="2400" dirty="0">
                <a:latin typeface="Palatino Linotype" panose="02040502050505030304" pitchFamily="18" charset="0"/>
              </a:rPr>
              <a:t>) : 19% des individus / 30% du CA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u="sng" dirty="0">
                <a:latin typeface="Palatino Linotype" panose="02040502050505030304" pitchFamily="18" charset="0"/>
              </a:rPr>
              <a:t>Clients avec panier moyen le plus faible </a:t>
            </a:r>
            <a:r>
              <a:rPr lang="fr-FR" sz="2400" dirty="0">
                <a:latin typeface="Palatino Linotype" panose="02040502050505030304" pitchFamily="18" charset="0"/>
              </a:rPr>
              <a:t>(</a:t>
            </a:r>
            <a:r>
              <a:rPr lang="fr-FR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0</a:t>
            </a:r>
            <a:r>
              <a:rPr lang="fr-FR" sz="2400" dirty="0">
                <a:latin typeface="Palatino Linotype" panose="02040502050505030304" pitchFamily="18" charset="0"/>
              </a:rPr>
              <a:t>) : 42% des individus / 31% du CA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F3F61-BE21-2FD2-C2FB-4BD0B946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51020"/>
            <a:ext cx="2530595" cy="29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229033"/>
            <a:ext cx="10972800" cy="4897132"/>
          </a:xfrm>
        </p:spPr>
        <p:txBody>
          <a:bodyPr rtlCol="0"/>
          <a:lstStyle/>
          <a:p>
            <a:pPr rtl="0"/>
            <a:r>
              <a:rPr lang="fr-FR" u="sng" dirty="0">
                <a:latin typeface="Palatino Linotype" panose="02040502050505030304" pitchFamily="18" charset="0"/>
              </a:rPr>
              <a:t>Evaluation :</a:t>
            </a:r>
          </a:p>
          <a:p>
            <a:pPr lvl="1"/>
            <a:r>
              <a:rPr lang="fr-FR" sz="2000" dirty="0"/>
              <a:t>Score de silhouette : 0.493</a:t>
            </a:r>
            <a:endParaRPr lang="fr-FR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2000" dirty="0"/>
              <a:t>Score de Davies-</a:t>
            </a:r>
            <a:r>
              <a:rPr lang="fr-FR" sz="2000" dirty="0" err="1"/>
              <a:t>Bouldin</a:t>
            </a:r>
            <a:r>
              <a:rPr lang="fr-FR" sz="2000" dirty="0"/>
              <a:t> : 0.755 </a:t>
            </a:r>
          </a:p>
          <a:p>
            <a:pPr lvl="1"/>
            <a:r>
              <a:rPr lang="fr-FR" sz="2000" dirty="0"/>
              <a:t>Score de </a:t>
            </a:r>
            <a:r>
              <a:rPr lang="fr-FR" sz="2000" dirty="0" err="1"/>
              <a:t>Calinsky-Harabasz</a:t>
            </a:r>
            <a:r>
              <a:rPr lang="fr-FR" sz="2000" dirty="0"/>
              <a:t> : 160920.33</a:t>
            </a:r>
          </a:p>
          <a:p>
            <a:pPr lvl="1"/>
            <a:endParaRPr lang="fr-FR" sz="2000" dirty="0"/>
          </a:p>
          <a:p>
            <a:pPr rtl="0"/>
            <a:r>
              <a:rPr lang="fr-FR" u="sng" dirty="0">
                <a:latin typeface="Palatino Linotype" panose="02040502050505030304" pitchFamily="18" charset="0"/>
              </a:rPr>
              <a:t>Stabilité à l’initialisation :</a:t>
            </a:r>
          </a:p>
          <a:p>
            <a:pPr lvl="1"/>
            <a:r>
              <a:rPr lang="fr-FR" sz="2000" dirty="0"/>
              <a:t>Moyenne ARI : 1.0 </a:t>
            </a:r>
          </a:p>
          <a:p>
            <a:pPr lvl="1"/>
            <a:r>
              <a:rPr lang="fr-FR" sz="2000" dirty="0"/>
              <a:t>Ecart-type ARI : 0.0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Segmentation stable et actionnable au niveau métier.</a:t>
            </a:r>
          </a:p>
        </p:txBody>
      </p:sp>
    </p:spTree>
    <p:extLst>
      <p:ext uri="{BB962C8B-B14F-4D97-AF65-F5344CB8AC3E}">
        <p14:creationId xmlns:p14="http://schemas.microsoft.com/office/powerpoint/2010/main" val="325898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32387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Contrat de maintenance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C34B10-12A4-8E77-3CD3-913A2751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6" y="1231645"/>
            <a:ext cx="3987425" cy="315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FE10BC-2579-B2B3-4960-8C17017D9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48" y="1231644"/>
            <a:ext cx="7590503" cy="315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CD470EE-8240-9548-25CA-45E250020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87" y="5592702"/>
            <a:ext cx="4657209" cy="12652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7BA0A1F-F0BE-E35B-A9AA-C46BDDBF9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292" y="5592703"/>
            <a:ext cx="4742921" cy="12652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7E6E03-0D6F-B768-15C4-72D2A730DFF2}"/>
              </a:ext>
            </a:extLst>
          </p:cNvPr>
          <p:cNvSpPr txBox="1"/>
          <p:nvPr/>
        </p:nvSpPr>
        <p:spPr>
          <a:xfrm>
            <a:off x="1213788" y="5024284"/>
            <a:ext cx="97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Semaine 0 </a:t>
            </a:r>
            <a:r>
              <a:rPr lang="fr-FR" dirty="0"/>
              <a:t>:                                                                  </a:t>
            </a:r>
            <a:r>
              <a:rPr lang="fr-FR" u="sng" dirty="0"/>
              <a:t>Semaine 16 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1381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fr-FR" dirty="0"/>
              <a:t>Les données ont globalement une variance très faible ce qui entraine un clustering de moindre qualité.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La segmentation RFM n’a pas de pertinence au niveau métier.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La deuxième segmentation est actionnable au niveau métier avec quatre clusters pertinents.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Un contrat de maintenance tous les trois mois est proposé pour conserver l’efficacité du clustering.</a:t>
            </a: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0"/>
          </a:xfrm>
        </p:spPr>
        <p:txBody>
          <a:bodyPr rtlCol="0" anchor="ctr"/>
          <a:lstStyle/>
          <a:p>
            <a:pPr rtl="0"/>
            <a:r>
              <a:rPr lang="fr-FR" sz="66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44462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0542"/>
          </a:xfrm>
        </p:spPr>
        <p:txBody>
          <a:bodyPr rtlCol="0"/>
          <a:lstStyle/>
          <a:p>
            <a:pPr rtl="0"/>
            <a:r>
              <a:rPr lang="fr-FR" dirty="0"/>
              <a:t>Contexte de l’analyse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fr-FR" u="sng" dirty="0" err="1"/>
              <a:t>Olist</a:t>
            </a:r>
            <a:r>
              <a:rPr lang="fr-FR" dirty="0"/>
              <a:t> : entreprise brésilienne qui propose une solution de vente sur les marketplaces en ligne.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Mission</a:t>
            </a:r>
            <a:r>
              <a:rPr lang="fr-FR" dirty="0"/>
              <a:t> : Soutenir le projet de monter une équipe Data et mise en œuvre d’un premier cas d’usage de Data Science autour de la segmentation client.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L’équipe Marketing demande une description actionnable de la segmentation et de sa logique sous-jacente pour une utilisation optimale, ainsi qu’une proposition de contrat de maintenance basée sur une analyse de la stabilité des segments au cours du temps.</a:t>
            </a:r>
          </a:p>
          <a:p>
            <a:pPr rtl="0"/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4903"/>
          </a:xfrm>
        </p:spPr>
        <p:txBody>
          <a:bodyPr rtlCol="0"/>
          <a:lstStyle/>
          <a:p>
            <a:pPr rtl="0"/>
            <a:r>
              <a:rPr lang="en-US" dirty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6056670"/>
            <a:ext cx="12192000" cy="801329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fr-FR" dirty="0">
                <a:latin typeface="Palatino Linotype" panose="02040502050505030304" pitchFamily="18" charset="0"/>
              </a:rPr>
              <a:t>99441 commandes effectuées par 96096 clients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8E5476-656C-E93F-8477-E59A226800BD}"/>
              </a:ext>
            </a:extLst>
          </p:cNvPr>
          <p:cNvGrpSpPr/>
          <p:nvPr/>
        </p:nvGrpSpPr>
        <p:grpSpPr>
          <a:xfrm>
            <a:off x="1854746" y="884903"/>
            <a:ext cx="8148211" cy="4972288"/>
            <a:chOff x="1903907" y="737419"/>
            <a:chExt cx="8148211" cy="49722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C4E5808-6469-D71B-B54A-EF91E021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3907" y="823829"/>
              <a:ext cx="8148211" cy="48858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Signe de multiplication 5">
              <a:extLst>
                <a:ext uri="{FF2B5EF4-FFF2-40B4-BE49-F238E27FC236}">
                  <a16:creationId xmlns:a16="http://schemas.microsoft.com/office/drawing/2014/main" id="{2E119C73-3216-9FB5-C163-0723526C2656}"/>
                </a:ext>
              </a:extLst>
            </p:cNvPr>
            <p:cNvSpPr/>
            <p:nvPr/>
          </p:nvSpPr>
          <p:spPr>
            <a:xfrm>
              <a:off x="6302477" y="737419"/>
              <a:ext cx="1494503" cy="106188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  <p:sp>
          <p:nvSpPr>
            <p:cNvPr id="7" name="Signe de multiplication 6">
              <a:extLst>
                <a:ext uri="{FF2B5EF4-FFF2-40B4-BE49-F238E27FC236}">
                  <a16:creationId xmlns:a16="http://schemas.microsoft.com/office/drawing/2014/main" id="{76F1A3E3-2F03-9ADB-7772-AB877EB98CE7}"/>
                </a:ext>
              </a:extLst>
            </p:cNvPr>
            <p:cNvSpPr/>
            <p:nvPr/>
          </p:nvSpPr>
          <p:spPr>
            <a:xfrm>
              <a:off x="8487015" y="4488426"/>
              <a:ext cx="1494503" cy="106188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5742"/>
          </a:xfrm>
        </p:spPr>
        <p:txBody>
          <a:bodyPr rtlCol="0"/>
          <a:lstStyle/>
          <a:p>
            <a:pPr rtl="0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exploratoire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993058"/>
            <a:ext cx="10972800" cy="5133107"/>
          </a:xfrm>
        </p:spPr>
        <p:txBody>
          <a:bodyPr rtlCol="0"/>
          <a:lstStyle/>
          <a:p>
            <a:pPr rtl="0"/>
            <a:r>
              <a:rPr lang="fr-FR" sz="2000" dirty="0">
                <a:latin typeface="Palatino Linotype" panose="02040502050505030304" pitchFamily="18" charset="0"/>
              </a:rPr>
              <a:t>Pas de valeurs aberrantes</a:t>
            </a:r>
          </a:p>
          <a:p>
            <a:pPr rtl="0"/>
            <a:r>
              <a:rPr lang="fr-FR" sz="2000" dirty="0"/>
              <a:t>Peu de valeurs manquantes</a:t>
            </a:r>
          </a:p>
          <a:p>
            <a:pPr rtl="0"/>
            <a:r>
              <a:rPr lang="fr-FR" sz="2000" dirty="0">
                <a:latin typeface="Palatino Linotype" panose="02040502050505030304" pitchFamily="18" charset="0"/>
              </a:rPr>
              <a:t>Sélection de variables pertinentes : </a:t>
            </a:r>
          </a:p>
          <a:p>
            <a:pPr lvl="1"/>
            <a:r>
              <a:rPr lang="fr-FR" dirty="0">
                <a:latin typeface="Palatino Linotype" panose="02040502050505030304" pitchFamily="18" charset="0"/>
              </a:rPr>
              <a:t>Quantitatives : variance les plus importantes</a:t>
            </a:r>
          </a:p>
          <a:p>
            <a:pPr lvl="1"/>
            <a:r>
              <a:rPr lang="fr-FR" dirty="0"/>
              <a:t>Dates : conservées pour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  <a:endParaRPr lang="fr-FR" dirty="0">
              <a:latin typeface="Palatino Linotype" panose="02040502050505030304" pitchFamily="18" charset="0"/>
            </a:endParaRPr>
          </a:p>
          <a:p>
            <a:pPr lvl="1"/>
            <a:r>
              <a:rPr lang="fr-FR" dirty="0">
                <a:latin typeface="Palatino Linotype" panose="02040502050505030304" pitchFamily="18" charset="0"/>
              </a:rPr>
              <a:t>Catégorielles : aucune car nombre de catégories différentes trop importante</a:t>
            </a:r>
            <a:endParaRPr lang="fr-FR" dirty="0"/>
          </a:p>
          <a:p>
            <a:r>
              <a:rPr lang="fr-FR" sz="2000" dirty="0" err="1">
                <a:latin typeface="Palatino Linotype" panose="02040502050505030304" pitchFamily="18" charset="0"/>
              </a:rPr>
              <a:t>Feature</a:t>
            </a:r>
            <a:r>
              <a:rPr lang="fr-FR" sz="2000" dirty="0">
                <a:latin typeface="Palatino Linotype" panose="02040502050505030304" pitchFamily="18" charset="0"/>
              </a:rPr>
              <a:t> Engineering :</a:t>
            </a:r>
            <a:endParaRPr lang="fr-FR" sz="2000" dirty="0"/>
          </a:p>
          <a:p>
            <a:pPr lvl="1"/>
            <a:r>
              <a:rPr lang="fr-FR" dirty="0">
                <a:latin typeface="Palatino Linotype" panose="02040502050505030304" pitchFamily="18" charset="0"/>
              </a:rPr>
              <a:t>Dates transformées en délais car non pris en charge par l’algorithme K-</a:t>
            </a:r>
            <a:r>
              <a:rPr lang="fr-FR" dirty="0" err="1">
                <a:latin typeface="Palatino Linotype" panose="02040502050505030304" pitchFamily="18" charset="0"/>
              </a:rPr>
              <a:t>Means</a:t>
            </a:r>
            <a:endParaRPr lang="fr-FR" dirty="0">
              <a:latin typeface="Palatino Linotype" panose="02040502050505030304" pitchFamily="18" charset="0"/>
            </a:endParaRPr>
          </a:p>
          <a:p>
            <a:pPr lvl="1"/>
            <a:r>
              <a:rPr lang="fr-FR" dirty="0"/>
              <a:t>Regroupement par client pour le clustering</a:t>
            </a:r>
            <a:endParaRPr lang="fr-FR" dirty="0">
              <a:latin typeface="Palatino Linotype" panose="0204050205050503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3D2840-9BE9-0D1D-C431-65EDCCCB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4406"/>
            <a:ext cx="12192000" cy="28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4065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50942" y="1752600"/>
            <a:ext cx="3672350" cy="4525963"/>
          </a:xfrm>
        </p:spPr>
        <p:txBody>
          <a:bodyPr numCol="1" rtlCol="0"/>
          <a:lstStyle/>
          <a:p>
            <a:pPr marL="0" indent="0" rtl="0">
              <a:buNone/>
            </a:pPr>
            <a:r>
              <a:rPr lang="fr-FR" u="sng" dirty="0">
                <a:latin typeface="Palatino Linotype" panose="02040502050505030304" pitchFamily="18" charset="0"/>
              </a:rPr>
              <a:t>Segmentation n°2 :</a:t>
            </a:r>
          </a:p>
          <a:p>
            <a:pPr marL="0" indent="0" algn="ctr" rtl="0">
              <a:buNone/>
            </a:pPr>
            <a:endParaRPr lang="fr-FR" sz="1800" u="sng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Montant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Frais de livraison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Satisfaction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Retard de livraison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Echelonnage de paiement</a:t>
            </a:r>
          </a:p>
          <a:p>
            <a:pPr marL="0" indent="0" algn="ctr" rtl="0">
              <a:buNone/>
            </a:pPr>
            <a:endParaRPr lang="fr-FR" u="sng" dirty="0">
              <a:latin typeface="Palatino Linotype" panose="0204050205050503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A891C0B-7D35-1200-CC04-95D6E83F84EA}"/>
              </a:ext>
            </a:extLst>
          </p:cNvPr>
          <p:cNvSpPr txBox="1">
            <a:spLocks/>
          </p:cNvSpPr>
          <p:nvPr/>
        </p:nvSpPr>
        <p:spPr>
          <a:xfrm>
            <a:off x="368710" y="1752600"/>
            <a:ext cx="2777613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 dirty="0"/>
              <a:t>Segmentation n°1 :</a:t>
            </a:r>
          </a:p>
          <a:p>
            <a:pPr marL="0" indent="0" algn="ctr">
              <a:buFont typeface="Arial" pitchFamily="34" charset="0"/>
              <a:buNone/>
            </a:pPr>
            <a:endParaRPr lang="fr-FR" sz="1200" u="sng" dirty="0"/>
          </a:p>
          <a:p>
            <a:pPr marL="0" indent="0">
              <a:buFont typeface="Arial" pitchFamily="34" charset="0"/>
              <a:buNone/>
            </a:pPr>
            <a:r>
              <a:rPr lang="fr-FR" sz="4400" dirty="0">
                <a:solidFill>
                  <a:srgbClr val="FF0000"/>
                </a:solidFill>
              </a:rPr>
              <a:t>R</a:t>
            </a:r>
            <a:r>
              <a:rPr lang="fr-FR" dirty="0"/>
              <a:t>écence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sz="4400" dirty="0">
                <a:solidFill>
                  <a:srgbClr val="FF0000"/>
                </a:solidFill>
              </a:rPr>
              <a:t>F</a:t>
            </a:r>
            <a:r>
              <a:rPr lang="fr-FR" dirty="0"/>
              <a:t>réquence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r>
              <a:rPr lang="fr-FR" sz="4400" dirty="0">
                <a:solidFill>
                  <a:srgbClr val="FF0000"/>
                </a:solidFill>
              </a:rPr>
              <a:t>M</a:t>
            </a:r>
            <a:r>
              <a:rPr lang="fr-FR" dirty="0"/>
              <a:t>ontant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6" name="Parenthèse fermante 5">
            <a:extLst>
              <a:ext uri="{FF2B5EF4-FFF2-40B4-BE49-F238E27FC236}">
                <a16:creationId xmlns:a16="http://schemas.microsoft.com/office/drawing/2014/main" id="{87DC05F5-84C3-0AFF-A8CC-C3A223E1C2E5}"/>
              </a:ext>
            </a:extLst>
          </p:cNvPr>
          <p:cNvSpPr/>
          <p:nvPr/>
        </p:nvSpPr>
        <p:spPr>
          <a:xfrm>
            <a:off x="2979173" y="2753031"/>
            <a:ext cx="157317" cy="2861187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3AF4B097-809C-CDA4-CF57-E707F92E8456}"/>
              </a:ext>
            </a:extLst>
          </p:cNvPr>
          <p:cNvSpPr/>
          <p:nvPr/>
        </p:nvSpPr>
        <p:spPr>
          <a:xfrm rot="10800000">
            <a:off x="7855974" y="2753032"/>
            <a:ext cx="157317" cy="2861187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1F6CE5-06E1-5253-EB62-AB73A12B079F}"/>
              </a:ext>
            </a:extLst>
          </p:cNvPr>
          <p:cNvSpPr txBox="1"/>
          <p:nvPr/>
        </p:nvSpPr>
        <p:spPr>
          <a:xfrm>
            <a:off x="3401960" y="3429000"/>
            <a:ext cx="159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Standard marketing</a:t>
            </a:r>
          </a:p>
          <a:p>
            <a:endParaRPr lang="fr-FR" dirty="0"/>
          </a:p>
          <a:p>
            <a:r>
              <a:rPr lang="fr-FR" dirty="0"/>
              <a:t>Mise en œuvre simple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BE03F9-87D9-2E36-B024-2D5BC5EEA427}"/>
              </a:ext>
            </a:extLst>
          </p:cNvPr>
          <p:cNvSpPr txBox="1"/>
          <p:nvPr/>
        </p:nvSpPr>
        <p:spPr>
          <a:xfrm>
            <a:off x="6007512" y="3444960"/>
            <a:ext cx="1779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Personnalisé</a:t>
            </a:r>
          </a:p>
          <a:p>
            <a:endParaRPr lang="fr-FR" dirty="0"/>
          </a:p>
          <a:p>
            <a:r>
              <a:rPr lang="fr-FR" dirty="0"/>
              <a:t>Plus précis</a:t>
            </a:r>
          </a:p>
          <a:p>
            <a:endParaRPr lang="fr-FR" dirty="0"/>
          </a:p>
          <a:p>
            <a:r>
              <a:rPr lang="fr-FR" dirty="0"/>
              <a:t>Plus explicable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4065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Méthodologie de segmentation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FDE9916-1F00-9094-755E-46BA8E6EA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949224"/>
              </p:ext>
            </p:extLst>
          </p:nvPr>
        </p:nvGraphicFramePr>
        <p:xfrm>
          <a:off x="806245" y="719666"/>
          <a:ext cx="10530349" cy="585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9391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n°1 : RFM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859" y="884903"/>
            <a:ext cx="6853367" cy="104874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Palatino Linotype" panose="02040502050505030304" pitchFamily="18" charset="0"/>
              </a:rPr>
              <a:t>Variables fréquence et montant déséquilibrées</a:t>
            </a:r>
            <a:endParaRPr lang="fr-FR" dirty="0"/>
          </a:p>
          <a:p>
            <a:pPr marL="0" indent="0" rtl="0">
              <a:buNone/>
            </a:pPr>
            <a:r>
              <a:rPr lang="fr-FR" dirty="0">
                <a:latin typeface="Palatino Linotype" panose="02040502050505030304" pitchFamily="18" charset="0"/>
              </a:rPr>
              <a:t>	</a:t>
            </a:r>
            <a:r>
              <a:rPr lang="fr-FR" dirty="0"/>
              <a:t>Transformation en racine carrée</a:t>
            </a:r>
          </a:p>
          <a:p>
            <a:pPr marL="0" indent="0" rtl="0">
              <a:buNone/>
            </a:pPr>
            <a:endParaRPr lang="fr-FR" dirty="0">
              <a:latin typeface="Palatino Linotype" panose="02040502050505030304" pitchFamily="18" charset="0"/>
            </a:endParaRPr>
          </a:p>
          <a:p>
            <a:pPr marL="0" indent="0" rtl="0">
              <a:buNone/>
            </a:pP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A7D56617-C291-E248-C761-1579F513E6C5}"/>
              </a:ext>
            </a:extLst>
          </p:cNvPr>
          <p:cNvSpPr/>
          <p:nvPr/>
        </p:nvSpPr>
        <p:spPr>
          <a:xfrm rot="10800000" flipH="1">
            <a:off x="7000568" y="5221249"/>
            <a:ext cx="334296" cy="2654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6155352D-24C1-AF10-0DAB-5FAEA05DC410}"/>
              </a:ext>
            </a:extLst>
          </p:cNvPr>
          <p:cNvSpPr/>
          <p:nvPr/>
        </p:nvSpPr>
        <p:spPr>
          <a:xfrm rot="10800000" flipH="1">
            <a:off x="7000568" y="3907035"/>
            <a:ext cx="334296" cy="2654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DD0A52D-9BF9-9DCF-79AC-D08FF158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9" y="1758143"/>
            <a:ext cx="2648490" cy="24881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BE691F-AE6F-4CB7-04ED-71170690A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10" y="4311762"/>
            <a:ext cx="2799971" cy="254623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087377F-9517-5F58-697D-1DB5EB19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697" y="1758143"/>
            <a:ext cx="2796406" cy="24881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708395-DF70-A533-ECF2-0DB372FCF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554" y="1473826"/>
            <a:ext cx="2281084" cy="2148389"/>
          </a:xfrm>
          <a:prstGeom prst="rect">
            <a:avLst/>
          </a:prstGeom>
          <a:ln w="381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3E070981-EB81-1AB9-452E-C1401AED44FF}"/>
              </a:ext>
            </a:extLst>
          </p:cNvPr>
          <p:cNvSpPr/>
          <p:nvPr/>
        </p:nvSpPr>
        <p:spPr>
          <a:xfrm rot="10800000" flipH="1">
            <a:off x="825910" y="1346470"/>
            <a:ext cx="334296" cy="26547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AFFCB6F-FF6A-DE1C-670B-81AB07DDE16A}"/>
              </a:ext>
            </a:extLst>
          </p:cNvPr>
          <p:cNvSpPr txBox="1"/>
          <p:nvPr/>
        </p:nvSpPr>
        <p:spPr>
          <a:xfrm>
            <a:off x="6400800" y="3429000"/>
            <a:ext cx="554539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latin typeface="Palatino Linotype" panose="02040502050505030304" pitchFamily="18" charset="0"/>
              </a:rPr>
              <a:t>Outliers</a:t>
            </a:r>
            <a:r>
              <a:rPr lang="fr-FR" sz="2400" dirty="0">
                <a:latin typeface="Palatino Linotype" panose="02040502050505030304" pitchFamily="18" charset="0"/>
              </a:rPr>
              <a:t> : 11%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r>
              <a:rPr lang="fr-FR" sz="2400" dirty="0">
                <a:latin typeface="Palatino Linotype" panose="02040502050505030304" pitchFamily="18" charset="0"/>
              </a:rPr>
              <a:t>	Conservés car non aberrants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Palatino Linotype" panose="02040502050505030304" pitchFamily="18" charset="0"/>
              </a:rPr>
              <a:t>Peu de valeurs manquantes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r>
              <a:rPr lang="fr-FR" sz="2400" dirty="0">
                <a:latin typeface="Palatino Linotype" panose="02040502050505030304" pitchFamily="18" charset="0"/>
              </a:rPr>
              <a:t>	Imputées par la médiane</a:t>
            </a:r>
          </a:p>
          <a:p>
            <a:pPr marL="0" indent="0">
              <a:spcBef>
                <a:spcPct val="20000"/>
              </a:spcBef>
              <a:buFont typeface="Arial" pitchFamily="34" charset="0"/>
              <a:buNone/>
            </a:pPr>
            <a:endParaRPr lang="fr-FR" sz="2400" dirty="0">
              <a:latin typeface="Palatino Linotype" panose="0204050205050503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latin typeface="Palatino Linotype" panose="02040502050505030304" pitchFamily="18" charset="0"/>
              </a:rPr>
              <a:t>Normalisation : </a:t>
            </a:r>
            <a:r>
              <a:rPr lang="fr-FR" sz="2400" dirty="0" err="1">
                <a:latin typeface="Palatino Linotype" panose="02040502050505030304" pitchFamily="18" charset="0"/>
              </a:rPr>
              <a:t>MinMaxScaler</a:t>
            </a:r>
            <a:endParaRPr lang="fr-F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6581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n°1 : RFM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E369A8-C7D6-4B9D-9630-37B6A101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" y="902093"/>
            <a:ext cx="3574846" cy="2812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781C4B-D06B-D00C-D4F8-E7E46E58A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" y="3830225"/>
            <a:ext cx="3597713" cy="28354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7C9C95-E425-76DE-7A6E-A5838F9D4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942" y="902093"/>
            <a:ext cx="7593772" cy="28354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43F6E2C-522B-A45F-3AFC-4F8BB9AE1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42" y="3853091"/>
            <a:ext cx="7593772" cy="28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5910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Segmentation n°1 : RFM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045CA-47FC-D2D9-FD14-CD60EDC8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1856509"/>
            <a:ext cx="4116028" cy="4245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7D90BA5-5493-649E-8CB6-7B4A8E67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27" y="2180973"/>
            <a:ext cx="4870633" cy="373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26B4A350-FE91-EFCD-8A9C-D0865CAE0296}"/>
              </a:ext>
            </a:extLst>
          </p:cNvPr>
          <p:cNvSpPr/>
          <p:nvPr/>
        </p:nvSpPr>
        <p:spPr>
          <a:xfrm>
            <a:off x="9271819" y="5681928"/>
            <a:ext cx="717755" cy="3146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noFill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D56EDC4-4748-E7CC-C165-8E46B589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8755"/>
            <a:ext cx="10972800" cy="585248"/>
          </a:xfrm>
        </p:spPr>
        <p:txBody>
          <a:bodyPr rtlCol="0"/>
          <a:lstStyle/>
          <a:p>
            <a:pPr rtl="0"/>
            <a:r>
              <a:rPr lang="fr-FR" u="sng" dirty="0">
                <a:latin typeface="Palatino Linotype" panose="02040502050505030304" pitchFamily="18" charset="0"/>
              </a:rPr>
              <a:t>Clustering avec l’algorithme K-</a:t>
            </a:r>
            <a:r>
              <a:rPr lang="fr-FR" u="sng" dirty="0" err="1">
                <a:latin typeface="Palatino Linotype" panose="02040502050505030304" pitchFamily="18" charset="0"/>
              </a:rPr>
              <a:t>Means</a:t>
            </a:r>
            <a:r>
              <a:rPr lang="fr-FR" u="sng" dirty="0">
                <a:latin typeface="Palatino Linotype" panose="02040502050505030304" pitchFamily="18" charset="0"/>
              </a:rPr>
              <a:t> à 3 clusters :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’entrepri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04_TF03460510" id="{6FB526F7-CAA9-421B-8A48-CED31689DA4E}" vid="{5A95AF9E-7961-4D70-8B83-D2A3AC537DC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réunion d’entreprise</Template>
  <TotalTime>9459</TotalTime>
  <Words>752</Words>
  <Application>Microsoft Office PowerPoint</Application>
  <PresentationFormat>Grand écran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Palatino Linotype</vt:lpstr>
      <vt:lpstr>Présentation de l’entreprise</vt:lpstr>
      <vt:lpstr>OpenClassrooms Formation IA Engineer</vt:lpstr>
      <vt:lpstr>Contexte de l’analyse</vt:lpstr>
      <vt:lpstr>Base de données</vt:lpstr>
      <vt:lpstr>Analyse exploratoire</vt:lpstr>
      <vt:lpstr>Segmentation client</vt:lpstr>
      <vt:lpstr>Méthodologie de segmentation</vt:lpstr>
      <vt:lpstr>Segmentation n°1 : RFM</vt:lpstr>
      <vt:lpstr>Segmentation n°1 : RFM</vt:lpstr>
      <vt:lpstr>Segmentation n°1 : RFM</vt:lpstr>
      <vt:lpstr>Segmentation n°1 : RFM</vt:lpstr>
      <vt:lpstr>Segmentation n°2</vt:lpstr>
      <vt:lpstr>Segmentation n°2</vt:lpstr>
      <vt:lpstr>Segmentation n°2</vt:lpstr>
      <vt:lpstr>Segmentation n°2</vt:lpstr>
      <vt:lpstr>Segmentation n°2</vt:lpstr>
      <vt:lpstr>Segmentation n°2</vt:lpstr>
      <vt:lpstr>Contrat de maintenance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Céline LESUR</dc:creator>
  <cp:lastModifiedBy>Céline LESUR</cp:lastModifiedBy>
  <cp:revision>49</cp:revision>
  <dcterms:created xsi:type="dcterms:W3CDTF">2024-09-26T09:00:01Z</dcterms:created>
  <dcterms:modified xsi:type="dcterms:W3CDTF">2024-10-06T14:25:43Z</dcterms:modified>
</cp:coreProperties>
</file>