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99" autoAdjust="0"/>
  </p:normalViewPr>
  <p:slideViewPr>
    <p:cSldViewPr snapToGrid="0">
      <p:cViewPr varScale="1">
        <p:scale>
          <a:sx n="93" d="100"/>
          <a:sy n="93" d="100"/>
        </p:scale>
        <p:origin x="12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0D7B9-DCF8-4BEB-BAB0-E849A2F374FF}" type="datetimeFigureOut">
              <a:rPr lang="fr-FR" smtClean="0"/>
              <a:t>23/11/2017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D3982-8EBB-4509-89E7-E51D6D4BD7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2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D3982-8EBB-4509-89E7-E51D6D4BD7D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48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Android represents a large market share in France (70% of smartphone) </a:t>
            </a:r>
          </a:p>
          <a:p>
            <a:endParaRPr lang="en-US" dirty="0"/>
          </a:p>
          <a:p>
            <a:r>
              <a:rPr lang="en-US" dirty="0"/>
              <a:t>companies search to be present on all possible media to increase their visibility and be closer to the users (always in their pockets).</a:t>
            </a:r>
          </a:p>
          <a:p>
            <a:endParaRPr lang="en-US" dirty="0"/>
          </a:p>
          <a:p>
            <a:r>
              <a:rPr lang="en-US" dirty="0"/>
              <a:t> Android learning has become very important for a development learning center.</a:t>
            </a:r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Thirty</a:t>
            </a:r>
            <a:r>
              <a:rPr lang="fr-FR" dirty="0"/>
              <a:t>-five </a:t>
            </a:r>
            <a:r>
              <a:rPr lang="en-US" noProof="0" dirty="0"/>
              <a:t>thousand</a:t>
            </a:r>
            <a:r>
              <a:rPr lang="fr-FR" dirty="0"/>
              <a:t> euros and </a:t>
            </a:r>
            <a:r>
              <a:rPr lang="fr-FR" dirty="0" err="1"/>
              <a:t>Sixty</a:t>
            </a:r>
            <a:r>
              <a:rPr lang="fr-FR" dirty="0"/>
              <a:t>-five </a:t>
            </a:r>
            <a:r>
              <a:rPr lang="en-US" noProof="0" dirty="0"/>
              <a:t>thousand</a:t>
            </a:r>
            <a:r>
              <a:rPr lang="fr-FR" dirty="0"/>
              <a:t> euros per </a:t>
            </a:r>
            <a:r>
              <a:rPr lang="fr-FR" dirty="0" err="1"/>
              <a:t>years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D3982-8EBB-4509-89E7-E51D6D4BD7D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670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D3982-8EBB-4509-89E7-E51D6D4BD7D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424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D3982-8EBB-4509-89E7-E51D6D4BD7D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01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D3982-8EBB-4509-89E7-E51D6D4BD7D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710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D3982-8EBB-4509-89E7-E51D6D4BD7D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47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3869-B9DC-422D-B43A-B0DD99D67A10}" type="datetime1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13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92AD-768F-44DF-992F-A4AE7926B835}" type="datetime1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10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0C9A-267C-4B85-B9C9-66E3897E8A31}" type="datetime1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39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DB8D-1D47-46CA-8C45-AA34CAFA6082}" type="datetime1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89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46F8-1B2A-4FF4-9EF6-5CA8CA7EFFB0}" type="datetime1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25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24AFB-3C73-40CF-B949-7C94339F1FFB}" type="datetime1">
              <a:rPr lang="fr-FR" smtClean="0"/>
              <a:t>23/11/2017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61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52B0-0B8E-49A7-BF39-72A70695E102}" type="datetime1">
              <a:rPr lang="fr-FR" smtClean="0"/>
              <a:t>23/11/2017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27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5D10-6348-43A6-BD7B-94C60CB3CEA8}" type="datetime1">
              <a:rPr lang="fr-FR" smtClean="0"/>
              <a:t>23/11/2017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04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9A88-19D1-4032-A85D-A89562A8440F}" type="datetime1">
              <a:rPr lang="fr-FR" smtClean="0"/>
              <a:t>23/11/2017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88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D92258-3DB6-42D4-894D-3AB6C5AF20B5}" type="datetime1">
              <a:rPr lang="fr-FR" smtClean="0"/>
              <a:t>23/11/2017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35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E725-7213-4B26-9649-AB767CD00F53}" type="datetime1">
              <a:rPr lang="fr-FR" smtClean="0"/>
              <a:t>23/11/2017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36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EF408F-7460-45F4-A2B8-94C973BE78E9}" type="datetime1">
              <a:rPr lang="fr-FR" smtClean="0"/>
              <a:t>23/11/2017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1F7D5E-34B7-4FA7-AEE8-FEAA2F48A12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64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e\Documents\GitHub\Hit-Projet-17-18\Gestion_de_projet\GANTT_Formation_V2.mpp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81C3F-5C3A-4654-BBC3-5A19F09F6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Android Learning</a:t>
            </a:r>
            <a:br>
              <a:rPr lang="fr-FR" dirty="0"/>
            </a:br>
            <a:r>
              <a:rPr lang="fr-FR" dirty="0"/>
              <a:t>Smart-</a:t>
            </a:r>
            <a:r>
              <a:rPr lang="fr-FR" dirty="0" err="1"/>
              <a:t>Receipt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5FCCFA-936D-4884-B66D-92F4009E1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Céline ROCCHI </a:t>
            </a:r>
          </a:p>
          <a:p>
            <a:r>
              <a:rPr lang="fr-FR" dirty="0"/>
              <a:t>Michel GUILLAUME--FOUCAUD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31102D-0B17-4221-B233-2FBF9476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z="3200" smtClean="0"/>
              <a:t>1</a:t>
            </a:fld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6398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9BDF1-3A49-4C4C-B268-E5AD5933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</a:t>
            </a:r>
            <a:r>
              <a:rPr lang="fr-FR" b="1" dirty="0"/>
              <a:t>– Quand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D1A04B-F4A4-41FF-83F9-A2D86D45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z="3200" smtClean="0"/>
              <a:t>10</a:t>
            </a:fld>
            <a:endParaRPr lang="fr-FR" sz="3200" dirty="0"/>
          </a:p>
        </p:txBody>
      </p:sp>
      <p:sp>
        <p:nvSpPr>
          <p:cNvPr id="8" name="Espace réservé du contenu 5">
            <a:extLst>
              <a:ext uri="{FF2B5EF4-FFF2-40B4-BE49-F238E27FC236}">
                <a16:creationId xmlns:a16="http://schemas.microsoft.com/office/drawing/2014/main" id="{8F838B3D-F4A9-41DE-99C7-844617BAB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756" y="3246437"/>
            <a:ext cx="1800032" cy="36512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Voir MS Project</a:t>
            </a:r>
          </a:p>
        </p:txBody>
      </p:sp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632C712F-89E1-43D6-BA13-CFBF3ABDD4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947993"/>
              </p:ext>
            </p:extLst>
          </p:nvPr>
        </p:nvGraphicFramePr>
        <p:xfrm>
          <a:off x="5638800" y="30416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roject" showAsIcon="1" r:id="rId3" imgW="914400" imgH="771480" progId="MSProject.Project.9">
                  <p:link updateAutomatic="1"/>
                </p:oleObj>
              </mc:Choice>
              <mc:Fallback>
                <p:oleObj name="Project" showAsIcon="1" r:id="rId3" imgW="914400" imgH="771480" progId="MSProject.Project.9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04165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594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9BDF1-3A49-4C4C-B268-E5AD5933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Centre de formation (MOA-MOE)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FA93AA-3A18-4BDF-9628-1EAA4BD20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356786" cy="4023360"/>
          </a:xfrm>
        </p:spPr>
        <p:txBody>
          <a:bodyPr>
            <a:normAutofit/>
          </a:bodyPr>
          <a:lstStyle/>
          <a:p>
            <a:pPr lvl="0"/>
            <a:r>
              <a:rPr lang="fr-FR" u="sng" dirty="0" err="1"/>
              <a:t>Status</a:t>
            </a:r>
            <a:r>
              <a:rPr lang="fr-FR" u="sng" dirty="0"/>
              <a:t> Juridique :</a:t>
            </a:r>
            <a:r>
              <a:rPr lang="fr-FR" dirty="0"/>
              <a:t> SARL - </a:t>
            </a:r>
            <a:r>
              <a:rPr lang="fr-FR" i="1" dirty="0"/>
              <a:t> Société à Responsabilités Limité</a:t>
            </a:r>
            <a:endParaRPr lang="fr-FR" dirty="0"/>
          </a:p>
          <a:p>
            <a:pPr lvl="0"/>
            <a:r>
              <a:rPr lang="fr-FR" u="sng" dirty="0"/>
              <a:t>Effectifs :</a:t>
            </a:r>
            <a:r>
              <a:rPr lang="fr-FR" dirty="0"/>
              <a:t> 2</a:t>
            </a:r>
          </a:p>
          <a:p>
            <a:pPr lvl="0"/>
            <a:r>
              <a:rPr lang="fr-FR" u="sng" dirty="0"/>
              <a:t>Capital :</a:t>
            </a:r>
            <a:r>
              <a:rPr lang="fr-FR" dirty="0"/>
              <a:t> 28 500 €</a:t>
            </a:r>
          </a:p>
          <a:p>
            <a:pPr lvl="0"/>
            <a:r>
              <a:rPr lang="fr-FR" u="sng" dirty="0"/>
              <a:t>SIRET :</a:t>
            </a:r>
            <a:r>
              <a:rPr lang="fr-FR" dirty="0"/>
              <a:t> 589621478 53695</a:t>
            </a:r>
          </a:p>
          <a:p>
            <a:pPr lvl="0"/>
            <a:r>
              <a:rPr lang="en-US" u="sng" dirty="0"/>
              <a:t>Début </a:t>
            </a:r>
            <a:r>
              <a:rPr lang="en-US" u="sng" dirty="0" err="1"/>
              <a:t>d’activité</a:t>
            </a:r>
            <a:r>
              <a:rPr lang="fr-FR" u="sng" dirty="0"/>
              <a:t> :</a:t>
            </a:r>
            <a:r>
              <a:rPr lang="fr-FR" dirty="0"/>
              <a:t> 01/10/2010</a:t>
            </a:r>
          </a:p>
          <a:p>
            <a:pPr lvl="0"/>
            <a:r>
              <a:rPr lang="fr-FR" u="sng" dirty="0"/>
              <a:t>Code APE :</a:t>
            </a:r>
            <a:r>
              <a:rPr lang="fr-FR" dirty="0"/>
              <a:t> 8542Z – étude supérieur</a:t>
            </a:r>
          </a:p>
          <a:p>
            <a:r>
              <a:rPr lang="fr-FR" u="sng" dirty="0"/>
              <a:t>Activité : </a:t>
            </a:r>
            <a:r>
              <a:rPr lang="fr-FR" dirty="0"/>
              <a:t>Enseignement Technique Préparant aux Diplômes d’état Développeur Logiciel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D1A04B-F4A4-41FF-83F9-A2D86D45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z="3200" smtClean="0"/>
              <a:t>2</a:t>
            </a:fld>
            <a:endParaRPr lang="fr-FR" sz="3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67F54A2-B40C-4D28-BAB0-0F485C90F7BC}"/>
              </a:ext>
            </a:extLst>
          </p:cNvPr>
          <p:cNvSpPr txBox="1"/>
          <p:nvPr/>
        </p:nvSpPr>
        <p:spPr>
          <a:xfrm>
            <a:off x="6242102" y="1828800"/>
            <a:ext cx="4967006" cy="2929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000" u="sng" dirty="0"/>
              <a:t>Siège Social</a:t>
            </a:r>
            <a:r>
              <a:rPr lang="fr-FR" sz="2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: 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48 rues Camille-Desmoulins 92130, Issy-les-Moulineaux, France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Responsable : </a:t>
            </a: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Céline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Rocchi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Michel Guillaume—Foucaud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0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Numéro</a:t>
            </a:r>
            <a:r>
              <a:rPr 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20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Téléphone</a:t>
            </a:r>
            <a:r>
              <a:rPr lang="fr-FR" sz="2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: 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+33 (0)1 51 93 XX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XX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fr-FR" sz="2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Fax </a:t>
            </a:r>
            <a:r>
              <a:rPr lang="fr-FR" sz="20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fr-FR" sz="2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+33 (0)1 51 93 XX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XX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92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3B66F6A4-BE51-48F6-B7BC-80ECDD281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85" y="2762207"/>
            <a:ext cx="2109626" cy="158222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59BDF1-3A49-4C4C-B268-E5AD5933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Android </a:t>
            </a:r>
            <a:r>
              <a:rPr lang="fr-FR" b="1" dirty="0"/>
              <a:t>- Pourquoi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FA93AA-3A18-4BDF-9628-1EAA4BD20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2511" y="2031200"/>
            <a:ext cx="8669972" cy="3588763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Android est le Système d’exploitation pour 70% des smartphone Français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Le développement Android en Java, le plus utilisé au niveau professionnel, vise un grand nombre de développeur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Les développeurs peuvent gagner entre 35 000 et 65 000 € / An pour un Junior et 70 000 € pour un senior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fr-FR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fr-FR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D1A04B-F4A4-41FF-83F9-A2D86D45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z="3200" smtClean="0"/>
              <a:t>3</a:t>
            </a:fld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31309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9BDF1-3A49-4C4C-B268-E5AD5933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Android </a:t>
            </a:r>
            <a:r>
              <a:rPr lang="fr-FR" b="1" dirty="0"/>
              <a:t>– Comment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D1A04B-F4A4-41FF-83F9-A2D86D45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z="3200" smtClean="0"/>
              <a:t>4</a:t>
            </a:fld>
            <a:endParaRPr lang="fr-FR" sz="320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B7EC9A-D774-4204-BB0B-E69DD846A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application étude de cas pour numériser ses tickets de caisses et exploiter les données de tous les utilisateurs pour les aider à consommer mieux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C134996-9C01-4048-A643-410261A94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22" y="2506894"/>
            <a:ext cx="3612464" cy="361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6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DC2563B2-6408-4FD9-A2F9-2BC61B500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30" y="1198331"/>
            <a:ext cx="10499562" cy="12763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59BDF1-3A49-4C4C-B268-E5AD5933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690585" cy="1450757"/>
          </a:xfrm>
        </p:spPr>
        <p:txBody>
          <a:bodyPr/>
          <a:lstStyle/>
          <a:p>
            <a:r>
              <a:rPr lang="fr-FR" dirty="0"/>
              <a:t>Etude de Cas </a:t>
            </a:r>
            <a:r>
              <a:rPr lang="fr-FR" b="1" dirty="0"/>
              <a:t>–  Use Case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D1A04B-F4A4-41FF-83F9-A2D86D45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z="3200" smtClean="0"/>
              <a:t>5</a:t>
            </a:fld>
            <a:endParaRPr lang="fr-FR" sz="32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84BA002-117F-4D6D-8ED9-20F05BBF1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92" y="1731508"/>
            <a:ext cx="8624038" cy="481281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C52F4B4-EB6D-460D-878C-6BF155D662CE}"/>
              </a:ext>
            </a:extLst>
          </p:cNvPr>
          <p:cNvSpPr txBox="1"/>
          <p:nvPr/>
        </p:nvSpPr>
        <p:spPr>
          <a:xfrm>
            <a:off x="10476466" y="719139"/>
            <a:ext cx="127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OpenCV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5742455-9402-42C8-AC1D-2E8BDEA34156}"/>
              </a:ext>
            </a:extLst>
          </p:cNvPr>
          <p:cNvSpPr txBox="1"/>
          <p:nvPr/>
        </p:nvSpPr>
        <p:spPr>
          <a:xfrm>
            <a:off x="10476466" y="1275017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Google MAP API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54A66A5-33E6-41AE-994B-574E14B0F204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096000" y="903805"/>
            <a:ext cx="4380466" cy="14797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BA202B3-00B6-4EE1-9728-EBAFC83768D6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10119876" y="1198331"/>
            <a:ext cx="356590" cy="2613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0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00" fill="hold"/>
                                        <p:tgtEl>
                                          <p:spTgt spid="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7.40741E-7 L -0.00221 -0.10324 " pathEditMode="relative" rAng="0" ptsTypes="AA">
                                      <p:cBhvr>
                                        <p:cTn id="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51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DC2563B2-6408-4FD9-A2F9-2BC61B500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30" y="1198331"/>
            <a:ext cx="10499562" cy="12763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59BDF1-3A49-4C4C-B268-E5AD5933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690585" cy="1450757"/>
          </a:xfrm>
        </p:spPr>
        <p:txBody>
          <a:bodyPr/>
          <a:lstStyle/>
          <a:p>
            <a:r>
              <a:rPr lang="fr-FR" dirty="0"/>
              <a:t>Etude de Cas </a:t>
            </a:r>
            <a:r>
              <a:rPr lang="fr-FR" b="1" dirty="0"/>
              <a:t>–  Base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D1A04B-F4A4-41FF-83F9-A2D86D45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z="3200" smtClean="0"/>
              <a:t>6</a:t>
            </a:fld>
            <a:endParaRPr lang="fr-FR" sz="3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9B3FAE-EA03-434B-B498-72EE8AC1A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158" y="1754914"/>
            <a:ext cx="7404827" cy="478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2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800" fill="hold"/>
                                        <p:tgtEl>
                                          <p:spTgt spid="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-0.00195 -0.10486 " pathEditMode="relative" rAng="0" ptsTypes="AA">
                                      <p:cBhvr>
                                        <p:cTn id="14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9BDF1-3A49-4C4C-B268-E5AD5933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690585" cy="1450757"/>
          </a:xfrm>
        </p:spPr>
        <p:txBody>
          <a:bodyPr/>
          <a:lstStyle/>
          <a:p>
            <a:r>
              <a:rPr lang="fr-FR" dirty="0"/>
              <a:t>Etude de Cas </a:t>
            </a:r>
            <a:r>
              <a:rPr lang="fr-FR" b="1" dirty="0"/>
              <a:t>–  Structure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D1A04B-F4A4-41FF-83F9-A2D86D45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z="3200" smtClean="0"/>
              <a:t>7</a:t>
            </a:fld>
            <a:endParaRPr lang="fr-FR" sz="32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B1EB06-8B39-450B-BFA9-1BB95A163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097" y="1737360"/>
            <a:ext cx="68389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4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CE56029-5174-4DE5-8E07-43915447F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30" y="1198331"/>
            <a:ext cx="10499562" cy="12763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59BDF1-3A49-4C4C-B268-E5AD5933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690585" cy="1450757"/>
          </a:xfrm>
        </p:spPr>
        <p:txBody>
          <a:bodyPr/>
          <a:lstStyle/>
          <a:p>
            <a:r>
              <a:rPr lang="fr-FR" dirty="0"/>
              <a:t>Etude de Cas </a:t>
            </a:r>
            <a:r>
              <a:rPr lang="fr-FR" b="1" dirty="0"/>
              <a:t>–  Maquettes Utilisateur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D1A04B-F4A4-41FF-83F9-A2D86D45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z="3200" smtClean="0"/>
              <a:t>8</a:t>
            </a:fld>
            <a:endParaRPr lang="fr-FR" sz="32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53AA014-FC45-4AB1-ACE1-226860349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637" y="2298889"/>
            <a:ext cx="7989870" cy="394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6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600" fill="hold"/>
                                        <p:tgtEl>
                                          <p:spTgt spid="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-0.00026 -0.12269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9BDF1-3A49-4C4C-B268-E5AD5933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</a:t>
            </a:r>
            <a:r>
              <a:rPr lang="fr-FR" b="1" dirty="0"/>
              <a:t>– Avec quels outils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D1A04B-F4A4-41FF-83F9-A2D86D45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7D5E-34B7-4FA7-AEE8-FEAA2F48A126}" type="slidenum">
              <a:rPr lang="fr-FR" sz="3200" smtClean="0"/>
              <a:t>9</a:t>
            </a:fld>
            <a:endParaRPr lang="fr-FR" sz="3200" dirty="0"/>
          </a:p>
        </p:txBody>
      </p:sp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BB898DB8-4142-4C95-A35C-86B059E9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443898" cy="4023360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/>
              <a:t>Schéma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UML - </a:t>
            </a:r>
            <a:r>
              <a:rPr lang="fr-FR" dirty="0" err="1"/>
              <a:t>StarUML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Wireframe -  </a:t>
            </a:r>
            <a:r>
              <a:rPr lang="fr-FR" dirty="0" err="1"/>
              <a:t>Mockups</a:t>
            </a:r>
            <a:endParaRPr lang="fr-FR" dirty="0"/>
          </a:p>
          <a:p>
            <a:pPr marL="0" indent="0">
              <a:buNone/>
            </a:pPr>
            <a:r>
              <a:rPr lang="fr-FR" b="1" u="sng" dirty="0"/>
              <a:t>Développement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Codage JAVA -  Android Studio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Codage </a:t>
            </a:r>
            <a:r>
              <a:rPr lang="fr-FR" dirty="0" err="1"/>
              <a:t>Back-end</a:t>
            </a:r>
            <a:r>
              <a:rPr lang="fr-FR" dirty="0"/>
              <a:t> -  </a:t>
            </a:r>
            <a:r>
              <a:rPr lang="fr-FR" dirty="0" err="1"/>
              <a:t>netbeans</a:t>
            </a:r>
            <a:endParaRPr lang="fr-FR" dirty="0"/>
          </a:p>
          <a:p>
            <a:pPr marL="0" indent="0">
              <a:buNone/>
            </a:pPr>
            <a:r>
              <a:rPr lang="fr-FR" b="1" u="sng" dirty="0"/>
              <a:t>Images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Montage - Photoshop</a:t>
            </a:r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5521953-D4F0-4A3E-B21D-CCF12E0B7340}"/>
              </a:ext>
            </a:extLst>
          </p:cNvPr>
          <p:cNvSpPr txBox="1">
            <a:spLocks/>
          </p:cNvSpPr>
          <p:nvPr/>
        </p:nvSpPr>
        <p:spPr>
          <a:xfrm>
            <a:off x="5876819" y="1862275"/>
            <a:ext cx="5217902" cy="3767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fr-FR" b="1" u="sng" dirty="0"/>
              <a:t>Gestion de projet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err="1"/>
              <a:t>Versionning</a:t>
            </a:r>
            <a:r>
              <a:rPr lang="fr-FR" dirty="0"/>
              <a:t> – Git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u="sng" dirty="0">
                <a:solidFill>
                  <a:schemeClr val="accent1"/>
                </a:solidFill>
              </a:rPr>
              <a:t>https://github.com/MGuillaumeF/Hit-Projet-17-18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Agile – Trello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u="sng" dirty="0">
                <a:solidFill>
                  <a:schemeClr val="accent1"/>
                </a:solidFill>
              </a:rPr>
              <a:t>https://trello.com/hitprojet1718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Planning – MS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Communication – Messenger/Slack</a:t>
            </a:r>
          </a:p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362D8BD-4567-4CA2-BD93-4B83D5E6F55B}"/>
              </a:ext>
            </a:extLst>
          </p:cNvPr>
          <p:cNvSpPr txBox="1"/>
          <p:nvPr/>
        </p:nvSpPr>
        <p:spPr>
          <a:xfrm>
            <a:off x="6313083" y="5873205"/>
            <a:ext cx="598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Mise en commun du groupe chaque Vendredi</a:t>
            </a:r>
          </a:p>
        </p:txBody>
      </p:sp>
    </p:spTree>
    <p:extLst>
      <p:ext uri="{BB962C8B-B14F-4D97-AF65-F5344CB8AC3E}">
        <p14:creationId xmlns:p14="http://schemas.microsoft.com/office/powerpoint/2010/main" val="423241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</TotalTime>
  <Words>294</Words>
  <Application>Microsoft Office PowerPoint</Application>
  <PresentationFormat>Grand écran</PresentationFormat>
  <Paragraphs>71</Paragraphs>
  <Slides>10</Slides>
  <Notes>6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Liens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Rétrospective</vt:lpstr>
      <vt:lpstr>C:\Users\miche\Documents\GitHub\Hit-Projet-17-18\Gestion_de_projet\GANTT_Formation_V2.mpp</vt:lpstr>
      <vt:lpstr>Android Learning Smart-Receipt</vt:lpstr>
      <vt:lpstr>Centre de formation (MOA-MOE)</vt:lpstr>
      <vt:lpstr>Formation Android - Pourquoi ?</vt:lpstr>
      <vt:lpstr>Formation Android – Comment ?</vt:lpstr>
      <vt:lpstr>Etude de Cas –  Use Case</vt:lpstr>
      <vt:lpstr>Etude de Cas –  Base de données</vt:lpstr>
      <vt:lpstr>Etude de Cas –  Structure</vt:lpstr>
      <vt:lpstr>Etude de Cas –  Maquettes Utilisateur</vt:lpstr>
      <vt:lpstr>Réalisation – Avec quels outils ?</vt:lpstr>
      <vt:lpstr>Réalisation – Quand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Learning</dc:title>
  <dc:creator>michel guillaume--foucaud</dc:creator>
  <cp:lastModifiedBy>michel guillaume--foucaud</cp:lastModifiedBy>
  <cp:revision>29</cp:revision>
  <dcterms:created xsi:type="dcterms:W3CDTF">2017-11-02T08:13:11Z</dcterms:created>
  <dcterms:modified xsi:type="dcterms:W3CDTF">2017-11-23T01:20:33Z</dcterms:modified>
</cp:coreProperties>
</file>