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388" r:id="rId4"/>
    <p:sldId id="390" r:id="rId5"/>
    <p:sldId id="391" r:id="rId6"/>
    <p:sldId id="392" r:id="rId7"/>
    <p:sldId id="403" r:id="rId8"/>
    <p:sldId id="397" r:id="rId9"/>
    <p:sldId id="400" r:id="rId10"/>
    <p:sldId id="404" r:id="rId11"/>
    <p:sldId id="396" r:id="rId12"/>
    <p:sldId id="395" r:id="rId13"/>
    <p:sldId id="399" r:id="rId14"/>
    <p:sldId id="401" r:id="rId15"/>
    <p:sldId id="402" r:id="rId16"/>
    <p:sldId id="409" r:id="rId17"/>
    <p:sldId id="393" r:id="rId18"/>
    <p:sldId id="407" r:id="rId19"/>
    <p:sldId id="398" r:id="rId20"/>
    <p:sldId id="394" r:id="rId21"/>
    <p:sldId id="406" r:id="rId22"/>
    <p:sldId id="405" r:id="rId23"/>
    <p:sldId id="40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5565" autoAdjust="0"/>
  </p:normalViewPr>
  <p:slideViewPr>
    <p:cSldViewPr snapToGrid="0">
      <p:cViewPr varScale="1">
        <p:scale>
          <a:sx n="79" d="100"/>
          <a:sy n="79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EB11-9332-4571-B87F-B25DE6B340B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8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EB11-9332-4571-B87F-B25DE6B340B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16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EB11-9332-4571-B87F-B25DE6B340B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7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EB11-9332-4571-B87F-B25DE6B340B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7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6013A-4B50-41CB-9B8C-73338638ED93}" type="datetime1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A5B0D7-9F1B-4D59-8DFF-82FB57F21AB5}" type="datetime1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D451D-918A-4720-82E2-ECD10A2D4A91}" type="datetime1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E9392B-72E8-40E4-A14C-6BECB3791BFE}" type="datetime1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A261D-039C-46AB-A999-99BEE8AEA2A2}" type="datetime1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DA450-0B32-47F8-BDA4-BE2BE32A3DB5}" type="datetime1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B832E-19B0-441C-A0E8-17E174AE0B8A}" type="datetime1">
              <a:rPr lang="pt-BR" smtClean="0"/>
              <a:t>29/08/2024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32083C-0C92-4A9F-B5E3-2008139B8670}" type="datetime1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53A49F-1148-407F-BEA0-B679B637D92E}" type="datetime1">
              <a:rPr lang="pt-BR" smtClean="0"/>
              <a:t>29/08/2024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1389F-A0C1-419B-AFFE-36997A68F8DF}" type="datetime1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33D44-E410-4965-9F30-DF18F2DA62DC}" type="datetime1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9AEB4-BADB-4C59-8C60-E830B0491173}" type="datetime1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F618-9CF7-44B1-8036-55A05EA1C418}" type="datetime1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Projetos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Adriano Pizzini, </a:t>
            </a:r>
            <a:r>
              <a:rPr lang="pt-BR" dirty="0" err="1">
                <a:solidFill>
                  <a:schemeClr val="tx1"/>
                </a:solidFill>
              </a:rPr>
              <a:t>Msc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adriano.pizzini@ifc.edu.br</a:t>
            </a: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PROJETOS X OPERAÇÕES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Principais </a:t>
            </a:r>
            <a:r>
              <a:rPr lang="pt-BR" sz="2400" b="1" u="sng" dirty="0">
                <a:solidFill>
                  <a:srgbClr val="FF0000"/>
                </a:solidFill>
              </a:rPr>
              <a:t>diferenças</a:t>
            </a:r>
            <a:r>
              <a:rPr lang="pt-BR" sz="2400" dirty="0"/>
              <a:t>: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Projeto - temporário e único. </a:t>
            </a:r>
          </a:p>
          <a:p>
            <a:pPr marL="1943100" lvl="3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Busca atingir o objetivo para o qual foi criado e então terminar. 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Operação – repetitiva e rotineira.</a:t>
            </a:r>
          </a:p>
          <a:p>
            <a:pPr marL="1943100" lvl="3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Seu objetivo é manter o funcionamento da área/negócio já existente. Não tem data pré-definida para término.</a:t>
            </a:r>
          </a:p>
          <a:p>
            <a:pPr marL="1943100" lvl="3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Principais </a:t>
            </a:r>
            <a:r>
              <a:rPr lang="pt-BR" sz="2400" b="1" dirty="0">
                <a:solidFill>
                  <a:srgbClr val="FF0000"/>
                </a:solidFill>
              </a:rPr>
              <a:t>semelhanças</a:t>
            </a:r>
            <a:r>
              <a:rPr lang="pt-BR" sz="2400" dirty="0"/>
              <a:t>: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Os recursos são limitados;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Devem ser planejados, executados e controlados.</a:t>
            </a:r>
          </a:p>
          <a:p>
            <a:pPr marL="1943100" lvl="3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3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PROGRAMA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É um conjunto de projetos coordenados entre si de forma articulada e que visam objetivos comuns.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Essa integração pode ocorrer por 2 formas: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Desmembramento de um projeto em projetos menores, em função de sua complexidade;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Agregação de projetos relacionados e executados de forma paralela.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165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PORTFÓLIO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Agrupamento de programas e projetos com objetivo de ter sucesso no desenvolvimento de produtos ou serviços e maximização da eficiência na corporação.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77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8" y="1520453"/>
            <a:ext cx="8137475" cy="52418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8"/>
            <a:ext cx="8585908" cy="53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PORTFÓLIO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24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SPONSOR/PATROCINADOR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Indivíduo ou grupo (interno ou externo) que provê os recursos financeiros para o projeto;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 patrocinador atua como um </a:t>
            </a:r>
            <a:r>
              <a:rPr lang="pt-BR" altLang="pt-BR" sz="2400" dirty="0" err="1"/>
              <a:t>decisor</a:t>
            </a:r>
            <a:r>
              <a:rPr lang="pt-BR" altLang="pt-BR" sz="2400" dirty="0"/>
              <a:t> acima do gerente de projeto, podendo tomar decisões fora da alçada deste.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 patrocinador tem conhecimento, aprova planos de projeto, participa do estabelecimento de prioridades e alocação de recursos;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Alinha os objetivos do projeto e os objetivos de negócio;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Realizar acompanhamento e relatórios sobre o andamento do projeto para sênior de gestão.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STAKEHOLDERS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São indivíduos e organizações ativamente envolvidos no projeto, cujos interesses são afetados positiva ou negativamente por ele, ou que exercem influência sobre o mesmo.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Gerente e membros da equipe de projeto;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Patrocinador; 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Ciente e organização executora do projeto; 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Agências reguladoras;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Outros.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dirty="0"/>
              <a:t>PMI - PROJECT MANAGEMENT INSTITUTE</a:t>
            </a:r>
            <a:endParaRPr lang="pt-BR" sz="2400" b="1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Entidade sem fins lucrativos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Congrega profissionais de gestão de projetos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Estudo das "melhores práticas"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b="1" dirty="0"/>
              <a:t>PMBOK - Project Management </a:t>
            </a:r>
            <a:r>
              <a:rPr lang="pt-BR" altLang="pt-BR" sz="2400" b="1" dirty="0" err="1"/>
              <a:t>Body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of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Knowledge</a:t>
            </a:r>
            <a:endParaRPr lang="pt-BR" altLang="pt-BR" sz="2400" b="1" dirty="0"/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Corpo de conhecimento sobre gerenciamento de projetos elaborado pelo PMI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Define o que fazer.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b="1" dirty="0"/>
              <a:t>PMP - Project Management Professional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Certificação (uma das) dos profissionais de gerenciamento de projetos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2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GERENCIAMENTO DE PROJETOS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É a aplicação de conhecimentos, habilidades e técnicas para a execução de projetos de forma efetiva e eficaz.</a:t>
            </a:r>
          </a:p>
          <a:p>
            <a:pPr lvl="1" indent="0" algn="r"/>
            <a:r>
              <a:rPr lang="pt-BR" altLang="pt-BR" sz="1800" dirty="0"/>
              <a:t>	PMBOK, 5º edição.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Competência estratégica para organizações;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Permite que elas unam os resultados dos projetos com os objetivos do negócio =&gt; </a:t>
            </a:r>
            <a:r>
              <a:rPr lang="pt-BR" altLang="pt-BR" sz="2400" i="1" dirty="0"/>
              <a:t>Portfólio</a:t>
            </a:r>
            <a:r>
              <a:rPr lang="pt-BR" altLang="pt-BR" sz="2400" dirty="0"/>
              <a:t>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Melhora competição em seus mercados.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GERENTE DE PROJETOS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É o profissional que tem a responsabilidade de planejar e controlar a execução de projetos.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CARACTERÍSTICAS DE UM PROJETO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Temporários, possuem início e fim definidos.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Planejado, executado e controlado.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Entregam produtos, serviços ou resultados exclusivos.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Desenvolvidos em etapas e continuam por incremento com uma elaboração progressiva.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Realizados por pessoas.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Com recursos limitados.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4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Apresentação pessoal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Apresentação Plano de Ensino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Forma de avaliação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Bibliografia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Conceitos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MOTIVOS PARA USAR GERENCIAMENTO DE PROJETOS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17" y="2232837"/>
            <a:ext cx="6966618" cy="44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0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1350335"/>
            <a:ext cx="8229601" cy="546328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7590" y="6505842"/>
            <a:ext cx="2031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/>
              <a:t>Revista Gestão e Projetos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4700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PROBLEMAS COM PROJETOS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Maiores Reclamações (Times e Gerente do Projeto)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Estimativas frágeis e iniciais transformadas em objetivos firmes;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Membros do time constantemente retirados dos projetos;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Time determinado pela disponibilidade e não pela adequação.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Maiores Causas de Fracassos (Executivos):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Prazos irreais (68%) 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Time de projeto inadequado (64%)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Escopo pobremente definido (62%)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22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339162" y="6307915"/>
            <a:ext cx="6198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ahoma" panose="020B0604030504040204" pitchFamily="34" charset="0"/>
              </a:rPr>
              <a:t>Info-Tech Research Group (EUA, GB, </a:t>
            </a:r>
            <a:r>
              <a:rPr lang="en-US" i="1" dirty="0" err="1">
                <a:solidFill>
                  <a:srgbClr val="000000"/>
                </a:solidFill>
                <a:latin typeface="Tahoma" panose="020B0604030504040204" pitchFamily="34" charset="0"/>
              </a:rPr>
              <a:t>Canadá</a:t>
            </a:r>
            <a:r>
              <a:rPr lang="en-US" i="1" dirty="0">
                <a:solidFill>
                  <a:srgbClr val="000000"/>
                </a:solidFill>
                <a:latin typeface="Tahoma" panose="020B0604030504040204" pitchFamily="34" charset="0"/>
              </a:rPr>
              <a:t>), 2005 </a:t>
            </a:r>
            <a:endParaRPr lang="en-US" sz="4000" dirty="0">
              <a:solidFill>
                <a:prstClr val="black"/>
              </a:solidFill>
              <a:latin typeface="Mangal" panose="02040503050203030202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57" y="4215811"/>
            <a:ext cx="1561523" cy="1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37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SURGIMENTO DE PROJETOS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Progresso tecnológico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Sociedade, Governo/Legislativo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Concorrência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Clientes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Problemas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Decisões gerenciais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Entre outras...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79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b="1" dirty="0"/>
              <a:t>BÁSICA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000" b="1" dirty="0"/>
              <a:t>HELDMAN</a:t>
            </a:r>
            <a:r>
              <a:rPr lang="pt-BR" sz="2000" dirty="0"/>
              <a:t>, K. Gerência de Projetos: Fundamentos. Campus, 2005.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000" b="1" dirty="0"/>
              <a:t>QUADROS</a:t>
            </a:r>
            <a:r>
              <a:rPr lang="pt-BR" sz="2000" dirty="0"/>
              <a:t>, M. Gerência de Projetos de Software: técnicas e ferramentas. Visual Books, 2002. 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sz="2000" b="1" dirty="0"/>
              <a:t>VIEIRA</a:t>
            </a:r>
            <a:r>
              <a:rPr lang="pt-BR" sz="2000" dirty="0"/>
              <a:t>, M. Gerenciamento de Projetos de Tecnologia da Informação. Campus, 2003.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0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dirty="0"/>
              <a:t>COMPLEMENTAR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b="1" dirty="0"/>
              <a:t>VARGAS</a:t>
            </a:r>
            <a:r>
              <a:rPr lang="pt-BR" altLang="pt-BR" sz="2000" dirty="0"/>
              <a:t>, Ricardo Viana. Gerenciamento de Projetos. 7.ed. </a:t>
            </a:r>
            <a:r>
              <a:rPr lang="pt-BR" altLang="pt-BR" sz="2000" dirty="0" err="1"/>
              <a:t>Brasport</a:t>
            </a:r>
            <a:r>
              <a:rPr lang="pt-BR" altLang="pt-BR" sz="2000" dirty="0"/>
              <a:t>, 2009. ISBN: 9788574522999.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b="1" dirty="0"/>
              <a:t>KERZNER</a:t>
            </a:r>
            <a:r>
              <a:rPr lang="pt-BR" altLang="pt-BR" sz="2000" dirty="0"/>
              <a:t>, Harold. Gestão de Projetos. 2.ed. </a:t>
            </a:r>
            <a:r>
              <a:rPr lang="pt-BR" altLang="pt-BR" sz="2000" dirty="0" err="1"/>
              <a:t>Bookman</a:t>
            </a:r>
            <a:r>
              <a:rPr lang="pt-BR" altLang="pt-BR" sz="2000" dirty="0"/>
              <a:t>, 2006. ISBN:9788560031283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b="1" dirty="0"/>
              <a:t>PROJECT MANAGEMENT INSTITUTE</a:t>
            </a:r>
            <a:r>
              <a:rPr lang="pt-BR" altLang="pt-BR" sz="2000" dirty="0"/>
              <a:t> - PMI. Um Guia do Conhecimento Em Gerenciamento de Projetos - Guia </a:t>
            </a:r>
            <a:r>
              <a:rPr lang="pt-BR" altLang="pt-BR" sz="2000" dirty="0" err="1"/>
              <a:t>Pmbok</a:t>
            </a:r>
            <a:r>
              <a:rPr lang="pt-BR" altLang="pt-BR" sz="2000" dirty="0"/>
              <a:t>, 4.ed. Saraiva, 2012. ISBN: 9788502162679.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b="1" dirty="0"/>
              <a:t>VALERIANO</a:t>
            </a:r>
            <a:r>
              <a:rPr lang="pt-BR" altLang="pt-BR" sz="2000" dirty="0"/>
              <a:t>, Dalton. Moderno Gerenciamento de Projetos. Pearson </a:t>
            </a:r>
            <a:r>
              <a:rPr lang="pt-BR" altLang="pt-BR" sz="2000" dirty="0" err="1"/>
              <a:t>Education</a:t>
            </a:r>
            <a:r>
              <a:rPr lang="pt-BR" altLang="pt-BR" sz="2000" dirty="0"/>
              <a:t>, 2005. ISBN: 8576050390</a:t>
            </a:r>
          </a:p>
          <a:p>
            <a:pPr marL="1085850" lvl="1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t-BR" altLang="pt-BR" sz="2000" dirty="0"/>
              <a:t>Programa Brasileiro da Qualidade e Produtividade em Software. 5.ed. Brasília, 2008. ISSN 1679-1878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55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GERENCIAMENTO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Ato ou efeito de gerenciar;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Ato de administrar, dirigir uma organização ou uma empresa;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Ou seja, conduzir algo ou alguém em uma determinada direção.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PROJETO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800" dirty="0"/>
              <a:t>Um projeto é um </a:t>
            </a:r>
            <a:r>
              <a:rPr lang="pt-BR" altLang="pt-BR" sz="2800" u="sng" dirty="0"/>
              <a:t>empreendimento</a:t>
            </a:r>
            <a:r>
              <a:rPr lang="pt-BR" altLang="pt-BR" sz="2800" dirty="0"/>
              <a:t> </a:t>
            </a:r>
            <a:r>
              <a:rPr lang="pt-BR" altLang="pt-BR" sz="2800" u="sng" dirty="0"/>
              <a:t>temporário</a:t>
            </a:r>
            <a:r>
              <a:rPr lang="pt-BR" altLang="pt-BR" sz="2800" dirty="0"/>
              <a:t> com o objetivo de criar um </a:t>
            </a:r>
            <a:r>
              <a:rPr lang="pt-BR" altLang="pt-BR" sz="2800" u="sng" dirty="0"/>
              <a:t>produto ou serviço único.</a:t>
            </a:r>
          </a:p>
          <a:p>
            <a:pPr lvl="1" indent="0" algn="r"/>
            <a:r>
              <a:rPr lang="pt-BR" altLang="pt-BR" sz="1800" dirty="0"/>
              <a:t>PMBOK, 5º edição.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Empreendimento = esforço = trabalho;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Temporário (limitação de tempo e recursos);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Produto ou serviço único.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PROJETO</a:t>
            </a:r>
          </a:p>
          <a:p>
            <a:r>
              <a:rPr lang="pt-BR" sz="1800" dirty="0"/>
              <a:t>	</a:t>
            </a:r>
            <a:r>
              <a:rPr lang="pt-BR" sz="2400" b="1" i="1" u="sng" dirty="0"/>
              <a:t>Temporário</a:t>
            </a:r>
            <a:r>
              <a:rPr lang="pt-BR" sz="2400" dirty="0"/>
              <a:t> significa que cada projeto tem um início e um fim muito bem definidos.</a:t>
            </a:r>
            <a:endParaRPr lang="pt-BR" sz="1800" dirty="0"/>
          </a:p>
          <a:p>
            <a:endParaRPr lang="pt-BR" sz="2400" dirty="0"/>
          </a:p>
          <a:p>
            <a:r>
              <a:rPr lang="pt-BR" sz="1800" dirty="0"/>
              <a:t>	</a:t>
            </a:r>
            <a:r>
              <a:rPr lang="pt-BR" sz="2400" dirty="0"/>
              <a:t>Um projeto é fundamentalmente diferente das operações continuadas porque ele  termina quando seus objetivos propostos são alcançados, enquanto as operações, quando atingem seus objetivos, criam um novo grupo de objetivos e o trabalho </a:t>
            </a:r>
            <a:r>
              <a:rPr lang="pt-BR" sz="2400" i="1" dirty="0"/>
              <a:t>continua.</a:t>
            </a:r>
            <a:endParaRPr lang="pt-BR" sz="1800" dirty="0"/>
          </a:p>
          <a:p>
            <a:endParaRPr lang="pt-BR" sz="2400" dirty="0"/>
          </a:p>
          <a:p>
            <a:r>
              <a:rPr lang="pt-BR" sz="1800" dirty="0"/>
              <a:t>	</a:t>
            </a:r>
            <a:r>
              <a:rPr lang="pt-BR" sz="2400" b="1" i="1" u="sng" dirty="0"/>
              <a:t>Único</a:t>
            </a:r>
            <a:r>
              <a:rPr lang="pt-BR" sz="2400" dirty="0"/>
              <a:t> significa que o produto ou serviço produzido é de alguma forma diferente de todos os outros produtos ou serviços semelhantes.</a:t>
            </a:r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PROJETO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Projeto é um empreendimento não repetitivo, caracterizado por uma sequência clara de eventos, com início meio e fim, que se destina a atingir um objetivo claro e definido, sendo conduzido por pessoas dentro de parâmetros predefinidos de tempo, custo, recursos envolvidos e qualidade. (VARGAS, 2005, p. 07)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79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SUBPROJETO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Os projetos são frequentemente divididos em componentes mais manuseáveis ou subprojetos.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Os subprojetos podem ser contratados por empresas externas ou executados por uma área funcional na própria organização.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Exemplo: Projeto de Sistema Financeiro dividido em subprojetos Contas a Pagar, Contas a Receber, Conciliação Bancária e Movimentação de Caixa.</a:t>
            </a:r>
            <a:endParaRPr 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8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973</TotalTime>
  <Words>1059</Words>
  <Application>Microsoft Office PowerPoint</Application>
  <PresentationFormat>Apresentação na tela (4:3)</PresentationFormat>
  <Paragraphs>180</Paragraphs>
  <Slides>23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Mangal</vt:lpstr>
      <vt:lpstr>Tahoma</vt:lpstr>
      <vt:lpstr>Wingdings</vt:lpstr>
      <vt:lpstr>TEMA IFC BLUMENAU</vt:lpstr>
      <vt:lpstr>Gerenciamento de Projetos</vt:lpstr>
      <vt:lpstr>Agenda</vt:lpstr>
      <vt:lpstr>Bibliografia</vt:lpstr>
      <vt:lpstr>Bibliografia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  <vt:lpstr>Conceitos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Pessini</dc:creator>
  <cp:lastModifiedBy>Adriano Pizzini</cp:lastModifiedBy>
  <cp:revision>91</cp:revision>
  <dcterms:created xsi:type="dcterms:W3CDTF">2016-03-08T18:32:54Z</dcterms:created>
  <dcterms:modified xsi:type="dcterms:W3CDTF">2024-08-29T16:36:41Z</dcterms:modified>
</cp:coreProperties>
</file>