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391" r:id="rId4"/>
    <p:sldId id="411" r:id="rId5"/>
    <p:sldId id="412" r:id="rId6"/>
    <p:sldId id="415" r:id="rId7"/>
    <p:sldId id="413" r:id="rId8"/>
    <p:sldId id="414" r:id="rId9"/>
    <p:sldId id="416" r:id="rId10"/>
    <p:sldId id="417" r:id="rId11"/>
    <p:sldId id="418" r:id="rId12"/>
    <p:sldId id="419" r:id="rId13"/>
    <p:sldId id="422" r:id="rId14"/>
    <p:sldId id="420" r:id="rId15"/>
    <p:sldId id="426" r:id="rId16"/>
    <p:sldId id="421" r:id="rId17"/>
    <p:sldId id="425" r:id="rId18"/>
    <p:sldId id="424" r:id="rId19"/>
    <p:sldId id="427" r:id="rId20"/>
    <p:sldId id="42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5565" autoAdjust="0"/>
  </p:normalViewPr>
  <p:slideViewPr>
    <p:cSldViewPr snapToGrid="0">
      <p:cViewPr varScale="1">
        <p:scale>
          <a:sx n="79" d="100"/>
          <a:sy n="79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D922F-20A8-40CF-A314-AA2C04A4EEDA}" type="datetimeFigureOut">
              <a:rPr lang="pt-BR" smtClean="0"/>
              <a:t>05/09/2024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3EB11-9332-4571-B87F-B25DE6B34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36013A-4B50-41CB-9B8C-73338638ED93}" type="datetime1">
              <a:rPr lang="pt-BR" smtClean="0"/>
              <a:t>05/09/2024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A5B0D7-9F1B-4D59-8DFF-82FB57F21AB5}" type="datetime1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4D451D-918A-4720-82E2-ECD10A2D4A91}" type="datetime1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77815"/>
            <a:ext cx="771525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71551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05376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5E9392B-72E8-40E4-A14C-6BECB3791BFE}" type="datetime1">
              <a:rPr lang="pt-BR" smtClean="0"/>
              <a:t>05/09/2024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-26988"/>
            <a:ext cx="9144000" cy="1223963"/>
            <a:chOff x="-1" y="-27384"/>
            <a:chExt cx="9144001" cy="12241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7384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5842992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5A261D-039C-46AB-A999-99BEE8AEA2A2}" type="datetime1">
              <a:rPr lang="pt-BR" smtClean="0"/>
              <a:t>05/09/2024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2DA450-0B32-47F8-BDA4-BE2BE32A3DB5}" type="datetime1">
              <a:rPr lang="pt-BR" smtClean="0"/>
              <a:t>05/09/2024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6B832E-19B0-441C-A0E8-17E174AE0B8A}" type="datetime1">
              <a:rPr lang="pt-BR" smtClean="0"/>
              <a:t>05/09/2024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32083C-0C92-4A9F-B5E3-2008139B8670}" type="datetime1">
              <a:rPr lang="pt-BR" smtClean="0"/>
              <a:t>05/09/2024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9880" y="44624"/>
            <a:ext cx="5562600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53A49F-1148-407F-BEA0-B679B637D92E}" type="datetime1">
              <a:rPr lang="pt-BR" smtClean="0"/>
              <a:t>05/09/2024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1389F-A0C1-419B-AFFE-36997A68F8DF}" type="datetime1">
              <a:rPr lang="pt-BR" smtClean="0"/>
              <a:t>05/09/2024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A33D44-E410-4965-9F30-DF18F2DA62DC}" type="datetime1">
              <a:rPr lang="pt-BR" smtClean="0"/>
              <a:t>05/09/2024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59AEB4-BADB-4C59-8C60-E830B0491173}" type="datetime1">
              <a:rPr lang="pt-BR" smtClean="0"/>
              <a:t>05/09/2024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BF618-9CF7-44B1-8036-55A05EA1C418}" type="datetime1">
              <a:rPr lang="pt-BR" smtClean="0"/>
              <a:t>05/09/2024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Gerenciamento de Projetos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72470" cy="17526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Adriano Pizzini, </a:t>
            </a:r>
            <a:r>
              <a:rPr lang="pt-BR" dirty="0" err="1">
                <a:solidFill>
                  <a:schemeClr val="tx1"/>
                </a:solidFill>
              </a:rPr>
              <a:t>Msc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adriano.pizzini@ifc.edu.br</a:t>
            </a:r>
          </a:p>
        </p:txBody>
      </p:sp>
    </p:spTree>
    <p:extLst>
      <p:ext uri="{BB962C8B-B14F-4D97-AF65-F5344CB8AC3E}">
        <p14:creationId xmlns:p14="http://schemas.microsoft.com/office/powerpoint/2010/main" val="133021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de conhecimento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10</a:t>
            </a:fld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3172857" y="3485780"/>
            <a:ext cx="2232000" cy="12865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4. Integração</a:t>
            </a:r>
          </a:p>
        </p:txBody>
      </p:sp>
      <p:sp>
        <p:nvSpPr>
          <p:cNvPr id="6" name="Elipse 5"/>
          <p:cNvSpPr/>
          <p:nvPr/>
        </p:nvSpPr>
        <p:spPr>
          <a:xfrm>
            <a:off x="697394" y="1648045"/>
            <a:ext cx="2232000" cy="12865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5. Escopo</a:t>
            </a:r>
          </a:p>
        </p:txBody>
      </p:sp>
      <p:sp>
        <p:nvSpPr>
          <p:cNvPr id="7" name="Elipse 6"/>
          <p:cNvSpPr/>
          <p:nvPr/>
        </p:nvSpPr>
        <p:spPr>
          <a:xfrm>
            <a:off x="3172857" y="1273358"/>
            <a:ext cx="2232000" cy="12865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6. Tempo</a:t>
            </a:r>
          </a:p>
        </p:txBody>
      </p:sp>
      <p:sp>
        <p:nvSpPr>
          <p:cNvPr id="8" name="Elipse 7"/>
          <p:cNvSpPr/>
          <p:nvPr/>
        </p:nvSpPr>
        <p:spPr>
          <a:xfrm>
            <a:off x="5648320" y="1648045"/>
            <a:ext cx="2232000" cy="12865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7. Custo</a:t>
            </a:r>
          </a:p>
        </p:txBody>
      </p:sp>
      <p:sp>
        <p:nvSpPr>
          <p:cNvPr id="9" name="Elipse 8"/>
          <p:cNvSpPr/>
          <p:nvPr/>
        </p:nvSpPr>
        <p:spPr>
          <a:xfrm>
            <a:off x="6271503" y="3057036"/>
            <a:ext cx="2232000" cy="12865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8. Qualidade</a:t>
            </a:r>
          </a:p>
        </p:txBody>
      </p:sp>
      <p:sp>
        <p:nvSpPr>
          <p:cNvPr id="10" name="Elipse 9"/>
          <p:cNvSpPr/>
          <p:nvPr/>
        </p:nvSpPr>
        <p:spPr>
          <a:xfrm>
            <a:off x="6098423" y="4589736"/>
            <a:ext cx="2232000" cy="12865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9. Recursos Humanos</a:t>
            </a:r>
          </a:p>
        </p:txBody>
      </p:sp>
      <p:sp>
        <p:nvSpPr>
          <p:cNvPr id="11" name="Elipse 10"/>
          <p:cNvSpPr/>
          <p:nvPr/>
        </p:nvSpPr>
        <p:spPr>
          <a:xfrm>
            <a:off x="4219426" y="5473044"/>
            <a:ext cx="2232000" cy="12865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10. Comunicações</a:t>
            </a:r>
          </a:p>
        </p:txBody>
      </p:sp>
      <p:sp>
        <p:nvSpPr>
          <p:cNvPr id="12" name="Elipse 11"/>
          <p:cNvSpPr/>
          <p:nvPr/>
        </p:nvSpPr>
        <p:spPr>
          <a:xfrm>
            <a:off x="1936539" y="5480699"/>
            <a:ext cx="2232000" cy="12865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11. Riscos</a:t>
            </a:r>
          </a:p>
        </p:txBody>
      </p:sp>
      <p:sp>
        <p:nvSpPr>
          <p:cNvPr id="13" name="Elipse 12"/>
          <p:cNvSpPr/>
          <p:nvPr/>
        </p:nvSpPr>
        <p:spPr>
          <a:xfrm>
            <a:off x="347037" y="4487681"/>
            <a:ext cx="2232000" cy="12865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12. Aquisições</a:t>
            </a:r>
          </a:p>
        </p:txBody>
      </p:sp>
      <p:sp>
        <p:nvSpPr>
          <p:cNvPr id="14" name="Elipse 13"/>
          <p:cNvSpPr/>
          <p:nvPr/>
        </p:nvSpPr>
        <p:spPr>
          <a:xfrm>
            <a:off x="74211" y="3020561"/>
            <a:ext cx="2232000" cy="128654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13. Partes Interessadas</a:t>
            </a:r>
          </a:p>
        </p:txBody>
      </p:sp>
      <p:sp>
        <p:nvSpPr>
          <p:cNvPr id="16" name="Seta para baixo 15"/>
          <p:cNvSpPr/>
          <p:nvPr/>
        </p:nvSpPr>
        <p:spPr>
          <a:xfrm rot="10800000">
            <a:off x="4124538" y="2730443"/>
            <a:ext cx="328637" cy="58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baixo 16"/>
          <p:cNvSpPr/>
          <p:nvPr/>
        </p:nvSpPr>
        <p:spPr>
          <a:xfrm rot="7966064">
            <a:off x="3163563" y="2874213"/>
            <a:ext cx="328637" cy="58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baixo 17"/>
          <p:cNvSpPr/>
          <p:nvPr/>
        </p:nvSpPr>
        <p:spPr>
          <a:xfrm rot="5933704">
            <a:off x="2641200" y="3592083"/>
            <a:ext cx="328637" cy="58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 para baixo 18"/>
          <p:cNvSpPr/>
          <p:nvPr/>
        </p:nvSpPr>
        <p:spPr>
          <a:xfrm rot="3910524">
            <a:off x="2813013" y="4383823"/>
            <a:ext cx="328637" cy="58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 rot="1663274">
            <a:off x="3453442" y="4888080"/>
            <a:ext cx="328637" cy="58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baixo 20"/>
          <p:cNvSpPr/>
          <p:nvPr/>
        </p:nvSpPr>
        <p:spPr>
          <a:xfrm rot="20261395">
            <a:off x="4668074" y="4888164"/>
            <a:ext cx="328637" cy="58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Seta para baixo 21"/>
          <p:cNvSpPr/>
          <p:nvPr/>
        </p:nvSpPr>
        <p:spPr>
          <a:xfrm rot="18409979">
            <a:off x="5527271" y="4416482"/>
            <a:ext cx="328637" cy="58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eta para baixo 22"/>
          <p:cNvSpPr/>
          <p:nvPr/>
        </p:nvSpPr>
        <p:spPr>
          <a:xfrm rot="15741682">
            <a:off x="5736671" y="3693925"/>
            <a:ext cx="328637" cy="58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baixo 23"/>
          <p:cNvSpPr/>
          <p:nvPr/>
        </p:nvSpPr>
        <p:spPr>
          <a:xfrm rot="13920788">
            <a:off x="5262678" y="2981591"/>
            <a:ext cx="328637" cy="5847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39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de processos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8"/>
            <a:ext cx="8585908" cy="91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CONCEITO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Cinco grupos básicos de processos (sobrepostos):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Início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Planejamento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Execução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Monitoramento e controle</a:t>
            </a:r>
          </a:p>
          <a:p>
            <a:pPr marL="1485900" lvl="2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Encerramento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13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de processos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12</a:t>
            </a:fld>
            <a:endParaRPr lang="pt-BR"/>
          </a:p>
        </p:txBody>
      </p:sp>
      <p:pic>
        <p:nvPicPr>
          <p:cNvPr id="8194" name="Picture 2" descr="http://blog.mundopm.com.br/wp-content/uploads/2013/03/Sobreposicao-Grupos-de-Process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391093"/>
            <a:ext cx="8525841" cy="473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445236" y="6356352"/>
            <a:ext cx="221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PMBOK, 5ª ed.</a:t>
            </a:r>
          </a:p>
        </p:txBody>
      </p:sp>
    </p:spTree>
    <p:extLst>
      <p:ext uri="{BB962C8B-B14F-4D97-AF65-F5344CB8AC3E}">
        <p14:creationId xmlns:p14="http://schemas.microsoft.com/office/powerpoint/2010/main" val="52595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Grupos de processos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5" y="1412453"/>
            <a:ext cx="8930678" cy="512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5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457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CONCEITOS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Um processo é uma série de ações que provocam um ou mais resultados.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Categorias que se sobrepõem e interagem ao longo do projeto: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b="1" u="sng" dirty="0"/>
              <a:t>Processos de administração de projeto</a:t>
            </a:r>
            <a:r>
              <a:rPr lang="pt-BR" sz="2400" dirty="0"/>
              <a:t>: descrever e organizar o trabalho do projeto.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b="1" u="sng" dirty="0"/>
              <a:t>Processos orientados a produto</a:t>
            </a:r>
            <a:r>
              <a:rPr lang="pt-BR" sz="2400" dirty="0"/>
              <a:t>: especificar e criar o produto de projeto.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676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457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CONCEITOS</a:t>
            </a:r>
          </a:p>
          <a:p>
            <a:pPr marL="108585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Cada processo é descrito em termos de: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b="1" u="sng" dirty="0"/>
              <a:t>Entradas</a:t>
            </a:r>
            <a:r>
              <a:rPr lang="pt-BR" sz="2400" dirty="0"/>
              <a:t>: documentos, planos, projetos, etc.;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b="1" u="sng" dirty="0"/>
              <a:t>Ferramentas e técnicas</a:t>
            </a:r>
            <a:r>
              <a:rPr lang="pt-BR" sz="2400" dirty="0"/>
              <a:t>: mecanismos aplicados às entradas;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b="1" u="sng" dirty="0"/>
              <a:t>Saídas</a:t>
            </a:r>
            <a:r>
              <a:rPr lang="pt-BR" sz="2400" dirty="0"/>
              <a:t>: resultado da aplicação das ferramentas e técnicas;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1228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8"/>
            <a:ext cx="8585908" cy="4963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MOTIVAÇÃO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Entender a gerência de projetos como um conjunto de processos encadeados e integrados.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Lidar com as interações que podem ser: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diretas e compreensíveis;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sutis e incertas.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Otimizar as chances de sucesso através do entendimento dos processos e do gerenciamento de suas interações.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0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8"/>
            <a:ext cx="8585908" cy="91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MOTIVAÇÃO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A Gerência de projetos exige uma forte interação com as demais áreas.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Estas interações podem ser claras e diretas ou, indiretas. 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Estas interações exigem do gerente de projeto a capacidade de balancear a gestão de recursos x objetivos. 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A ampliação do escopo de algum projeto, acarretará, em algum sacrifício em outra área.</a:t>
            </a:r>
            <a:endParaRPr lang="pt-BR" sz="20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26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18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950118" y="6552200"/>
            <a:ext cx="1965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Diego Macedo</a:t>
            </a:r>
          </a:p>
        </p:txBody>
      </p:sp>
    </p:spTree>
    <p:extLst>
      <p:ext uri="{BB962C8B-B14F-4D97-AF65-F5344CB8AC3E}">
        <p14:creationId xmlns:p14="http://schemas.microsoft.com/office/powerpoint/2010/main" val="2697016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03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Termo de abertura do projeto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Formaliza o início do projeto;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Documento do projeto;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Estabelece a autoridade do gerente de projetos;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2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Ciclo de vida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Áreas de conhecimento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Grupos de Processos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Termo de abertura de projeto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400" dirty="0"/>
              <a:t>Atividade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alt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515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8"/>
            <a:ext cx="8585908" cy="914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CONSIDERAÇÕES FINAIS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O tempo dedicado ao planejamento é importante para evitar problemas na fase de execução.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O objetivo central do planejamento é minimizar a necessidade de revisões durante a execução.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Planejamento, execução e controle são os elementos chave da gerência de projetos.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02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CONCEITO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O conjunto de fases de um projeto é conhecido como ciclo de vida do projeto.</a:t>
            </a:r>
          </a:p>
          <a:p>
            <a:pPr marL="108585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A divisão do projeto em fases melhora o controle gerencial.</a:t>
            </a:r>
          </a:p>
          <a:p>
            <a:pPr marL="108585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Cada fase: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Pode compreender conjunto distintos de atividades;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Produz entregas;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Pode envolver pessoas, recursos, prazos e custos distintos;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67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CONCEITO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4</a:t>
            </a:fld>
            <a:endParaRPr lang="pt-BR"/>
          </a:p>
        </p:txBody>
      </p:sp>
      <p:pic>
        <p:nvPicPr>
          <p:cNvPr id="1026" name="Picture 2" descr="http://artia.com/wp-content/uploads/2015/09/ciclo-de-vida-de-projet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10" y="1842742"/>
            <a:ext cx="8016041" cy="468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96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CONCEITO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Divisão do projeto em várias fases para: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Melhorar controle;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Sincronizar o projeto com as operações continuadas.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As fases de um projeto: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São caracterizadas pelo cumprimento de uma ou mais atividades;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Constituem uma sequência lógica.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São marcadas pela entrega de um ou mais produtos, como estudos de viabilidade, protótipos funcionais, parte do produto/serviço;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48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528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CONCEITO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Com o avanço das fases: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Os custos são geralmente crescentes;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Os riscos são geralmente decrescentes;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A capacidade das partes envolvidas alterarem os produtos de cada fase é decrescente;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Cada indústria apresenta diferentes fases específicas para seus projetos, sendo que muitas têm suas fases detalhadamente descritas, em padrões.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745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27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CONCEITO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No início de cada fase</a:t>
            </a:r>
          </a:p>
          <a:p>
            <a:pPr marL="14859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define-se o trabalho a ser feito e o pessoal envolvido na sua execução;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O fim da fase é marcada por uma revisão dos produtos e do desempenho do projeto até o momento;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7</a:t>
            </a:fld>
            <a:endParaRPr lang="pt-BR"/>
          </a:p>
        </p:txBody>
      </p:sp>
      <p:grpSp>
        <p:nvGrpSpPr>
          <p:cNvPr id="49" name="Grupo 48"/>
          <p:cNvGrpSpPr/>
          <p:nvPr/>
        </p:nvGrpSpPr>
        <p:grpSpPr>
          <a:xfrm>
            <a:off x="995268" y="4351762"/>
            <a:ext cx="7208516" cy="2004590"/>
            <a:chOff x="542261" y="4391485"/>
            <a:chExt cx="7208516" cy="2004590"/>
          </a:xfrm>
        </p:grpSpPr>
        <p:sp>
          <p:nvSpPr>
            <p:cNvPr id="4" name="CaixaDeTexto 3"/>
            <p:cNvSpPr txBox="1"/>
            <p:nvPr/>
          </p:nvSpPr>
          <p:spPr>
            <a:xfrm>
              <a:off x="542261" y="5231219"/>
              <a:ext cx="1152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Fase 1</a:t>
              </a: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3527035" y="5212148"/>
              <a:ext cx="1152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Fase 2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598777" y="5210536"/>
              <a:ext cx="1152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Fase n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42261" y="4423145"/>
              <a:ext cx="997581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Trabalho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550976" y="4391485"/>
              <a:ext cx="997581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Trabalho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631093" y="4445208"/>
              <a:ext cx="997581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Trabalho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704622" y="6026743"/>
              <a:ext cx="827278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Equipe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3686365" y="5973274"/>
              <a:ext cx="827278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Equipe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6761819" y="5987020"/>
              <a:ext cx="827278" cy="36933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pt-BR" dirty="0"/>
                <a:t>Equipe</a:t>
              </a:r>
            </a:p>
          </p:txBody>
        </p:sp>
        <p:cxnSp>
          <p:nvCxnSpPr>
            <p:cNvPr id="20" name="Conector de seta reta 19"/>
            <p:cNvCxnSpPr>
              <a:stCxn id="14" idx="0"/>
              <a:endCxn id="4" idx="2"/>
            </p:cNvCxnSpPr>
            <p:nvPr/>
          </p:nvCxnSpPr>
          <p:spPr>
            <a:xfrm flipV="1">
              <a:off x="1118261" y="5600551"/>
              <a:ext cx="0" cy="426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/>
            <p:nvPr/>
          </p:nvCxnSpPr>
          <p:spPr>
            <a:xfrm flipH="1" flipV="1">
              <a:off x="4097381" y="5534532"/>
              <a:ext cx="5247" cy="438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>
            <a:xfrm flipH="1" flipV="1">
              <a:off x="7175459" y="5580285"/>
              <a:ext cx="5247" cy="438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>
            <a:xfrm rot="10800000" flipH="1" flipV="1">
              <a:off x="1093915" y="4765597"/>
              <a:ext cx="5247" cy="438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>
            <a:xfrm rot="10800000" flipH="1" flipV="1">
              <a:off x="4100005" y="4733937"/>
              <a:ext cx="5247" cy="438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>
            <a:xfrm rot="10800000" flipH="1" flipV="1">
              <a:off x="7177497" y="4787660"/>
              <a:ext cx="5247" cy="438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Elipse 26"/>
            <p:cNvSpPr/>
            <p:nvPr/>
          </p:nvSpPr>
          <p:spPr>
            <a:xfrm>
              <a:off x="1969873" y="5104734"/>
              <a:ext cx="1293141" cy="616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Revisão</a:t>
              </a:r>
            </a:p>
          </p:txBody>
        </p:sp>
        <p:sp>
          <p:nvSpPr>
            <p:cNvPr id="28" name="Elipse 27"/>
            <p:cNvSpPr/>
            <p:nvPr/>
          </p:nvSpPr>
          <p:spPr>
            <a:xfrm>
              <a:off x="4970714" y="5137215"/>
              <a:ext cx="1293141" cy="616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Revisão</a:t>
              </a:r>
            </a:p>
          </p:txBody>
        </p:sp>
        <p:cxnSp>
          <p:nvCxnSpPr>
            <p:cNvPr id="30" name="Conector angulado 29"/>
            <p:cNvCxnSpPr>
              <a:stCxn id="4" idx="3"/>
              <a:endCxn id="27" idx="2"/>
            </p:cNvCxnSpPr>
            <p:nvPr/>
          </p:nvCxnSpPr>
          <p:spPr>
            <a:xfrm flipV="1">
              <a:off x="1694261" y="5413078"/>
              <a:ext cx="275612" cy="28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angulado 32"/>
            <p:cNvCxnSpPr/>
            <p:nvPr/>
          </p:nvCxnSpPr>
          <p:spPr>
            <a:xfrm flipV="1">
              <a:off x="4278564" y="5416973"/>
              <a:ext cx="392248" cy="28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angulado 44"/>
            <p:cNvCxnSpPr/>
            <p:nvPr/>
          </p:nvCxnSpPr>
          <p:spPr>
            <a:xfrm flipV="1">
              <a:off x="3227712" y="5410271"/>
              <a:ext cx="275612" cy="28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do 46"/>
            <p:cNvCxnSpPr/>
            <p:nvPr/>
          </p:nvCxnSpPr>
          <p:spPr>
            <a:xfrm flipV="1">
              <a:off x="4688488" y="5416973"/>
              <a:ext cx="275612" cy="28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angulado 47"/>
            <p:cNvCxnSpPr/>
            <p:nvPr/>
          </p:nvCxnSpPr>
          <p:spPr>
            <a:xfrm flipV="1">
              <a:off x="6279157" y="5414166"/>
              <a:ext cx="275612" cy="28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7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7"/>
            <a:ext cx="8585908" cy="2796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CONCEITO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Uma fase começa quando termina a outra.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A sobreposição de fases é chamada "</a:t>
            </a:r>
            <a:r>
              <a:rPr lang="pt-BR" sz="2400" i="1" dirty="0" err="1"/>
              <a:t>fast</a:t>
            </a:r>
            <a:r>
              <a:rPr lang="pt-BR" sz="2400" i="1" dirty="0"/>
              <a:t> </a:t>
            </a:r>
            <a:r>
              <a:rPr lang="pt-BR" sz="2400" i="1" dirty="0" err="1"/>
              <a:t>tracking</a:t>
            </a:r>
            <a:r>
              <a:rPr lang="pt-BR" sz="2400" dirty="0"/>
              <a:t>".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Nesse caso, começa-se a trabalhar nas próximas fases do projeto antes do fim da fase corrente (entrega e revisão dos produtos).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8</a:t>
            </a:fld>
            <a:endParaRPr lang="pt-BR"/>
          </a:p>
        </p:txBody>
      </p:sp>
      <p:grpSp>
        <p:nvGrpSpPr>
          <p:cNvPr id="74" name="Grupo 73"/>
          <p:cNvGrpSpPr/>
          <p:nvPr/>
        </p:nvGrpSpPr>
        <p:grpSpPr>
          <a:xfrm>
            <a:off x="742483" y="3952793"/>
            <a:ext cx="7763564" cy="2866667"/>
            <a:chOff x="742483" y="3952793"/>
            <a:chExt cx="7763564" cy="2866667"/>
          </a:xfrm>
        </p:grpSpPr>
        <p:sp>
          <p:nvSpPr>
            <p:cNvPr id="31" name="CaixaDeTexto 30"/>
            <p:cNvSpPr txBox="1"/>
            <p:nvPr/>
          </p:nvSpPr>
          <p:spPr>
            <a:xfrm>
              <a:off x="742483" y="4079278"/>
              <a:ext cx="1152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Fase 1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882909" y="5702784"/>
              <a:ext cx="1152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Fase n</a:t>
              </a:r>
            </a:p>
          </p:txBody>
        </p:sp>
        <p:sp>
          <p:nvSpPr>
            <p:cNvPr id="51" name="Elipse 50"/>
            <p:cNvSpPr/>
            <p:nvPr/>
          </p:nvSpPr>
          <p:spPr>
            <a:xfrm>
              <a:off x="2170095" y="3952793"/>
              <a:ext cx="1293141" cy="616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Revisão</a:t>
              </a:r>
            </a:p>
          </p:txBody>
        </p:sp>
        <p:cxnSp>
          <p:nvCxnSpPr>
            <p:cNvPr id="53" name="Conector angulado 52"/>
            <p:cNvCxnSpPr>
              <a:stCxn id="31" idx="3"/>
              <a:endCxn id="51" idx="2"/>
            </p:cNvCxnSpPr>
            <p:nvPr/>
          </p:nvCxnSpPr>
          <p:spPr>
            <a:xfrm flipV="1">
              <a:off x="1894483" y="4261137"/>
              <a:ext cx="275612" cy="28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angulado 56"/>
            <p:cNvCxnSpPr>
              <a:stCxn id="62" idx="6"/>
              <a:endCxn id="34" idx="1"/>
            </p:cNvCxnSpPr>
            <p:nvPr/>
          </p:nvCxnSpPr>
          <p:spPr>
            <a:xfrm flipV="1">
              <a:off x="5353151" y="5887450"/>
              <a:ext cx="529758" cy="237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/>
            <p:cNvSpPr txBox="1"/>
            <p:nvPr/>
          </p:nvSpPr>
          <p:spPr>
            <a:xfrm>
              <a:off x="1649483" y="4796678"/>
              <a:ext cx="1152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Fase 2</a:t>
              </a:r>
            </a:p>
          </p:txBody>
        </p:sp>
        <p:sp>
          <p:nvSpPr>
            <p:cNvPr id="59" name="Elipse 58"/>
            <p:cNvSpPr/>
            <p:nvPr/>
          </p:nvSpPr>
          <p:spPr>
            <a:xfrm>
              <a:off x="3077095" y="4670193"/>
              <a:ext cx="1293141" cy="616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Revisão</a:t>
              </a:r>
            </a:p>
          </p:txBody>
        </p:sp>
        <p:cxnSp>
          <p:nvCxnSpPr>
            <p:cNvPr id="60" name="Conector angulado 59"/>
            <p:cNvCxnSpPr>
              <a:stCxn id="58" idx="3"/>
              <a:endCxn id="59" idx="2"/>
            </p:cNvCxnSpPr>
            <p:nvPr/>
          </p:nvCxnSpPr>
          <p:spPr>
            <a:xfrm flipV="1">
              <a:off x="2801483" y="4978537"/>
              <a:ext cx="275612" cy="28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/>
            <p:cNvSpPr txBox="1"/>
            <p:nvPr/>
          </p:nvSpPr>
          <p:spPr>
            <a:xfrm>
              <a:off x="2632398" y="5707963"/>
              <a:ext cx="1152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Fase 3</a:t>
              </a:r>
            </a:p>
          </p:txBody>
        </p:sp>
        <p:sp>
          <p:nvSpPr>
            <p:cNvPr id="62" name="Elipse 61"/>
            <p:cNvSpPr/>
            <p:nvPr/>
          </p:nvSpPr>
          <p:spPr>
            <a:xfrm>
              <a:off x="4060010" y="5581478"/>
              <a:ext cx="1293141" cy="6166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Revisão</a:t>
              </a:r>
            </a:p>
          </p:txBody>
        </p:sp>
        <p:cxnSp>
          <p:nvCxnSpPr>
            <p:cNvPr id="63" name="Conector angulado 62"/>
            <p:cNvCxnSpPr>
              <a:stCxn id="61" idx="3"/>
              <a:endCxn id="62" idx="2"/>
            </p:cNvCxnSpPr>
            <p:nvPr/>
          </p:nvCxnSpPr>
          <p:spPr>
            <a:xfrm flipV="1">
              <a:off x="3784398" y="5889822"/>
              <a:ext cx="275612" cy="28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angulado 11"/>
            <p:cNvCxnSpPr>
              <a:stCxn id="51" idx="6"/>
              <a:endCxn id="58" idx="1"/>
            </p:cNvCxnSpPr>
            <p:nvPr/>
          </p:nvCxnSpPr>
          <p:spPr>
            <a:xfrm flipH="1">
              <a:off x="1649483" y="4261137"/>
              <a:ext cx="1813753" cy="720207"/>
            </a:xfrm>
            <a:prstGeom prst="bentConnector5">
              <a:avLst>
                <a:gd name="adj1" fmla="val -12604"/>
                <a:gd name="adj2" fmla="val 48252"/>
                <a:gd name="adj3" fmla="val 11260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angulado 14"/>
            <p:cNvCxnSpPr>
              <a:stCxn id="59" idx="6"/>
              <a:endCxn id="61" idx="1"/>
            </p:cNvCxnSpPr>
            <p:nvPr/>
          </p:nvCxnSpPr>
          <p:spPr>
            <a:xfrm flipH="1">
              <a:off x="2632398" y="4978537"/>
              <a:ext cx="1737838" cy="914092"/>
            </a:xfrm>
            <a:prstGeom prst="bentConnector5">
              <a:avLst>
                <a:gd name="adj1" fmla="val -13154"/>
                <a:gd name="adj2" fmla="val 56765"/>
                <a:gd name="adj3" fmla="val 11315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de seta reta 69"/>
            <p:cNvCxnSpPr/>
            <p:nvPr/>
          </p:nvCxnSpPr>
          <p:spPr>
            <a:xfrm>
              <a:off x="742483" y="6356352"/>
              <a:ext cx="7763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CaixaDeTexto 72"/>
            <p:cNvSpPr txBox="1"/>
            <p:nvPr/>
          </p:nvSpPr>
          <p:spPr>
            <a:xfrm>
              <a:off x="3723665" y="6450128"/>
              <a:ext cx="81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0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de conhecimento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6572" y="1392868"/>
            <a:ext cx="8585908" cy="226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pt-BR" sz="2400" b="1" dirty="0"/>
              <a:t>CONCEITO</a:t>
            </a:r>
          </a:p>
          <a:p>
            <a:pPr marL="1085850" lvl="1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pt-BR" sz="2400" dirty="0"/>
              <a:t>Uma área de conhecimento é definida por seus requisitos de conhecimentos e é descrita em termos dos processos que a compõem, das práticas, entradas, saídas, ferramentas e técnicas que podem ser usadas em cada processo.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550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IFC BLUMENAU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IFC BLUMENAU" id="{E839D3FE-A996-4552-9541-4494435EC041}" vid="{9F477B03-9030-4919-A218-34F728A072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IFC BLUMENAU</Template>
  <TotalTime>1666</TotalTime>
  <Words>743</Words>
  <Application>Microsoft Office PowerPoint</Application>
  <PresentationFormat>Apresentação na tela (4:3)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TEMA IFC BLUMENAU</vt:lpstr>
      <vt:lpstr>Gerenciamento de Projetos</vt:lpstr>
      <vt:lpstr>Agenda</vt:lpstr>
      <vt:lpstr>Ciclo de vida</vt:lpstr>
      <vt:lpstr>Ciclo de vida</vt:lpstr>
      <vt:lpstr>Ciclo de vida</vt:lpstr>
      <vt:lpstr>Ciclo de vida</vt:lpstr>
      <vt:lpstr>Ciclo de vida</vt:lpstr>
      <vt:lpstr>Ciclo de vida</vt:lpstr>
      <vt:lpstr>Áreas de conhecimento</vt:lpstr>
      <vt:lpstr>Áreas de conhecimento</vt:lpstr>
      <vt:lpstr>Grupos de processos</vt:lpstr>
      <vt:lpstr>Grupos de processos</vt:lpstr>
      <vt:lpstr>Grupos de processos</vt:lpstr>
      <vt:lpstr>Processos</vt:lpstr>
      <vt:lpstr>Processos</vt:lpstr>
      <vt:lpstr>Processos</vt:lpstr>
      <vt:lpstr>Processos</vt:lpstr>
      <vt:lpstr>Processos</vt:lpstr>
      <vt:lpstr>Processos</vt:lpstr>
      <vt:lpstr>Processos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Adriano Pessini</dc:creator>
  <cp:lastModifiedBy>Adriano Pizzini</cp:lastModifiedBy>
  <cp:revision>121</cp:revision>
  <dcterms:created xsi:type="dcterms:W3CDTF">2016-03-08T18:32:54Z</dcterms:created>
  <dcterms:modified xsi:type="dcterms:W3CDTF">2024-09-05T19:34:17Z</dcterms:modified>
</cp:coreProperties>
</file>