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07" r:id="rId3"/>
    <p:sldId id="258" r:id="rId4"/>
    <p:sldId id="409" r:id="rId5"/>
    <p:sldId id="327" r:id="rId6"/>
    <p:sldId id="330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</p:sldIdLst>
  <p:sldSz cx="9144000" cy="6858000" type="screen4x3"/>
  <p:notesSz cx="7102475" cy="10233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9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429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12/09/2024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2" tIns="47311" rIns="94622" bIns="4731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4622" tIns="47311" rIns="94622" bIns="4731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8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3428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04B602-93F7-4D07-B7EE-9D89BDAF9B8A}" type="datetime1">
              <a:rPr lang="pt-BR" smtClean="0"/>
              <a:t>12/09/2024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15D349-7C64-41B8-9D1F-80E3E944B53B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E7D66C-F386-4747-B16E-9BB0FE75FD66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50BBFE-DBB6-4281-A6F3-4E81D4862E1F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423E40-4F43-43C6-B159-9C19DC8215BB}" type="datetime1">
              <a:rPr lang="pt-BR" smtClean="0"/>
              <a:t>12/09/2024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6186DD-9046-477C-BC71-EDFA653F6455}" type="datetime1">
              <a:rPr lang="pt-BR" smtClean="0"/>
              <a:t>12/09/2024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6B7F2-80CC-4CE7-9D5E-160774CCEA01}" type="datetime1">
              <a:rPr lang="pt-BR" smtClean="0"/>
              <a:t>12/09/2024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C8417E-D43F-499E-B9F6-734D00634F82}" type="datetime1">
              <a:rPr lang="pt-BR" smtClean="0"/>
              <a:t>12/09/2024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1A5A17-4E78-47DD-9DE7-F779FBBAC399}" type="datetime1">
              <a:rPr lang="pt-BR" smtClean="0"/>
              <a:t>12/09/2024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1FB595-5397-406A-A9B9-15752AED5F67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F249DF-D935-423B-919F-65B6802D3F27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AEC65D-2029-4DF9-86D6-A44987874507}" type="datetime1">
              <a:rPr lang="pt-BR" smtClean="0"/>
              <a:t>12/09/2024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232A-C2CB-4EE9-861A-35801A460714}" type="datetime1">
              <a:rPr lang="pt-BR" smtClean="0"/>
              <a:t>12/09/2024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Iniciação do projeto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33FB2C-EC98-2A54-F2A6-75434BA4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14552"/>
            <a:ext cx="8305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Técnicas de facilitação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As técnicas de facilitação têm ampla aplicação dentro dos processos de gerenciamento de projetos e orientam o desenvolvimento do termo de abertura do projeto. 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Brainstorming, resolução de conflitos, solução de problemas e gerenciamento de reuniões são exemplos de técnicas chave que ajudam as equipes e pessoas a realizar as atividades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0999" y="1367137"/>
            <a:ext cx="857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4.1. Desenvolver o termo de abertura do projeto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Ferramentas e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32484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14552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Termo de abertura de projeto (TAP)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O termo de abertura do projeto é o documento emitido pelo responsável inicial ou patrocinador do projeto que autoriza formalmente a existência de um projeto e concede ao gerente do projeto a autoridade para aplicar os recursos organizacionais nas atividades do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Registro das premissas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À medida que novas informações são disponibilizadas através da análise qualitativa dos riscos, as premissas podem mudar.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O registro das premissas deve ser revisto para incluir essas novas informações.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0999" y="1367137"/>
            <a:ext cx="857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4.1. Desenvolver o termo de abertura do projeto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Saídas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89505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6410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Identificar as partes interessadas é o processo de identificar pessoas, grupos ou organizações que podem ter impacto ou serem impactados por uma decisão, atividade ou resultado do projeto, e analisar e documentar informações relevantes relativas aos seus interesses, nível de engajamento, interdependências, influência, e seu impacto potencial no sucesso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13.1 Identificar as partes interessadas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0999" y="3767795"/>
            <a:ext cx="2880000" cy="2588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Termo de abertura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Documentos de aquisição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02155" y="3767795"/>
            <a:ext cx="2880000" cy="25885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partes interessadas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6" y="3767795"/>
            <a:ext cx="2664000" cy="2588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das partes interessadas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FD7085-5AC8-37FB-D0C0-FA51D35A61A4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202228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2113200"/>
            <a:ext cx="864100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Termo de abertura de projeto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Fatores ambientais da empresa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Ativos de processos organizacionais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Documentos de aquisição</a:t>
            </a:r>
          </a:p>
          <a:p>
            <a:pPr algn="just"/>
            <a:r>
              <a:rPr lang="pt-BR" altLang="pt-BR" sz="2000" dirty="0"/>
              <a:t>Se um projeto for o resultado de uma atividade de aquisição ou estiver baseado em um contrato estabelecido, as partes desse contrato são as principais partes interessadas do projeto.</a:t>
            </a:r>
          </a:p>
          <a:p>
            <a:pPr algn="just"/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13.1 Identificar as partes interessadas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Entradas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5430F4-3D71-E256-9B24-4B8AA0C49DC5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19080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2113200"/>
            <a:ext cx="8641007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Análise de partes interessadas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dirty="0"/>
              <a:t>A análise de partes interessadas é uma técnica de coleta e análise sistemática de informações quantitativas e qualitativas para determinar os interesses que devem ser considerados durante todo o projeto.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dirty="0"/>
              <a:t>Ela identifica os </a:t>
            </a:r>
            <a:r>
              <a:rPr lang="pt-BR" altLang="pt-BR" sz="1800" b="1" u="sng" dirty="0"/>
              <a:t>interesses</a:t>
            </a:r>
            <a:r>
              <a:rPr lang="pt-BR" altLang="pt-BR" sz="1800" dirty="0"/>
              <a:t>, as </a:t>
            </a:r>
            <a:r>
              <a:rPr lang="pt-BR" altLang="pt-BR" sz="1800" b="1" u="sng" dirty="0"/>
              <a:t>expectativas</a:t>
            </a:r>
            <a:r>
              <a:rPr lang="pt-BR" altLang="pt-BR" sz="1800" dirty="0"/>
              <a:t> e a </a:t>
            </a:r>
            <a:r>
              <a:rPr lang="pt-BR" altLang="pt-BR" sz="1800" b="1" u="sng" dirty="0"/>
              <a:t>influência</a:t>
            </a:r>
            <a:r>
              <a:rPr lang="pt-BR" altLang="pt-BR" sz="1800" dirty="0"/>
              <a:t> das partes interessadas e determina seu relacionamento com a finalidade do projeto.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dirty="0"/>
              <a:t>Também ajuda a identificar os </a:t>
            </a:r>
            <a:r>
              <a:rPr lang="pt-BR" altLang="pt-BR" sz="1800" b="1" u="sng" dirty="0"/>
              <a:t>relacionamentos</a:t>
            </a:r>
            <a:r>
              <a:rPr lang="pt-BR" altLang="pt-BR" sz="1800" dirty="0"/>
              <a:t> das partes interessadas (do projeto e com outras partes interessadas) que podem ser aproveitadas para formar alianças e parcerias potenciais para aumentar a possibilidade de êxito do projeto, juntamente com os relacionamentos com as partes interessadas que devem ser influenciadas de maneiras diferentes nos vários estágios do projeto ou da fase.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13.1 Identificar as partes interessadas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Ferramentas e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B51314-47DC-6F3A-FE97-9F4585FBF507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378112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2113200"/>
            <a:ext cx="86410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Opinião especializada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Reuniões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Análise de partes interessadas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13.1 Identificar as partes interessadas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Ferramentas e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5532FFA-BE73-9886-9FAA-D0B6FF6CF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4" y="3100288"/>
            <a:ext cx="4048125" cy="36686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FCD55A-40FE-75D9-CC52-E7E911D6D56D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166629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2113200"/>
            <a:ext cx="864100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b="1" dirty="0"/>
              <a:t>Registro das partes interessadas</a:t>
            </a:r>
          </a:p>
          <a:p>
            <a:pPr algn="just"/>
            <a:r>
              <a:rPr lang="pt-BR" altLang="pt-BR" sz="1800" dirty="0"/>
              <a:t>O principal resultado do processo Identificar as partes interessadas é o registro das partes interessadas. Ele contém todos os detalhes relativos às partes identificadas, incluindo, entre outros: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b="1" dirty="0"/>
              <a:t>Informações de identificação:</a:t>
            </a:r>
            <a:r>
              <a:rPr lang="pt-BR" altLang="pt-BR" sz="1800" dirty="0"/>
              <a:t> Nome, posição na organização, local, papel no projeto, informações de contato;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b="1" dirty="0"/>
              <a:t>Informações de avaliação:</a:t>
            </a:r>
            <a:r>
              <a:rPr lang="pt-BR" altLang="pt-BR" sz="1800" dirty="0"/>
              <a:t> Requisitos essenciais, principais expectativas, influência potencial no projeto, fase de maior interesse no ciclo de vida; 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b="1" dirty="0"/>
              <a:t>Classificação das partes interessadas:</a:t>
            </a:r>
            <a:r>
              <a:rPr lang="pt-BR" altLang="pt-BR" sz="1800" dirty="0"/>
              <a:t> Interna/externa, de apoio/neutra/resistente, etc.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13.1 Identificar as partes interessadas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Saídas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B51314-47DC-6F3A-FE97-9F4585FBF507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8679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50118" y="6552200"/>
            <a:ext cx="1965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Diego Macedo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FAA68F-C45A-E9E8-2A2E-A3237CFCFC09}"/>
              </a:ext>
            </a:extLst>
          </p:cNvPr>
          <p:cNvSpPr/>
          <p:nvPr/>
        </p:nvSpPr>
        <p:spPr>
          <a:xfrm>
            <a:off x="68366" y="44624"/>
            <a:ext cx="3546505" cy="76722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1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Critérios de aceitação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Um conjunto de condições a serem satisfeitas antes da aceitação das entregas.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Entrega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Qualquer produto, resultado ou capacidade para realizar um serviço único e verificável e cuja execução é exigida para concluir um processo, uma fase ou um projeto.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Restrições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Um fator limitador (interno/externo) que afeta a execução de um projeto ou processo. Quando um projeto é feito sob contrato, as cláusulas contratuais geralmente serão restrições.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Premissas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Um fator do processo de planejamento considerado verdadeiro, real ou certo, desprovido de prova ou demonstração. Também descreve o impacto potencial desses fatores se forem comprovados como falsos. 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1800" dirty="0"/>
              <a:t>Toda premissa tem (pelo menos) um risco associado.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Antes de começar, alguns termos...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400452-1944-7246-1025-E4A3D231474A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grupo de processos de iniciação consiste dos processos realizados para definir um novo projeto ou uma nova fase de um projeto obtendo autorização para iniciar o projeto ou a fase.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Nos processos de iniciação, o escopo inicial é definido e os recursos financeiros iniciais são comprometidos.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As partes interessadas internas e externas que vão interagir e influenciar o resultado geral projeto são identificadas.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Se ainda não foi designado, o gerente do projeto será selecionado. Estas informações são capturadas no termo de abertura do projeto e no registro das partes interessadas. Quando o termo de abertura é aprovado, o projeto é oficialmente autorizado.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Iniciação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277329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Gerenciamento de tempo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102665"/>
              </p:ext>
            </p:extLst>
          </p:nvPr>
        </p:nvGraphicFramePr>
        <p:xfrm>
          <a:off x="381000" y="1828802"/>
          <a:ext cx="8539715" cy="3403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3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Iniciação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Execução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Monitoramento e controle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Encerramento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4.1 Desenvolver o termo de abertura do projeto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13.1 Identificar as partes interessadas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436011E-1111-A51B-236B-07F9DBA3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14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6410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Desenvolver o termo de abertura do projeto é o processo de desenvolver um documento que formalmente autoriza a existência de um projeto e dá ao gerente do projeto a autoridade necessária para aplicar recursos organizacionais às atividades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4.1. Desenvolver o termo de abertura do projeto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0999" y="3200401"/>
            <a:ext cx="2880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Documentos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Acordos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02155" y="3200401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Coleta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Habilidades interpessoais e de equipe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6" y="3200401"/>
            <a:ext cx="2664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Termo de abertura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das premissas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D904E5-7974-C810-6A76-7A06E65E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65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13200"/>
            <a:ext cx="8305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Especificação do trabalho do projeto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A especificação do trabalho do projeto (ETP) é uma descrição narrativa dos produtos, serviços ou resultados a serem entregues por um projeto.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Business case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O business case, ou documento semelhante, descreve as informações necessárias do ponto de vista de negócios, para determinar se o projeto justifica ou não o seu investimento.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Acordos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Os acordos são usados para definir as intenções iniciais de um projeto. Os acordos podem tomar a forma de contratos, memorandos de entendimento (</a:t>
            </a:r>
            <a:r>
              <a:rPr lang="pt-BR" sz="1800" dirty="0" err="1"/>
              <a:t>MDEs</a:t>
            </a:r>
            <a:r>
              <a:rPr lang="pt-BR" sz="1800" dirty="0"/>
              <a:t>), acordos de nível de serviço (</a:t>
            </a:r>
            <a:r>
              <a:rPr lang="pt-BR" sz="1800" dirty="0" err="1"/>
              <a:t>ANSs</a:t>
            </a:r>
            <a:r>
              <a:rPr lang="pt-BR" sz="1800" dirty="0"/>
              <a:t>), carta de acordos, cartas de intenção, acordos verbais, e-mails, ou outros tipos de acordos por escrito.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8572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pt-BR"/>
            </a:defPPr>
            <a:lvl1pPr>
              <a:spcBef>
                <a:spcPct val="50000"/>
              </a:spcBef>
              <a:defRPr sz="2400" b="1"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4.1. Desenvolver o termo de abertura do projeto</a:t>
            </a:r>
          </a:p>
          <a:p>
            <a:pPr>
              <a:spcBef>
                <a:spcPts val="0"/>
              </a:spcBef>
            </a:pPr>
            <a:r>
              <a:rPr lang="pt-BR" dirty="0"/>
              <a:t>Entradas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35183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13200"/>
            <a:ext cx="8305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pt-BR"/>
            </a:defPPr>
            <a:lvl1pPr marL="342900" indent="-342900" algn="just">
              <a:buFont typeface="Arial" panose="020B0604020202020204" pitchFamily="34" charset="0"/>
              <a:buChar char="•"/>
              <a:defRPr sz="2000" b="1">
                <a:latin typeface="Arial" panose="020B0604020202020204" pitchFamily="34" charset="0"/>
              </a:defRPr>
            </a:lvl1pPr>
            <a:lvl2pPr marL="1085850" lvl="1" indent="-342900" algn="just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/>
              <a:t>Fatores ambientais da empresa</a:t>
            </a:r>
          </a:p>
          <a:p>
            <a:pPr lvl="1"/>
            <a:r>
              <a:rPr lang="pt-BR" dirty="0"/>
              <a:t>Padrões governamentais, padrões industriais ou regulamentos (por exemplo, códigos de conduta, padrões de qualidade ou padrões de proteção de trabalhadores),</a:t>
            </a:r>
          </a:p>
          <a:p>
            <a:pPr lvl="1"/>
            <a:r>
              <a:rPr lang="pt-BR" dirty="0"/>
              <a:t>Estrutura e cultura organizacionais, e</a:t>
            </a:r>
          </a:p>
          <a:p>
            <a:pPr lvl="1"/>
            <a:r>
              <a:rPr lang="pt-BR" dirty="0"/>
              <a:t>Condições do mercado.</a:t>
            </a:r>
          </a:p>
          <a:p>
            <a:r>
              <a:rPr lang="pt-BR" dirty="0"/>
              <a:t>Ativos de processos organizacionais</a:t>
            </a:r>
          </a:p>
          <a:p>
            <a:pPr lvl="1"/>
            <a:r>
              <a:rPr lang="pt-BR" dirty="0"/>
              <a:t>Processos organizacionais padronizados, políticas e definições de processos;</a:t>
            </a:r>
          </a:p>
          <a:p>
            <a:pPr lvl="1"/>
            <a:r>
              <a:rPr lang="pt-BR" dirty="0"/>
              <a:t>Modelos (por exemplo, modelo do termo de abertura do projeto);</a:t>
            </a:r>
          </a:p>
          <a:p>
            <a:pPr lvl="1"/>
            <a:r>
              <a:rPr lang="pt-BR" dirty="0"/>
              <a:t>Informações históricas e base de conhecimento de lições aprendidas.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845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pt-BR"/>
            </a:defPPr>
            <a:lvl1pPr>
              <a:spcBef>
                <a:spcPct val="50000"/>
              </a:spcBef>
              <a:defRPr sz="2400" b="1"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/>
              <a:t>4.1. Desenvolver o termo de abertura do projeto Entradas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24744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2114552"/>
            <a:ext cx="830580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b="1" dirty="0"/>
              <a:t>Opinião especializada</a:t>
            </a:r>
          </a:p>
          <a:p>
            <a:pPr algn="just"/>
            <a:r>
              <a:rPr lang="pt-BR" sz="1800" dirty="0"/>
              <a:t>A opinião especializada é frequentemente utilizada para avaliar as entradas usadas para desenvolver o termo de abertura do projeto.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Outras unidades dentro da organização,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Consultores,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Partes interessadas, inclusive clientes ou patrocinadores,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Associações profissionais e técnicas,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Setores econômicos,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Especialistas no assunto (ENA), 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1800" dirty="0"/>
              <a:t>Escritório de gerenciamento de projetos (PMO).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0999" y="1367137"/>
            <a:ext cx="857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4.1. Desenvolver o termo de abertura do projeto</a:t>
            </a:r>
          </a:p>
          <a:p>
            <a:pPr algn="l"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Ferramentas e técnicas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90D109-CA5E-0B38-745F-7E78847E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2F97CF-1A84-E5BB-A067-3BC967D63821}"/>
              </a:ext>
            </a:extLst>
          </p:cNvPr>
          <p:cNvSpPr txBox="1"/>
          <p:nvPr/>
        </p:nvSpPr>
        <p:spPr>
          <a:xfrm>
            <a:off x="6836773" y="653681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PMBOK, 5ª ed.</a:t>
            </a:r>
          </a:p>
        </p:txBody>
      </p:sp>
    </p:spTree>
    <p:extLst>
      <p:ext uri="{BB962C8B-B14F-4D97-AF65-F5344CB8AC3E}">
        <p14:creationId xmlns:p14="http://schemas.microsoft.com/office/powerpoint/2010/main" val="390430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2789</TotalTime>
  <Words>1304</Words>
  <Application>Microsoft Office PowerPoint</Application>
  <PresentationFormat>Apresentação na tela (4:3)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IFC BLUMENAU</vt:lpstr>
      <vt:lpstr>Iniciação do projeto</vt:lpstr>
      <vt:lpstr>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Arquelau Pasta</dc:creator>
  <cp:lastModifiedBy>Adriano Pizzini</cp:lastModifiedBy>
  <cp:revision>195</cp:revision>
  <cp:lastPrinted>2017-10-02T15:15:10Z</cp:lastPrinted>
  <dcterms:created xsi:type="dcterms:W3CDTF">2016-03-08T18:32:54Z</dcterms:created>
  <dcterms:modified xsi:type="dcterms:W3CDTF">2024-09-12T16:29:09Z</dcterms:modified>
</cp:coreProperties>
</file>