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388" r:id="rId3"/>
    <p:sldId id="387" r:id="rId4"/>
    <p:sldId id="258" r:id="rId5"/>
    <p:sldId id="355" r:id="rId6"/>
    <p:sldId id="356" r:id="rId7"/>
    <p:sldId id="359" r:id="rId8"/>
    <p:sldId id="389" r:id="rId9"/>
    <p:sldId id="327" r:id="rId10"/>
    <p:sldId id="328" r:id="rId11"/>
    <p:sldId id="357" r:id="rId12"/>
    <p:sldId id="330" r:id="rId13"/>
    <p:sldId id="358" r:id="rId14"/>
    <p:sldId id="360" r:id="rId15"/>
    <p:sldId id="361" r:id="rId16"/>
    <p:sldId id="362" r:id="rId17"/>
    <p:sldId id="364" r:id="rId18"/>
    <p:sldId id="363" r:id="rId19"/>
    <p:sldId id="366" r:id="rId20"/>
    <p:sldId id="367" r:id="rId21"/>
    <p:sldId id="373" r:id="rId22"/>
    <p:sldId id="365" r:id="rId23"/>
    <p:sldId id="368" r:id="rId24"/>
    <p:sldId id="369" r:id="rId25"/>
    <p:sldId id="370" r:id="rId26"/>
    <p:sldId id="371" r:id="rId27"/>
    <p:sldId id="372" r:id="rId28"/>
    <p:sldId id="374" r:id="rId29"/>
    <p:sldId id="375" r:id="rId30"/>
    <p:sldId id="380" r:id="rId31"/>
    <p:sldId id="376" r:id="rId32"/>
    <p:sldId id="377" r:id="rId33"/>
    <p:sldId id="378" r:id="rId34"/>
    <p:sldId id="385" r:id="rId35"/>
    <p:sldId id="379" r:id="rId36"/>
    <p:sldId id="381" r:id="rId37"/>
    <p:sldId id="382" r:id="rId38"/>
    <p:sldId id="383" r:id="rId39"/>
    <p:sldId id="384" r:id="rId4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>
        <p:scale>
          <a:sx n="70" d="100"/>
          <a:sy n="70" d="100"/>
        </p:scale>
        <p:origin x="1627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A1A431-A6DA-4548-A4CA-FED5004AD98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3EAEF17-A721-4CCD-9E51-B51D16263C9A}">
      <dgm:prSet phldrT="[Texto]"/>
      <dgm:spPr/>
      <dgm:t>
        <a:bodyPr/>
        <a:lstStyle/>
        <a:p>
          <a:r>
            <a:rPr lang="pt-BR" dirty="0"/>
            <a:t>W</a:t>
          </a:r>
        </a:p>
      </dgm:t>
    </dgm:pt>
    <dgm:pt modelId="{C89D34EA-6A7A-4073-81E4-C1A7CE1CD81A}" type="parTrans" cxnId="{FCF9829E-B190-4058-B53B-FE36C4BBF4E6}">
      <dgm:prSet/>
      <dgm:spPr/>
      <dgm:t>
        <a:bodyPr/>
        <a:lstStyle/>
        <a:p>
          <a:endParaRPr lang="pt-BR"/>
        </a:p>
      </dgm:t>
    </dgm:pt>
    <dgm:pt modelId="{9D919418-20AC-422C-AE5E-4AB7ADF952CD}" type="sibTrans" cxnId="{FCF9829E-B190-4058-B53B-FE36C4BBF4E6}">
      <dgm:prSet/>
      <dgm:spPr/>
      <dgm:t>
        <a:bodyPr/>
        <a:lstStyle/>
        <a:p>
          <a:endParaRPr lang="pt-BR"/>
        </a:p>
      </dgm:t>
    </dgm:pt>
    <dgm:pt modelId="{F8D96443-F464-4726-939B-0AB560287983}">
      <dgm:prSet phldrT="[Texto]"/>
      <dgm:spPr/>
      <dgm:t>
        <a:bodyPr/>
        <a:lstStyle/>
        <a:p>
          <a:r>
            <a:rPr lang="pt-BR" dirty="0"/>
            <a:t>Esforço, empenho ou exercício físico ou mental sustentado de habilidade para superar obstáculos e atingir um objetivo.</a:t>
          </a:r>
        </a:p>
      </dgm:t>
    </dgm:pt>
    <dgm:pt modelId="{4CA21945-4D07-4A8F-8A36-7F54750AEB08}" type="parTrans" cxnId="{648DB98B-E572-49B2-9CC4-586107C8E02D}">
      <dgm:prSet/>
      <dgm:spPr/>
      <dgm:t>
        <a:bodyPr/>
        <a:lstStyle/>
        <a:p>
          <a:endParaRPr lang="pt-BR"/>
        </a:p>
      </dgm:t>
    </dgm:pt>
    <dgm:pt modelId="{B9961912-C5CB-4E71-963B-F1BB0F7BABB5}" type="sibTrans" cxnId="{648DB98B-E572-49B2-9CC4-586107C8E02D}">
      <dgm:prSet/>
      <dgm:spPr/>
      <dgm:t>
        <a:bodyPr/>
        <a:lstStyle/>
        <a:p>
          <a:endParaRPr lang="pt-BR"/>
        </a:p>
      </dgm:t>
    </dgm:pt>
    <dgm:pt modelId="{B8D0C1F9-AD9F-4D86-8D58-11664A9654D8}">
      <dgm:prSet phldrT="[Texto]"/>
      <dgm:spPr/>
      <dgm:t>
        <a:bodyPr/>
        <a:lstStyle/>
        <a:p>
          <a:r>
            <a:rPr lang="pt-BR" dirty="0"/>
            <a:t>B</a:t>
          </a:r>
        </a:p>
      </dgm:t>
    </dgm:pt>
    <dgm:pt modelId="{F301C7AC-E626-4608-9602-C0B0B8ABFE09}" type="parTrans" cxnId="{5381CEBC-31FC-44B0-B0D6-DDBA3FE9AF74}">
      <dgm:prSet/>
      <dgm:spPr/>
      <dgm:t>
        <a:bodyPr/>
        <a:lstStyle/>
        <a:p>
          <a:endParaRPr lang="pt-BR"/>
        </a:p>
      </dgm:t>
    </dgm:pt>
    <dgm:pt modelId="{38A6A133-425F-4886-BB80-4859E54150E1}" type="sibTrans" cxnId="{5381CEBC-31FC-44B0-B0D6-DDBA3FE9AF74}">
      <dgm:prSet/>
      <dgm:spPr/>
      <dgm:t>
        <a:bodyPr/>
        <a:lstStyle/>
        <a:p>
          <a:endParaRPr lang="pt-BR"/>
        </a:p>
      </dgm:t>
    </dgm:pt>
    <dgm:pt modelId="{2F9370DF-03D9-48E6-9105-F23D63E7A5AD}">
      <dgm:prSet phldrT="[Texto]"/>
      <dgm:spPr/>
      <dgm:t>
        <a:bodyPr/>
        <a:lstStyle/>
        <a:p>
          <a:r>
            <a:rPr lang="pt-BR" dirty="0"/>
            <a:t>O processo de subdivisão das principais entregas do projeto e do trabalho do projeto em componentes menores e mais facilmente gerenciáveis.</a:t>
          </a:r>
        </a:p>
      </dgm:t>
    </dgm:pt>
    <dgm:pt modelId="{9C3DB97A-77C9-42EE-9E86-DDFCAAE6900D}" type="parTrans" cxnId="{7535B6E0-98C3-4427-8A62-301C679B0943}">
      <dgm:prSet/>
      <dgm:spPr/>
      <dgm:t>
        <a:bodyPr/>
        <a:lstStyle/>
        <a:p>
          <a:endParaRPr lang="pt-BR"/>
        </a:p>
      </dgm:t>
    </dgm:pt>
    <dgm:pt modelId="{2D600D16-5207-48FF-A324-9819E2CC112C}" type="sibTrans" cxnId="{7535B6E0-98C3-4427-8A62-301C679B0943}">
      <dgm:prSet/>
      <dgm:spPr/>
      <dgm:t>
        <a:bodyPr/>
        <a:lstStyle/>
        <a:p>
          <a:endParaRPr lang="pt-BR"/>
        </a:p>
      </dgm:t>
    </dgm:pt>
    <dgm:pt modelId="{187D2002-61FF-45D5-B94A-FE8327937520}">
      <dgm:prSet phldrT="[Texto]"/>
      <dgm:spPr/>
      <dgm:t>
        <a:bodyPr/>
        <a:lstStyle/>
        <a:p>
          <a:r>
            <a:rPr lang="pt-BR" dirty="0"/>
            <a:t>S</a:t>
          </a:r>
        </a:p>
      </dgm:t>
    </dgm:pt>
    <dgm:pt modelId="{5842FE93-A9AC-4519-96E7-B3085E09B883}" type="parTrans" cxnId="{299B8FAB-D2B7-4B6E-8D59-82A4EF3260CB}">
      <dgm:prSet/>
      <dgm:spPr/>
      <dgm:t>
        <a:bodyPr/>
        <a:lstStyle/>
        <a:p>
          <a:endParaRPr lang="pt-BR"/>
        </a:p>
      </dgm:t>
    </dgm:pt>
    <dgm:pt modelId="{8CA63E99-9333-419D-A2BE-B285857B2298}" type="sibTrans" cxnId="{299B8FAB-D2B7-4B6E-8D59-82A4EF3260CB}">
      <dgm:prSet/>
      <dgm:spPr/>
      <dgm:t>
        <a:bodyPr/>
        <a:lstStyle/>
        <a:p>
          <a:endParaRPr lang="pt-BR"/>
        </a:p>
      </dgm:t>
    </dgm:pt>
    <dgm:pt modelId="{D8C7CA4D-5323-49B4-9FCC-38470F151B02}">
      <dgm:prSet phldrT="[Texto]"/>
      <dgm:spPr/>
      <dgm:t>
        <a:bodyPr/>
        <a:lstStyle/>
        <a:p>
          <a:r>
            <a:rPr lang="pt-BR" dirty="0"/>
            <a:t>Estrutura, representação gráfica/textual.</a:t>
          </a:r>
        </a:p>
      </dgm:t>
    </dgm:pt>
    <dgm:pt modelId="{282ED9E7-6D1F-47C3-9164-7A4CAE92E2B6}" type="parTrans" cxnId="{78CF2189-5B76-4AD8-9E61-5B359BA411FD}">
      <dgm:prSet/>
      <dgm:spPr/>
      <dgm:t>
        <a:bodyPr/>
        <a:lstStyle/>
        <a:p>
          <a:endParaRPr lang="pt-BR"/>
        </a:p>
      </dgm:t>
    </dgm:pt>
    <dgm:pt modelId="{DA0C3E28-7852-4DDB-A923-A06D98FE4C72}" type="sibTrans" cxnId="{78CF2189-5B76-4AD8-9E61-5B359BA411FD}">
      <dgm:prSet/>
      <dgm:spPr/>
      <dgm:t>
        <a:bodyPr/>
        <a:lstStyle/>
        <a:p>
          <a:endParaRPr lang="pt-BR"/>
        </a:p>
      </dgm:t>
    </dgm:pt>
    <dgm:pt modelId="{FD38FAD1-9AF5-4BA5-A755-D076AA7D9D46}" type="pres">
      <dgm:prSet presAssocID="{85A1A431-A6DA-4548-A4CA-FED5004AD981}" presName="linearFlow" presStyleCnt="0">
        <dgm:presLayoutVars>
          <dgm:dir/>
          <dgm:animLvl val="lvl"/>
          <dgm:resizeHandles val="exact"/>
        </dgm:presLayoutVars>
      </dgm:prSet>
      <dgm:spPr/>
    </dgm:pt>
    <dgm:pt modelId="{C8971E7C-5465-4D9D-8BEA-EA66A5A5F379}" type="pres">
      <dgm:prSet presAssocID="{B3EAEF17-A721-4CCD-9E51-B51D16263C9A}" presName="composite" presStyleCnt="0"/>
      <dgm:spPr/>
    </dgm:pt>
    <dgm:pt modelId="{ADAE790E-457B-4308-995E-7E5B62EC386A}" type="pres">
      <dgm:prSet presAssocID="{B3EAEF17-A721-4CCD-9E51-B51D16263C9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83F9F1F-70DC-4F97-A944-1592C75C1536}" type="pres">
      <dgm:prSet presAssocID="{B3EAEF17-A721-4CCD-9E51-B51D16263C9A}" presName="descendantText" presStyleLbl="alignAcc1" presStyleIdx="0" presStyleCnt="3">
        <dgm:presLayoutVars>
          <dgm:bulletEnabled val="1"/>
        </dgm:presLayoutVars>
      </dgm:prSet>
      <dgm:spPr/>
    </dgm:pt>
    <dgm:pt modelId="{FEFEF3D9-C804-458A-BD38-50DC0BB131B3}" type="pres">
      <dgm:prSet presAssocID="{9D919418-20AC-422C-AE5E-4AB7ADF952CD}" presName="sp" presStyleCnt="0"/>
      <dgm:spPr/>
    </dgm:pt>
    <dgm:pt modelId="{D8E55665-21DC-45A0-9AE2-C3CC434D7881}" type="pres">
      <dgm:prSet presAssocID="{B8D0C1F9-AD9F-4D86-8D58-11664A9654D8}" presName="composite" presStyleCnt="0"/>
      <dgm:spPr/>
    </dgm:pt>
    <dgm:pt modelId="{C4A25AC1-9539-484D-88FF-D9DEEF5EAB1F}" type="pres">
      <dgm:prSet presAssocID="{B8D0C1F9-AD9F-4D86-8D58-11664A9654D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BC6D933-149D-4B97-A854-95C0B42B1A99}" type="pres">
      <dgm:prSet presAssocID="{B8D0C1F9-AD9F-4D86-8D58-11664A9654D8}" presName="descendantText" presStyleLbl="alignAcc1" presStyleIdx="1" presStyleCnt="3">
        <dgm:presLayoutVars>
          <dgm:bulletEnabled val="1"/>
        </dgm:presLayoutVars>
      </dgm:prSet>
      <dgm:spPr/>
    </dgm:pt>
    <dgm:pt modelId="{E4E7C84C-5D69-49A4-A011-4FBC42FA0DAE}" type="pres">
      <dgm:prSet presAssocID="{38A6A133-425F-4886-BB80-4859E54150E1}" presName="sp" presStyleCnt="0"/>
      <dgm:spPr/>
    </dgm:pt>
    <dgm:pt modelId="{3862F2B7-7400-4B9F-B6DB-16094764E158}" type="pres">
      <dgm:prSet presAssocID="{187D2002-61FF-45D5-B94A-FE8327937520}" presName="composite" presStyleCnt="0"/>
      <dgm:spPr/>
    </dgm:pt>
    <dgm:pt modelId="{3BAC5761-FB6C-4D3B-A49D-A15A7611FC18}" type="pres">
      <dgm:prSet presAssocID="{187D2002-61FF-45D5-B94A-FE8327937520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9FD010D-7C35-4922-9903-BD83CF7514BC}" type="pres">
      <dgm:prSet presAssocID="{187D2002-61FF-45D5-B94A-FE8327937520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C162626-6E63-443B-BFB5-5C3C8E926FD5}" type="presOf" srcId="{F8D96443-F464-4726-939B-0AB560287983}" destId="{883F9F1F-70DC-4F97-A944-1592C75C1536}" srcOrd="0" destOrd="0" presId="urn:microsoft.com/office/officeart/2005/8/layout/chevron2"/>
    <dgm:cxn modelId="{21E3E42C-C6D2-48E0-AA2F-9F06D3C7CFD3}" type="presOf" srcId="{B8D0C1F9-AD9F-4D86-8D58-11664A9654D8}" destId="{C4A25AC1-9539-484D-88FF-D9DEEF5EAB1F}" srcOrd="0" destOrd="0" presId="urn:microsoft.com/office/officeart/2005/8/layout/chevron2"/>
    <dgm:cxn modelId="{3CA09839-14F9-430C-B942-705806A08214}" type="presOf" srcId="{187D2002-61FF-45D5-B94A-FE8327937520}" destId="{3BAC5761-FB6C-4D3B-A49D-A15A7611FC18}" srcOrd="0" destOrd="0" presId="urn:microsoft.com/office/officeart/2005/8/layout/chevron2"/>
    <dgm:cxn modelId="{78CF2189-5B76-4AD8-9E61-5B359BA411FD}" srcId="{187D2002-61FF-45D5-B94A-FE8327937520}" destId="{D8C7CA4D-5323-49B4-9FCC-38470F151B02}" srcOrd="0" destOrd="0" parTransId="{282ED9E7-6D1F-47C3-9164-7A4CAE92E2B6}" sibTransId="{DA0C3E28-7852-4DDB-A923-A06D98FE4C72}"/>
    <dgm:cxn modelId="{648DB98B-E572-49B2-9CC4-586107C8E02D}" srcId="{B3EAEF17-A721-4CCD-9E51-B51D16263C9A}" destId="{F8D96443-F464-4726-939B-0AB560287983}" srcOrd="0" destOrd="0" parTransId="{4CA21945-4D07-4A8F-8A36-7F54750AEB08}" sibTransId="{B9961912-C5CB-4E71-963B-F1BB0F7BABB5}"/>
    <dgm:cxn modelId="{FCF9829E-B190-4058-B53B-FE36C4BBF4E6}" srcId="{85A1A431-A6DA-4548-A4CA-FED5004AD981}" destId="{B3EAEF17-A721-4CCD-9E51-B51D16263C9A}" srcOrd="0" destOrd="0" parTransId="{C89D34EA-6A7A-4073-81E4-C1A7CE1CD81A}" sibTransId="{9D919418-20AC-422C-AE5E-4AB7ADF952CD}"/>
    <dgm:cxn modelId="{C27972A0-BB94-42C1-B590-11678DD3AC4A}" type="presOf" srcId="{2F9370DF-03D9-48E6-9105-F23D63E7A5AD}" destId="{2BC6D933-149D-4B97-A854-95C0B42B1A99}" srcOrd="0" destOrd="0" presId="urn:microsoft.com/office/officeart/2005/8/layout/chevron2"/>
    <dgm:cxn modelId="{903592A7-B80D-475E-8473-57AA72C16856}" type="presOf" srcId="{D8C7CA4D-5323-49B4-9FCC-38470F151B02}" destId="{69FD010D-7C35-4922-9903-BD83CF7514BC}" srcOrd="0" destOrd="0" presId="urn:microsoft.com/office/officeart/2005/8/layout/chevron2"/>
    <dgm:cxn modelId="{299B8FAB-D2B7-4B6E-8D59-82A4EF3260CB}" srcId="{85A1A431-A6DA-4548-A4CA-FED5004AD981}" destId="{187D2002-61FF-45D5-B94A-FE8327937520}" srcOrd="2" destOrd="0" parTransId="{5842FE93-A9AC-4519-96E7-B3085E09B883}" sibTransId="{8CA63E99-9333-419D-A2BE-B285857B2298}"/>
    <dgm:cxn modelId="{368F19BC-CB3D-4FE1-B877-39BEAC81D1D4}" type="presOf" srcId="{85A1A431-A6DA-4548-A4CA-FED5004AD981}" destId="{FD38FAD1-9AF5-4BA5-A755-D076AA7D9D46}" srcOrd="0" destOrd="0" presId="urn:microsoft.com/office/officeart/2005/8/layout/chevron2"/>
    <dgm:cxn modelId="{5381CEBC-31FC-44B0-B0D6-DDBA3FE9AF74}" srcId="{85A1A431-A6DA-4548-A4CA-FED5004AD981}" destId="{B8D0C1F9-AD9F-4D86-8D58-11664A9654D8}" srcOrd="1" destOrd="0" parTransId="{F301C7AC-E626-4608-9602-C0B0B8ABFE09}" sibTransId="{38A6A133-425F-4886-BB80-4859E54150E1}"/>
    <dgm:cxn modelId="{4ACA99D7-3166-4901-956C-7F111C85A0D1}" type="presOf" srcId="{B3EAEF17-A721-4CCD-9E51-B51D16263C9A}" destId="{ADAE790E-457B-4308-995E-7E5B62EC386A}" srcOrd="0" destOrd="0" presId="urn:microsoft.com/office/officeart/2005/8/layout/chevron2"/>
    <dgm:cxn modelId="{7535B6E0-98C3-4427-8A62-301C679B0943}" srcId="{B8D0C1F9-AD9F-4D86-8D58-11664A9654D8}" destId="{2F9370DF-03D9-48E6-9105-F23D63E7A5AD}" srcOrd="0" destOrd="0" parTransId="{9C3DB97A-77C9-42EE-9E86-DDFCAAE6900D}" sibTransId="{2D600D16-5207-48FF-A324-9819E2CC112C}"/>
    <dgm:cxn modelId="{E2FB8EA2-DD5E-45B6-A57A-E2E62D87771E}" type="presParOf" srcId="{FD38FAD1-9AF5-4BA5-A755-D076AA7D9D46}" destId="{C8971E7C-5465-4D9D-8BEA-EA66A5A5F379}" srcOrd="0" destOrd="0" presId="urn:microsoft.com/office/officeart/2005/8/layout/chevron2"/>
    <dgm:cxn modelId="{7F6A311F-FAA3-4611-B0F1-4F300E7D7FCC}" type="presParOf" srcId="{C8971E7C-5465-4D9D-8BEA-EA66A5A5F379}" destId="{ADAE790E-457B-4308-995E-7E5B62EC386A}" srcOrd="0" destOrd="0" presId="urn:microsoft.com/office/officeart/2005/8/layout/chevron2"/>
    <dgm:cxn modelId="{9E7836E1-7B81-40FA-BD2B-E9A92FB32CDC}" type="presParOf" srcId="{C8971E7C-5465-4D9D-8BEA-EA66A5A5F379}" destId="{883F9F1F-70DC-4F97-A944-1592C75C1536}" srcOrd="1" destOrd="0" presId="urn:microsoft.com/office/officeart/2005/8/layout/chevron2"/>
    <dgm:cxn modelId="{6850A3F7-BEC4-45EB-9FF9-848C3E73CE37}" type="presParOf" srcId="{FD38FAD1-9AF5-4BA5-A755-D076AA7D9D46}" destId="{FEFEF3D9-C804-458A-BD38-50DC0BB131B3}" srcOrd="1" destOrd="0" presId="urn:microsoft.com/office/officeart/2005/8/layout/chevron2"/>
    <dgm:cxn modelId="{0CC0F03E-EF6D-409D-965F-AE5D81E20472}" type="presParOf" srcId="{FD38FAD1-9AF5-4BA5-A755-D076AA7D9D46}" destId="{D8E55665-21DC-45A0-9AE2-C3CC434D7881}" srcOrd="2" destOrd="0" presId="urn:microsoft.com/office/officeart/2005/8/layout/chevron2"/>
    <dgm:cxn modelId="{5EFB491C-8588-4251-B8EE-70A9EDFB7623}" type="presParOf" srcId="{D8E55665-21DC-45A0-9AE2-C3CC434D7881}" destId="{C4A25AC1-9539-484D-88FF-D9DEEF5EAB1F}" srcOrd="0" destOrd="0" presId="urn:microsoft.com/office/officeart/2005/8/layout/chevron2"/>
    <dgm:cxn modelId="{125BF586-67CE-442D-A220-8448BF284C27}" type="presParOf" srcId="{D8E55665-21DC-45A0-9AE2-C3CC434D7881}" destId="{2BC6D933-149D-4B97-A854-95C0B42B1A99}" srcOrd="1" destOrd="0" presId="urn:microsoft.com/office/officeart/2005/8/layout/chevron2"/>
    <dgm:cxn modelId="{C94A11A0-323B-4A11-8396-7D29CEA55D5D}" type="presParOf" srcId="{FD38FAD1-9AF5-4BA5-A755-D076AA7D9D46}" destId="{E4E7C84C-5D69-49A4-A011-4FBC42FA0DAE}" srcOrd="3" destOrd="0" presId="urn:microsoft.com/office/officeart/2005/8/layout/chevron2"/>
    <dgm:cxn modelId="{45A221B6-3D6F-4D2B-9D99-DECA38BF02B7}" type="presParOf" srcId="{FD38FAD1-9AF5-4BA5-A755-D076AA7D9D46}" destId="{3862F2B7-7400-4B9F-B6DB-16094764E158}" srcOrd="4" destOrd="0" presId="urn:microsoft.com/office/officeart/2005/8/layout/chevron2"/>
    <dgm:cxn modelId="{6D004C0A-C5D5-489C-96E5-8A5C4F21CE97}" type="presParOf" srcId="{3862F2B7-7400-4B9F-B6DB-16094764E158}" destId="{3BAC5761-FB6C-4D3B-A49D-A15A7611FC18}" srcOrd="0" destOrd="0" presId="urn:microsoft.com/office/officeart/2005/8/layout/chevron2"/>
    <dgm:cxn modelId="{D760AC8C-E2B6-4F44-AFD1-81259585AB27}" type="presParOf" srcId="{3862F2B7-7400-4B9F-B6DB-16094764E158}" destId="{69FD010D-7C35-4922-9903-BD83CF7514B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AE790E-457B-4308-995E-7E5B62EC386A}">
      <dsp:nvSpPr>
        <dsp:cNvPr id="0" name=""/>
        <dsp:cNvSpPr/>
      </dsp:nvSpPr>
      <dsp:spPr>
        <a:xfrm rot="5400000">
          <a:off x="-254508" y="256717"/>
          <a:ext cx="1696724" cy="11877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/>
            <a:t>W</a:t>
          </a:r>
        </a:p>
      </dsp:txBody>
      <dsp:txXfrm rot="-5400000">
        <a:off x="1" y="596063"/>
        <a:ext cx="1187707" cy="509017"/>
      </dsp:txXfrm>
    </dsp:sp>
    <dsp:sp modelId="{883F9F1F-70DC-4F97-A944-1592C75C1536}">
      <dsp:nvSpPr>
        <dsp:cNvPr id="0" name=""/>
        <dsp:cNvSpPr/>
      </dsp:nvSpPr>
      <dsp:spPr>
        <a:xfrm rot="5400000">
          <a:off x="4157218" y="-2967301"/>
          <a:ext cx="1102870" cy="7041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dirty="0"/>
            <a:t>Esforço, empenho ou exercício físico ou mental sustentado de habilidade para superar obstáculos e atingir um objetivo.</a:t>
          </a:r>
        </a:p>
      </dsp:txBody>
      <dsp:txXfrm rot="-5400000">
        <a:off x="1187707" y="56048"/>
        <a:ext cx="6988054" cy="995194"/>
      </dsp:txXfrm>
    </dsp:sp>
    <dsp:sp modelId="{C4A25AC1-9539-484D-88FF-D9DEEF5EAB1F}">
      <dsp:nvSpPr>
        <dsp:cNvPr id="0" name=""/>
        <dsp:cNvSpPr/>
      </dsp:nvSpPr>
      <dsp:spPr>
        <a:xfrm rot="5400000">
          <a:off x="-254508" y="1760408"/>
          <a:ext cx="1696724" cy="11877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/>
            <a:t>B</a:t>
          </a:r>
        </a:p>
      </dsp:txBody>
      <dsp:txXfrm rot="-5400000">
        <a:off x="1" y="2099754"/>
        <a:ext cx="1187707" cy="509017"/>
      </dsp:txXfrm>
    </dsp:sp>
    <dsp:sp modelId="{2BC6D933-149D-4B97-A854-95C0B42B1A99}">
      <dsp:nvSpPr>
        <dsp:cNvPr id="0" name=""/>
        <dsp:cNvSpPr/>
      </dsp:nvSpPr>
      <dsp:spPr>
        <a:xfrm rot="5400000">
          <a:off x="4157218" y="-1463610"/>
          <a:ext cx="1102870" cy="7041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dirty="0"/>
            <a:t>O processo de subdivisão das principais entregas do projeto e do trabalho do projeto em componentes menores e mais facilmente gerenciáveis.</a:t>
          </a:r>
        </a:p>
      </dsp:txBody>
      <dsp:txXfrm rot="-5400000">
        <a:off x="1187707" y="1559739"/>
        <a:ext cx="6988054" cy="995194"/>
      </dsp:txXfrm>
    </dsp:sp>
    <dsp:sp modelId="{3BAC5761-FB6C-4D3B-A49D-A15A7611FC18}">
      <dsp:nvSpPr>
        <dsp:cNvPr id="0" name=""/>
        <dsp:cNvSpPr/>
      </dsp:nvSpPr>
      <dsp:spPr>
        <a:xfrm rot="5400000">
          <a:off x="-254508" y="3264100"/>
          <a:ext cx="1696724" cy="11877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/>
            <a:t>S</a:t>
          </a:r>
        </a:p>
      </dsp:txBody>
      <dsp:txXfrm rot="-5400000">
        <a:off x="1" y="3603446"/>
        <a:ext cx="1187707" cy="509017"/>
      </dsp:txXfrm>
    </dsp:sp>
    <dsp:sp modelId="{69FD010D-7C35-4922-9903-BD83CF7514BC}">
      <dsp:nvSpPr>
        <dsp:cNvPr id="0" name=""/>
        <dsp:cNvSpPr/>
      </dsp:nvSpPr>
      <dsp:spPr>
        <a:xfrm rot="5400000">
          <a:off x="4157218" y="40080"/>
          <a:ext cx="1102870" cy="704189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dirty="0"/>
            <a:t>Estrutura, representação gráfica/textual.</a:t>
          </a:r>
        </a:p>
      </dsp:txBody>
      <dsp:txXfrm rot="-5400000">
        <a:off x="1187707" y="3063429"/>
        <a:ext cx="6988054" cy="995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D922F-20A8-40CF-A314-AA2C04A4EEDA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3EB11-9332-4571-B87F-B25DE6B340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09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40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68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803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277815"/>
            <a:ext cx="7715250" cy="11398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971551" y="1600202"/>
            <a:ext cx="3781425" cy="45307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05376" y="1600202"/>
            <a:ext cx="3781425" cy="45307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45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6"/>
          <p:cNvGrpSpPr>
            <a:grpSpLocks/>
          </p:cNvGrpSpPr>
          <p:nvPr/>
        </p:nvGrpSpPr>
        <p:grpSpPr bwMode="auto">
          <a:xfrm>
            <a:off x="0" y="-26988"/>
            <a:ext cx="9144000" cy="1223963"/>
            <a:chOff x="-1" y="-27384"/>
            <a:chExt cx="9144001" cy="1224136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-27384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9488" y="44624"/>
            <a:ext cx="5842992" cy="1143000"/>
          </a:xfrm>
        </p:spPr>
        <p:txBody>
          <a:bodyPr>
            <a:noAutofit/>
          </a:bodyPr>
          <a:lstStyle>
            <a:lvl1pPr algn="just"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76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82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9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57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19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29880" y="44624"/>
            <a:ext cx="5562600" cy="1143000"/>
          </a:xfrm>
        </p:spPr>
        <p:txBody>
          <a:bodyPr>
            <a:noAutofit/>
          </a:bodyPr>
          <a:lstStyle>
            <a:lvl1pPr algn="just"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6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96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42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66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3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AEE48-F0AB-4DAE-8D2F-0E25A9C8763C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84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Gerenciamento de Escopo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672470" cy="17526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Prof. Adriano Pizzini, </a:t>
            </a:r>
            <a:r>
              <a:rPr lang="pt-BR" dirty="0" err="1">
                <a:solidFill>
                  <a:schemeClr val="tx1"/>
                </a:solidFill>
              </a:rPr>
              <a:t>Msc</a:t>
            </a:r>
            <a:r>
              <a:rPr lang="pt-BR" dirty="0">
                <a:solidFill>
                  <a:schemeClr val="tx1"/>
                </a:solidFill>
              </a:rPr>
              <a:t>.</a:t>
            </a:r>
          </a:p>
          <a:p>
            <a:r>
              <a:rPr lang="pt-BR" dirty="0">
                <a:solidFill>
                  <a:schemeClr val="tx1"/>
                </a:solidFill>
              </a:rPr>
              <a:t>adriano.pizzini@ifc.edu.br</a:t>
            </a:r>
          </a:p>
        </p:txBody>
      </p:sp>
    </p:spTree>
    <p:extLst>
      <p:ext uri="{BB962C8B-B14F-4D97-AF65-F5344CB8AC3E}">
        <p14:creationId xmlns:p14="http://schemas.microsoft.com/office/powerpoint/2010/main" val="133021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400" u="sng" dirty="0"/>
              <a:t>5.1 Planejar o Gerenciamento do Escopo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O processo de criar um plano de gerenciamento do escopo do projeto que documenta como tal escopo será definido, validado e controlado.</a:t>
            </a:r>
          </a:p>
          <a:p>
            <a:pPr algn="just">
              <a:spcBef>
                <a:spcPts val="1200"/>
              </a:spcBef>
            </a:pPr>
            <a:r>
              <a:rPr lang="pt-BR" sz="2400" u="sng" dirty="0"/>
              <a:t>5.2 Coletar os Requisitos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O processo de determinar, documentar e gerenciar as necessidades e requisitos das partes interessadas a fim de atender aos objetivos do projeto.</a:t>
            </a:r>
          </a:p>
          <a:p>
            <a:pPr algn="just">
              <a:spcBef>
                <a:spcPts val="1200"/>
              </a:spcBef>
            </a:pPr>
            <a:r>
              <a:rPr lang="pt-BR" sz="2400" u="sng" dirty="0"/>
              <a:t>5.3 Definir o Escopo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O processo de desenvolvimento de uma descrição detalhada do projeto e do produto.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Visão geral da área</a:t>
            </a:r>
          </a:p>
        </p:txBody>
      </p:sp>
    </p:spTree>
    <p:extLst>
      <p:ext uri="{BB962C8B-B14F-4D97-AF65-F5344CB8AC3E}">
        <p14:creationId xmlns:p14="http://schemas.microsoft.com/office/powerpoint/2010/main" val="2389495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400" u="sng" dirty="0"/>
              <a:t>5.4 Criar a Estrutura Analítica do Projeto (EAP)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O processo de subdivisão das entregas e do trabalho do projeto em componentes menores e mais facilmente gerenciáveis.</a:t>
            </a:r>
          </a:p>
          <a:p>
            <a:pPr algn="just">
              <a:spcBef>
                <a:spcPts val="1200"/>
              </a:spcBef>
            </a:pPr>
            <a:r>
              <a:rPr lang="pt-BR" sz="2400" u="sng" dirty="0"/>
              <a:t>5.5 Validar o escopo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O processo de formalização da aceitação das entregas concluídas do projeto.</a:t>
            </a:r>
          </a:p>
          <a:p>
            <a:pPr algn="just">
              <a:spcBef>
                <a:spcPts val="1200"/>
              </a:spcBef>
            </a:pPr>
            <a:r>
              <a:rPr lang="pt-BR" sz="2400" u="sng" dirty="0"/>
              <a:t>5.6 Controlar o Escopo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O processo de monitoramento do andamento do escopo do projeto e do produto e gerenciamento das mudanças feitas na linha de base do projeto.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Visão geral da área</a:t>
            </a:r>
          </a:p>
        </p:txBody>
      </p:sp>
    </p:spTree>
    <p:extLst>
      <p:ext uri="{BB962C8B-B14F-4D97-AF65-F5344CB8AC3E}">
        <p14:creationId xmlns:p14="http://schemas.microsoft.com/office/powerpoint/2010/main" val="1798908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000" dirty="0"/>
              <a:t>Planejar o gerenciamento do escopo define e documenta como a equipe do projeto irá definir, validar e controlar o escopo.</a:t>
            </a:r>
          </a:p>
          <a:p>
            <a:pPr algn="just"/>
            <a:endParaRPr lang="pt-BR" altLang="pt-BR" sz="2000" dirty="0"/>
          </a:p>
          <a:p>
            <a:pPr algn="just"/>
            <a:r>
              <a:rPr lang="pt-BR" altLang="pt-BR" sz="2000" dirty="0"/>
              <a:t>Preocupa-se principalmente em definir e controlar o que está incluso no projeto e o que não está.</a:t>
            </a:r>
          </a:p>
          <a:p>
            <a:pPr algn="just"/>
            <a:endParaRPr lang="pt-BR" altLang="pt-BR" sz="2000" dirty="0"/>
          </a:p>
          <a:p>
            <a:pPr algn="just"/>
            <a:r>
              <a:rPr lang="pt-BR" altLang="pt-BR" sz="2000" dirty="0"/>
              <a:t>Adaptação da metodologia de desenvolvimento ao projeto em questão.</a:t>
            </a:r>
          </a:p>
          <a:p>
            <a:pPr algn="just"/>
            <a:endParaRPr lang="pt-BR" altLang="pt-BR" sz="2000" dirty="0"/>
          </a:p>
          <a:p>
            <a:pPr algn="just"/>
            <a:r>
              <a:rPr lang="pt-BR" altLang="pt-BR" sz="2000" dirty="0"/>
              <a:t>A definição e o gerenciamento do escopo do projeto influenciam o sucesso total do projeto.</a:t>
            </a:r>
          </a:p>
          <a:p>
            <a:pPr algn="just"/>
            <a:endParaRPr lang="pt-BR" altLang="pt-BR" sz="2000" dirty="0"/>
          </a:p>
          <a:p>
            <a:pPr algn="just"/>
            <a:r>
              <a:rPr lang="pt-BR" altLang="pt-BR" sz="2000" dirty="0"/>
              <a:t>Garantir que o esforço gasto nas atividades de definição do escopo esteja de acordo com o tamanho, complexidade e importância do projeto.</a:t>
            </a:r>
          </a:p>
          <a:p>
            <a:pPr algn="ctr"/>
            <a:r>
              <a:rPr lang="pt-BR" altLang="pt-BR" sz="2000" dirty="0"/>
              <a:t>Projeto crítico = atividades detalhadas, maior documentação</a:t>
            </a:r>
          </a:p>
          <a:p>
            <a:pPr algn="ctr"/>
            <a:r>
              <a:rPr lang="pt-BR" altLang="pt-BR" sz="2000" dirty="0"/>
              <a:t>Projeto rotineiro = menor documentação e verificação</a:t>
            </a:r>
          </a:p>
          <a:p>
            <a:pPr algn="just"/>
            <a:endParaRPr lang="pt-BR" alt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5.1 Planejamento do Escopo</a:t>
            </a:r>
          </a:p>
        </p:txBody>
      </p:sp>
    </p:spTree>
    <p:extLst>
      <p:ext uri="{BB962C8B-B14F-4D97-AF65-F5344CB8AC3E}">
        <p14:creationId xmlns:p14="http://schemas.microsoft.com/office/powerpoint/2010/main" val="2376658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5.1 Planejamento do Escopo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28802"/>
            <a:ext cx="8529941" cy="370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76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altLang="pt-BR" sz="2400" b="1" i="1" u="sng" dirty="0"/>
              <a:t>Fatores ambientais da empresa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000" dirty="0"/>
              <a:t>Cultura da organização;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000" dirty="0"/>
              <a:t>Ferramentas;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000" dirty="0"/>
              <a:t>Políticas de pessoal;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000" dirty="0"/>
              <a:t>Recursos humanos.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altLang="pt-BR" sz="2400" b="1" i="1" u="sng" dirty="0"/>
              <a:t>Ativos de processos organizacionais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000" dirty="0"/>
              <a:t>Políticas organizacionais que pertencem ao gerenciamento e planejamento do escopo;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000" dirty="0"/>
              <a:t>Procedimentos organizacionais relacionados ao gerenciamento e planejamento do escopo do projeto;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000" dirty="0"/>
              <a:t>Informações históricas sobre os projetos anteriores.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altLang="pt-BR" sz="2400" b="1" i="1" u="sng" dirty="0"/>
              <a:t>Termo de abertura do projeto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altLang="pt-BR" sz="2400" b="1" i="1" u="sng" dirty="0"/>
              <a:t>Declaração do escopo preliminar do projeto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altLang="pt-BR" sz="2400" b="1" i="1" u="sng" dirty="0"/>
              <a:t>Plano de gerenciamento do projeto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5.1 Planejamento do Escopo: Entradas</a:t>
            </a:r>
          </a:p>
        </p:txBody>
      </p:sp>
    </p:spTree>
    <p:extLst>
      <p:ext uri="{BB962C8B-B14F-4D97-AF65-F5344CB8AC3E}">
        <p14:creationId xmlns:p14="http://schemas.microsoft.com/office/powerpoint/2010/main" val="1724686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altLang="pt-BR" sz="2400" b="1" i="1" u="sng" dirty="0"/>
              <a:t>Opinião especializada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000" dirty="0"/>
              <a:t>A opinião especializada, relacionada ao modo como projetos equivalentes realizaram o gerenciamento do escopo, é usado no planejamento.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altLang="pt-BR" sz="2400" b="1" i="1" u="sng" dirty="0"/>
              <a:t>Reuniões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5.1 Planejamento do Escopo: Ferramentas e técnicas</a:t>
            </a:r>
          </a:p>
        </p:txBody>
      </p:sp>
    </p:spTree>
    <p:extLst>
      <p:ext uri="{BB962C8B-B14F-4D97-AF65-F5344CB8AC3E}">
        <p14:creationId xmlns:p14="http://schemas.microsoft.com/office/powerpoint/2010/main" val="998551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altLang="pt-BR" sz="2400" b="1" i="1" u="sng" dirty="0"/>
              <a:t>Plano de Gerenciamento de Escopo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altLang="pt-BR" sz="2400" b="1" i="1" u="sng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altLang="pt-BR" sz="2400" b="1" i="1" u="sng" dirty="0"/>
              <a:t>Plano de Gerenciamento de Requisitos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5.1 Planejamento do Escopo: Saídas</a:t>
            </a:r>
          </a:p>
        </p:txBody>
      </p:sp>
    </p:spTree>
    <p:extLst>
      <p:ext uri="{BB962C8B-B14F-4D97-AF65-F5344CB8AC3E}">
        <p14:creationId xmlns:p14="http://schemas.microsoft.com/office/powerpoint/2010/main" val="4162245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5.1 Planejamento do Escopo: Saídas : Plano Ger. Escopo</a:t>
            </a:r>
          </a:p>
        </p:txBody>
      </p:sp>
      <p:pic>
        <p:nvPicPr>
          <p:cNvPr id="4" name="Espaço Reservado para Conteúdo 3" descr="PlanoGerenciamentoEscopo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828802"/>
            <a:ext cx="8305800" cy="502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29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5.1 Planejamento do Escopo: Saídas : Plano Ger. Escopo</a:t>
            </a:r>
          </a:p>
        </p:txBody>
      </p:sp>
      <p:pic>
        <p:nvPicPr>
          <p:cNvPr id="5" name="Espaço Reservado para Conteúdo 3" descr="PlanoGerenciamentoEscopo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9470" y="1828802"/>
            <a:ext cx="8385432" cy="500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81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000" dirty="0"/>
              <a:t>É o processo de determinar, documentar e gerenciar as necessidades e requisitos das partes interessadas a fim de atender </a:t>
            </a:r>
            <a:r>
              <a:rPr lang="pt-BR" altLang="pt-BR" sz="2000" b="1" u="sng" dirty="0"/>
              <a:t>aos objetivos do projeto</a:t>
            </a:r>
            <a:r>
              <a:rPr lang="pt-BR" altLang="pt-BR" sz="2000" dirty="0"/>
              <a:t>.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000" dirty="0"/>
              <a:t>Executado após a identificação das partes interessadas;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000" dirty="0"/>
              <a:t>Principal benefício = base para definição e gerenciamento do escopo do projeto e produto;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000" dirty="0"/>
              <a:t>Planejamento em ondas sucessivas = coleta incremental dos requisitos quando não é possível identificar todos os requisitos no início do projeto.</a:t>
            </a:r>
          </a:p>
          <a:p>
            <a:pPr algn="just"/>
            <a:endParaRPr lang="pt-BR" altLang="pt-BR" sz="20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altLang="pt-BR" sz="2400" b="1" i="1" u="sng" dirty="0"/>
              <a:t>Requisito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000" dirty="0"/>
              <a:t>Condição ou capacidade cuja presença em um produto, serviço ou resultado </a:t>
            </a:r>
            <a:r>
              <a:rPr lang="pt-BR" altLang="pt-BR" sz="2000" b="1" u="sng" dirty="0"/>
              <a:t>é exigida para satisfazer um contrato ou outra especificação formalmente imposta</a:t>
            </a:r>
            <a:r>
              <a:rPr lang="pt-BR" altLang="pt-BR" sz="2000" dirty="0"/>
              <a:t>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5.2 Coletar os requisitos</a:t>
            </a:r>
          </a:p>
        </p:txBody>
      </p:sp>
    </p:spTree>
    <p:extLst>
      <p:ext uri="{BB962C8B-B14F-4D97-AF65-F5344CB8AC3E}">
        <p14:creationId xmlns:p14="http://schemas.microsoft.com/office/powerpoint/2010/main" val="322585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Fases e processos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Gerenciamento de escopo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altLang="pt-BR" sz="2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985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5.2 Coletar os requisitos: Situações comuns</a:t>
            </a:r>
          </a:p>
        </p:txBody>
      </p:sp>
      <p:pic>
        <p:nvPicPr>
          <p:cNvPr id="4" name="Espaço Reservado para Conteúdo 3" descr="ProblemasAnalis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828803"/>
            <a:ext cx="8108576" cy="476588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6474269" y="6488668"/>
            <a:ext cx="2121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/>
              <a:t>Fonte: desconhecida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0612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5.2 Coletar os requisitos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28802"/>
            <a:ext cx="7005917" cy="479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07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574" y="4090988"/>
            <a:ext cx="4213851" cy="2394872"/>
          </a:xfrm>
          <a:prstGeom prst="rect">
            <a:avLst/>
          </a:prstGeom>
        </p:spPr>
      </p:pic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5647660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altLang="pt-BR" sz="2000" dirty="0"/>
              <a:t>Entrevistas (estruturadas, não estruturadas);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altLang="pt-BR" sz="2000" dirty="0"/>
              <a:t>Grupos de discussão (brainstorming, Método Delphi);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altLang="pt-BR" sz="2000" dirty="0"/>
              <a:t>Oficinas facilitadas;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altLang="pt-BR" sz="2000" dirty="0"/>
              <a:t>Técnicas de criatividade em grupo;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altLang="pt-BR" sz="2000" dirty="0"/>
              <a:t>Técnicas de tomada de decisão em grupo;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altLang="pt-BR" sz="2000" dirty="0"/>
              <a:t>Questionários e pesquisas;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altLang="pt-BR" sz="2000" dirty="0"/>
              <a:t>Observações;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altLang="pt-BR" sz="2000" dirty="0"/>
              <a:t>Protótipos (baixa e alta fidelidade);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altLang="pt-BR" sz="2000" dirty="0"/>
              <a:t>Benchmarking;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altLang="pt-BR" sz="2000" dirty="0"/>
              <a:t>Diagrama de contexto;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altLang="pt-BR" sz="2000" dirty="0"/>
              <a:t>Análise dos documentos (legislação, boas práticas, normas).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5.2 Coletar os requisitos: Ferramentas e técnicas</a:t>
            </a:r>
          </a:p>
        </p:txBody>
      </p:sp>
    </p:spTree>
    <p:extLst>
      <p:ext uri="{BB962C8B-B14F-4D97-AF65-F5344CB8AC3E}">
        <p14:creationId xmlns:p14="http://schemas.microsoft.com/office/powerpoint/2010/main" val="3738650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45312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altLang="pt-BR" sz="2000" dirty="0"/>
              <a:t>Documentação dos Requisitos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5.2 Coletar os requisitos: Saídas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428" y="2228912"/>
            <a:ext cx="4585013" cy="441089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228912"/>
            <a:ext cx="32861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32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56476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altLang="pt-BR" sz="2000" dirty="0"/>
              <a:t>Matriz de Rastreabilidade dos Requisitos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5.2 Coletar os requisitos: Saídas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76289"/>
            <a:ext cx="70104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00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000" dirty="0"/>
              <a:t>Processo de desenvolvimento de uma descrição detalhada do projeto e do produto.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altLang="pt-BR" sz="2000" dirty="0"/>
              <a:t>Principal benefício: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000" dirty="0"/>
              <a:t>descrição dos limites do projeto, serviços ou resultados = definir quais requisitos farão parte do escopo do projeto. </a:t>
            </a:r>
          </a:p>
          <a:p>
            <a:pPr algn="just"/>
            <a:endParaRPr lang="pt-BR" altLang="pt-BR" sz="2000" dirty="0"/>
          </a:p>
          <a:p>
            <a:pPr algn="just"/>
            <a:r>
              <a:rPr lang="pt-BR" altLang="pt-BR" sz="2000" dirty="0"/>
              <a:t>Os requisitos identificados no  processo “5.2 Coletar Requisitos” podem não estar incluídos no projeto, o processo “Definir o Escopo” seleciona os requisitos finais do projeto a partir da documentação de requisitos entregue durante o processo “5.2 Coletar Requisitos”.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5.3 Definir o Escopo</a:t>
            </a:r>
          </a:p>
        </p:txBody>
      </p:sp>
    </p:spTree>
    <p:extLst>
      <p:ext uri="{BB962C8B-B14F-4D97-AF65-F5344CB8AC3E}">
        <p14:creationId xmlns:p14="http://schemas.microsoft.com/office/powerpoint/2010/main" val="2984956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5.3 Definir o Escopo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28802"/>
            <a:ext cx="8263388" cy="442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2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000" dirty="0"/>
              <a:t>Criar a EAP (ou em inglês, WBS – </a:t>
            </a:r>
            <a:r>
              <a:rPr lang="pt-BR" altLang="pt-BR" sz="2000" i="1" dirty="0" err="1"/>
              <a:t>Work</a:t>
            </a:r>
            <a:r>
              <a:rPr lang="pt-BR" altLang="pt-BR" sz="2000" i="1" dirty="0"/>
              <a:t> </a:t>
            </a:r>
            <a:r>
              <a:rPr lang="pt-BR" altLang="pt-BR" sz="2000" i="1" dirty="0" err="1"/>
              <a:t>Breakdown</a:t>
            </a:r>
            <a:r>
              <a:rPr lang="pt-BR" altLang="pt-BR" sz="2000" i="1" dirty="0"/>
              <a:t> </a:t>
            </a:r>
            <a:r>
              <a:rPr lang="pt-BR" altLang="pt-BR" sz="2000" i="1" dirty="0" err="1"/>
              <a:t>Structure</a:t>
            </a:r>
            <a:r>
              <a:rPr lang="pt-BR" altLang="pt-BR" sz="2000" dirty="0"/>
              <a:t>) é o processo de subdivisão das entregas e do trabalho do projeto em componentes menores e mais facilmente gerenciáveis.</a:t>
            </a:r>
          </a:p>
          <a:p>
            <a:pPr algn="just"/>
            <a:endParaRPr lang="pt-BR" altLang="pt-BR" sz="2000" dirty="0"/>
          </a:p>
          <a:p>
            <a:pPr algn="just"/>
            <a:r>
              <a:rPr lang="pt-BR" altLang="pt-BR" sz="2000" dirty="0"/>
              <a:t>O principal benefício desse processo é o fornecimento de uma visão estruturada do que deve ser entregue.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5.4 Criar a Estrutura Analítica do Projeto (EAP)</a:t>
            </a:r>
          </a:p>
        </p:txBody>
      </p:sp>
    </p:spTree>
    <p:extLst>
      <p:ext uri="{BB962C8B-B14F-4D97-AF65-F5344CB8AC3E}">
        <p14:creationId xmlns:p14="http://schemas.microsoft.com/office/powerpoint/2010/main" val="1860756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5.4 Criar a Estrutura Analítica do Projeto (EAP)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828802"/>
            <a:ext cx="82296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12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000" dirty="0"/>
              <a:t>Criar a EAP (ou em inglês, </a:t>
            </a:r>
            <a:r>
              <a:rPr lang="pt-BR" altLang="pt-BR" sz="2000" i="1" dirty="0" err="1"/>
              <a:t>Work</a:t>
            </a:r>
            <a:r>
              <a:rPr lang="pt-BR" altLang="pt-BR" sz="2000" i="1" dirty="0"/>
              <a:t> </a:t>
            </a:r>
            <a:r>
              <a:rPr lang="pt-BR" altLang="pt-BR" sz="2000" i="1" dirty="0" err="1"/>
              <a:t>Breakdown</a:t>
            </a:r>
            <a:r>
              <a:rPr lang="pt-BR" altLang="pt-BR" sz="2000" i="1" dirty="0"/>
              <a:t> </a:t>
            </a:r>
            <a:r>
              <a:rPr lang="pt-BR" altLang="pt-BR" sz="2000" i="1" dirty="0" err="1"/>
              <a:t>Structure</a:t>
            </a:r>
            <a:r>
              <a:rPr lang="pt-BR" altLang="pt-BR" sz="2000" i="1" dirty="0"/>
              <a:t> - </a:t>
            </a:r>
            <a:r>
              <a:rPr lang="pt-BR" altLang="pt-BR" sz="2000" dirty="0"/>
              <a:t>WBS) é o processo de subdivisão das entregas e do trabalho do projeto em componentes menores e mais facilmente gerenciáveis.</a:t>
            </a:r>
          </a:p>
          <a:p>
            <a:pPr algn="just"/>
            <a:endParaRPr lang="pt-BR" altLang="pt-BR" sz="2000" dirty="0"/>
          </a:p>
          <a:p>
            <a:pPr algn="just"/>
            <a:r>
              <a:rPr lang="pt-BR" altLang="pt-BR" sz="2000" dirty="0"/>
              <a:t>O principal benefício desse processo é o fornecimento de uma visão estruturada do que deve ser entregue.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5.4 Criar a Estrutura Analítica do Projeto (EAP)</a:t>
            </a:r>
          </a:p>
        </p:txBody>
      </p:sp>
    </p:spTree>
    <p:extLst>
      <p:ext uri="{BB962C8B-B14F-4D97-AF65-F5344CB8AC3E}">
        <p14:creationId xmlns:p14="http://schemas.microsoft.com/office/powerpoint/2010/main" val="144531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3</a:t>
            </a:fld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4"/>
            <a:ext cx="9144000" cy="683121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950118" y="6552200"/>
            <a:ext cx="19652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Fonte: Diego Macedo</a:t>
            </a:r>
          </a:p>
        </p:txBody>
      </p:sp>
    </p:spTree>
    <p:extLst>
      <p:ext uri="{BB962C8B-B14F-4D97-AF65-F5344CB8AC3E}">
        <p14:creationId xmlns:p14="http://schemas.microsoft.com/office/powerpoint/2010/main" val="38628563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5.4 Criar a Estrutura Analítica do Projeto (EAP)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828802"/>
            <a:ext cx="8615807" cy="335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01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Estrutura Analítica do Projeto (EAP)</a:t>
            </a:r>
          </a:p>
        </p:txBody>
      </p:sp>
      <p:graphicFrame>
        <p:nvGraphicFramePr>
          <p:cNvPr id="5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5452798"/>
              </p:ext>
            </p:extLst>
          </p:nvPr>
        </p:nvGraphicFramePr>
        <p:xfrm>
          <a:off x="381000" y="1828802"/>
          <a:ext cx="8229600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0072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Estrutura Analítica do Projeto (EAP)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1B0B20E-8493-A0BE-CE92-577A206E7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6896"/>
            <a:ext cx="9144000" cy="421566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D649FDD-A6D5-A152-A84A-793663CDA341}"/>
              </a:ext>
            </a:extLst>
          </p:cNvPr>
          <p:cNvSpPr txBox="1"/>
          <p:nvPr/>
        </p:nvSpPr>
        <p:spPr>
          <a:xfrm>
            <a:off x="3764605" y="6491061"/>
            <a:ext cx="53015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Disponível em: https://www.euax.com.br/2018/12/eap-estrutura-analitica-projeto</a:t>
            </a:r>
          </a:p>
        </p:txBody>
      </p:sp>
    </p:spTree>
    <p:extLst>
      <p:ext uri="{BB962C8B-B14F-4D97-AF65-F5344CB8AC3E}">
        <p14:creationId xmlns:p14="http://schemas.microsoft.com/office/powerpoint/2010/main" val="2010837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1800" dirty="0"/>
              <a:t>1. Colocar no primeiro nível da EAP o nome do projeto.</a:t>
            </a:r>
          </a:p>
          <a:p>
            <a:pPr algn="just"/>
            <a:endParaRPr lang="pt-BR" altLang="pt-BR" sz="1800" dirty="0"/>
          </a:p>
          <a:p>
            <a:pPr algn="just"/>
            <a:r>
              <a:rPr lang="pt-BR" altLang="pt-BR" sz="1800" dirty="0"/>
              <a:t>2. Colocar no segundo nível (nível 1, também chamado de primeiro nível de decomposição) as fases que estabelecem o ciclo de vida do projeto.</a:t>
            </a:r>
          </a:p>
          <a:p>
            <a:pPr algn="just"/>
            <a:endParaRPr lang="pt-BR" altLang="pt-BR" sz="1800" dirty="0"/>
          </a:p>
          <a:p>
            <a:pPr algn="just"/>
            <a:r>
              <a:rPr lang="pt-BR" altLang="pt-BR" sz="1800" dirty="0"/>
              <a:t>3. Acrescentar um elemento, no segundo nível (também chamado de primeiro nível de decomposição), para conter os </a:t>
            </a:r>
            <a:r>
              <a:rPr lang="pt-BR" altLang="pt-BR" sz="1800" i="1" dirty="0" err="1"/>
              <a:t>deliverables</a:t>
            </a:r>
            <a:r>
              <a:rPr lang="pt-BR" altLang="pt-BR" sz="1800" dirty="0"/>
              <a:t> (subprodutos) necessários ao gerenciamento do projeto.</a:t>
            </a:r>
          </a:p>
          <a:p>
            <a:pPr algn="just"/>
            <a:endParaRPr lang="pt-BR" altLang="pt-BR" sz="1800" dirty="0"/>
          </a:p>
          <a:p>
            <a:pPr algn="just"/>
            <a:r>
              <a:rPr lang="pt-BR" altLang="pt-BR" sz="1800" dirty="0"/>
              <a:t>4. Identificar os subprodutos necessários para que seja alcançado o sucesso do projeto em cada fase.</a:t>
            </a:r>
          </a:p>
          <a:p>
            <a:pPr algn="just"/>
            <a:endParaRPr lang="pt-BR" altLang="pt-BR" sz="1800" dirty="0"/>
          </a:p>
          <a:p>
            <a:pPr algn="just"/>
            <a:r>
              <a:rPr lang="pt-BR" altLang="pt-BR" sz="1800" dirty="0"/>
              <a:t>5. Para cada subproduto, verificar se as estimativas de custo e tempo, assim como a identificação de riscos, podem ser desenvolvidos neste nível de detalhe e se é possível atribuir a responsabilidade para a execução do mesmo.</a:t>
            </a:r>
          </a:p>
          <a:p>
            <a:pPr algn="just"/>
            <a:endParaRPr lang="pt-BR" altLang="pt-BR" sz="1800" dirty="0"/>
          </a:p>
          <a:p>
            <a:pPr algn="just"/>
            <a:r>
              <a:rPr lang="pt-BR" altLang="pt-BR" sz="1800" dirty="0"/>
              <a:t>6. Rever e refinar a EAP até que o planejamento do projeto possa ser completado.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Como criar uma EAP</a:t>
            </a:r>
          </a:p>
        </p:txBody>
      </p:sp>
    </p:spTree>
    <p:extLst>
      <p:ext uri="{BB962C8B-B14F-4D97-AF65-F5344CB8AC3E}">
        <p14:creationId xmlns:p14="http://schemas.microsoft.com/office/powerpoint/2010/main" val="2741410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Como criar uma EAP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828802"/>
            <a:ext cx="8444023" cy="483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36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1800" dirty="0"/>
              <a:t>1 – Cada elemento deve representar um resultado tangível e verificável.</a:t>
            </a:r>
          </a:p>
          <a:p>
            <a:pPr algn="just"/>
            <a:r>
              <a:rPr lang="pt-BR" altLang="pt-BR" sz="1800" dirty="0"/>
              <a:t>2 – Todos os resultados principais devem estar explicitamente incluídos na EAP.</a:t>
            </a:r>
          </a:p>
          <a:p>
            <a:pPr algn="just"/>
            <a:r>
              <a:rPr lang="pt-BR" altLang="pt-BR" sz="1800" dirty="0"/>
              <a:t>3 – Os resultados principais devem ser claramente definidos para que fique explícito o trabalho a ser realizado.</a:t>
            </a:r>
          </a:p>
          <a:p>
            <a:pPr algn="just"/>
            <a:r>
              <a:rPr lang="pt-BR" altLang="pt-BR" sz="1800" dirty="0"/>
              <a:t>4 – Os resultados principais devem ser decompostos até o nível de detalhe que permita o planejamento e gerenciamento do trabalho necessário para a sua entrega.</a:t>
            </a:r>
          </a:p>
          <a:p>
            <a:pPr algn="just"/>
            <a:r>
              <a:rPr lang="pt-BR" altLang="pt-BR" sz="1800" dirty="0"/>
              <a:t>5 – A decomposição não deve ser demasiada de forma a que o custo de controle não traga o benefício necessário.</a:t>
            </a:r>
          </a:p>
          <a:p>
            <a:pPr algn="just"/>
            <a:r>
              <a:rPr lang="pt-BR" altLang="pt-BR" sz="1800" dirty="0"/>
              <a:t>6 – Cada elemento da EAP deve contribuir para o elemento ao qual está subordinado (pai).</a:t>
            </a:r>
          </a:p>
          <a:p>
            <a:pPr algn="just"/>
            <a:r>
              <a:rPr lang="pt-BR" altLang="pt-BR" sz="1800" dirty="0"/>
              <a:t>7 – Ao descer um nível na EAP, a soma dos resultados dos subordinados corresponde ao resultado do pai (regra dos 100%).</a:t>
            </a:r>
          </a:p>
          <a:p>
            <a:pPr algn="just"/>
            <a:r>
              <a:rPr lang="pt-BR" altLang="pt-BR" sz="1800" dirty="0"/>
              <a:t>8 – Um elemento da EAP não pode ter somente um filho (com a regra dos 100% seria igual ao pai).</a:t>
            </a:r>
          </a:p>
          <a:p>
            <a:pPr algn="just"/>
            <a:r>
              <a:rPr lang="pt-BR" altLang="pt-BR" sz="1800" dirty="0"/>
              <a:t>9 – Um elemento filho não pode ter mais de um pai.</a:t>
            </a:r>
          </a:p>
          <a:p>
            <a:pPr algn="just"/>
            <a:r>
              <a:rPr lang="pt-BR" altLang="pt-BR" sz="1800" dirty="0"/>
              <a:t>10 – Os resultados principais necessários ao gerenciamento (reuniões, relatórios </a:t>
            </a:r>
            <a:r>
              <a:rPr lang="pt-BR" altLang="pt-BR" sz="1800" dirty="0" err="1"/>
              <a:t>etc</a:t>
            </a:r>
            <a:r>
              <a:rPr lang="pt-BR" altLang="pt-BR" sz="1800" dirty="0"/>
              <a:t>) devem ser incluídos na EAP.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Os dez mandamentos da EAP</a:t>
            </a:r>
          </a:p>
        </p:txBody>
      </p:sp>
    </p:spTree>
    <p:extLst>
      <p:ext uri="{BB962C8B-B14F-4D97-AF65-F5344CB8AC3E}">
        <p14:creationId xmlns:p14="http://schemas.microsoft.com/office/powerpoint/2010/main" val="458719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000" dirty="0"/>
              <a:t>Validar o Escopo é o processo de formalização da aceitação das entregas concluídas do projeto.</a:t>
            </a:r>
          </a:p>
          <a:p>
            <a:pPr algn="just"/>
            <a:r>
              <a:rPr lang="pt-BR" altLang="pt-BR" sz="2000" dirty="0"/>
              <a:t>O principal benefício deste processo é tornar objetivo o processo de aceitação e aumenta a probabilidade da aceitação final do produto, serviço ou resultado, através da validação de cada entrega.</a:t>
            </a:r>
          </a:p>
          <a:p>
            <a:pPr algn="just"/>
            <a:endParaRPr lang="pt-BR" altLang="pt-BR" sz="2000" dirty="0"/>
          </a:p>
          <a:p>
            <a:pPr algn="just"/>
            <a:r>
              <a:rPr lang="pt-BR" altLang="pt-BR" sz="2000" dirty="0"/>
              <a:t>Objetivos do processo: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altLang="pt-BR" sz="2000" dirty="0"/>
              <a:t>revisar com o cliente ou patrocinador para assegurar que as entregas foram concluídas satisfatoriamente;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altLang="pt-BR" sz="2000" dirty="0"/>
              <a:t>receberam a aceitação formal pelo cliente ou patrocinador.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altLang="pt-BR" sz="2000" dirty="0"/>
          </a:p>
          <a:p>
            <a:pPr algn="just"/>
            <a:r>
              <a:rPr lang="pt-BR" altLang="pt-BR" sz="2000" dirty="0"/>
              <a:t>O controle de qualidade normalmente é feito antes da validação do escopo, mas os dois processos podem ser executados paralelamente.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5.5 Validar o Escopo</a:t>
            </a:r>
          </a:p>
        </p:txBody>
      </p:sp>
    </p:spTree>
    <p:extLst>
      <p:ext uri="{BB962C8B-B14F-4D97-AF65-F5344CB8AC3E}">
        <p14:creationId xmlns:p14="http://schemas.microsoft.com/office/powerpoint/2010/main" val="18519437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5.5 Validar o Escopo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28801"/>
            <a:ext cx="8549414" cy="446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2834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000" dirty="0"/>
              <a:t>Processo de monitoramento do progresso do escopo do projeto, do escopo do produto e gerenciamento das mudanças feitas na  linha de base do escopo.</a:t>
            </a:r>
          </a:p>
          <a:p>
            <a:pPr algn="just"/>
            <a:endParaRPr lang="pt-BR" altLang="pt-BR" sz="2000" dirty="0"/>
          </a:p>
          <a:p>
            <a:pPr algn="just"/>
            <a:r>
              <a:rPr lang="pt-BR" altLang="pt-BR" sz="2000" b="1" u="sng" dirty="0"/>
              <a:t>Benefícios: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altLang="pt-BR" sz="2000" dirty="0"/>
              <a:t>permitir que a linha de base do escopo seja mantida ao longo de todo o projeto;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altLang="pt-BR" sz="2000" dirty="0"/>
              <a:t>assegurar que todas as mudanças solicitadas, ações corretivas ações preventivas sejam processadas.</a:t>
            </a:r>
          </a:p>
          <a:p>
            <a:pPr algn="just"/>
            <a:endParaRPr lang="pt-BR" altLang="pt-BR" sz="2000" dirty="0"/>
          </a:p>
          <a:p>
            <a:pPr algn="just"/>
            <a:r>
              <a:rPr lang="pt-BR" altLang="pt-BR" sz="2000"/>
              <a:t>A </a:t>
            </a:r>
            <a:r>
              <a:rPr lang="pt-BR" altLang="pt-BR" sz="2000" dirty="0"/>
              <a:t>mudança é inevitável e um processo de controle de mudança é obrigatório para todos os projetos.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5.6 Controlar o Escopo</a:t>
            </a:r>
          </a:p>
        </p:txBody>
      </p:sp>
    </p:spTree>
    <p:extLst>
      <p:ext uri="{BB962C8B-B14F-4D97-AF65-F5344CB8AC3E}">
        <p14:creationId xmlns:p14="http://schemas.microsoft.com/office/powerpoint/2010/main" val="25742995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5.6 Controlar o Escopo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28802"/>
            <a:ext cx="8539716" cy="466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71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Tudo aquilo que está para ser </a:t>
            </a:r>
            <a:r>
              <a:rPr lang="pt-BR" sz="2400" b="1" u="sng" dirty="0"/>
              <a:t>feito</a:t>
            </a:r>
            <a:r>
              <a:rPr lang="pt-BR" sz="2400" dirty="0"/>
              <a:t> ou </a:t>
            </a:r>
            <a:r>
              <a:rPr lang="pt-BR" sz="2400" b="1" u="sng" dirty="0"/>
              <a:t>entregue</a:t>
            </a:r>
            <a:r>
              <a:rPr lang="pt-BR" sz="2400" dirty="0"/>
              <a:t> ao longo do </a:t>
            </a:r>
            <a:r>
              <a:rPr lang="pt-BR" sz="2400" b="1" u="sng" dirty="0"/>
              <a:t>andamento</a:t>
            </a:r>
            <a:r>
              <a:rPr lang="pt-BR" sz="2400" dirty="0"/>
              <a:t> ou </a:t>
            </a:r>
            <a:r>
              <a:rPr lang="pt-BR" sz="2400" b="1" u="sng" dirty="0"/>
              <a:t>final</a:t>
            </a:r>
            <a:r>
              <a:rPr lang="pt-BR" sz="2400" dirty="0"/>
              <a:t> do projeto.</a:t>
            </a:r>
          </a:p>
          <a:p>
            <a:pPr algn="just"/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Somatório dos </a:t>
            </a:r>
            <a:r>
              <a:rPr lang="pt-BR" sz="2400" b="1" u="sng" dirty="0"/>
              <a:t>produtos</a:t>
            </a:r>
            <a:r>
              <a:rPr lang="pt-BR" sz="2400" dirty="0"/>
              <a:t> e </a:t>
            </a:r>
            <a:r>
              <a:rPr lang="pt-BR" sz="2400" b="1" u="sng" dirty="0"/>
              <a:t>serviços</a:t>
            </a:r>
            <a:r>
              <a:rPr lang="pt-BR" sz="2400" dirty="0"/>
              <a:t> que devem ser supridos por um projeto.</a:t>
            </a:r>
            <a:endParaRPr lang="pt-BR" alt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Escopo</a:t>
            </a:r>
          </a:p>
        </p:txBody>
      </p:sp>
    </p:spTree>
    <p:extLst>
      <p:ext uri="{BB962C8B-B14F-4D97-AF65-F5344CB8AC3E}">
        <p14:creationId xmlns:p14="http://schemas.microsoft.com/office/powerpoint/2010/main" val="421551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u="sng" dirty="0"/>
              <a:t>Escopo do produto: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As </a:t>
            </a:r>
            <a:r>
              <a:rPr lang="pt-BR" sz="2400" b="1" u="sng" dirty="0"/>
              <a:t>características</a:t>
            </a:r>
            <a:r>
              <a:rPr lang="pt-BR" sz="2400" dirty="0"/>
              <a:t> e </a:t>
            </a:r>
            <a:r>
              <a:rPr lang="pt-BR" sz="2400" b="1" u="sng" dirty="0"/>
              <a:t>funções</a:t>
            </a:r>
            <a:r>
              <a:rPr lang="pt-BR" sz="2400" dirty="0"/>
              <a:t> que descrevem um produto, serviço ou resultado da </a:t>
            </a:r>
            <a:r>
              <a:rPr lang="pt-BR" sz="2400" b="1" u="sng" dirty="0"/>
              <a:t>execução</a:t>
            </a:r>
            <a:r>
              <a:rPr lang="pt-BR" sz="2400" dirty="0"/>
              <a:t> </a:t>
            </a:r>
            <a:r>
              <a:rPr lang="pt-BR" sz="2400" b="1" u="sng" dirty="0"/>
              <a:t>do</a:t>
            </a:r>
            <a:r>
              <a:rPr lang="pt-BR" sz="2400" dirty="0"/>
              <a:t> </a:t>
            </a:r>
            <a:r>
              <a:rPr lang="pt-BR" sz="2400" b="1" u="sng" dirty="0"/>
              <a:t>projeto</a:t>
            </a:r>
            <a:r>
              <a:rPr lang="pt-BR" sz="2400" dirty="0"/>
              <a:t> (</a:t>
            </a:r>
            <a:r>
              <a:rPr lang="pt-BR" sz="2400" dirty="0" err="1"/>
              <a:t>ex</a:t>
            </a:r>
            <a:r>
              <a:rPr lang="pt-BR" sz="2400" dirty="0"/>
              <a:t>: requisitos).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pt-BR" sz="2400" b="1" u="sng" dirty="0"/>
              <a:t>Escopo do projeto: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O </a:t>
            </a:r>
            <a:r>
              <a:rPr lang="pt-BR" sz="2400" b="1" u="sng" dirty="0"/>
              <a:t>trabalho</a:t>
            </a:r>
            <a:r>
              <a:rPr lang="pt-BR" sz="2400" dirty="0"/>
              <a:t> que precisa ser </a:t>
            </a:r>
            <a:r>
              <a:rPr lang="pt-BR" sz="2400" b="1" u="sng" dirty="0"/>
              <a:t>realizado</a:t>
            </a:r>
            <a:r>
              <a:rPr lang="pt-BR" sz="2400" dirty="0"/>
              <a:t> para </a:t>
            </a:r>
            <a:r>
              <a:rPr lang="pt-BR" sz="2400" b="1" u="sng" dirty="0"/>
              <a:t>entregar</a:t>
            </a:r>
            <a:r>
              <a:rPr lang="pt-BR" sz="2400" dirty="0"/>
              <a:t> um produto, serviço ou resultado com as características e funções especificadas;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Processo para se gerar o produto de acordo com a Metodologia de Desenvolvimento de Sistemas (MDS) adotada pela organização.</a:t>
            </a:r>
          </a:p>
          <a:p>
            <a:pPr marL="1485900" lvl="2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Normas, legislações, regulamentos, etc.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Escopo de Produto x Escopo de Projeto</a:t>
            </a:r>
          </a:p>
        </p:txBody>
      </p:sp>
    </p:spTree>
    <p:extLst>
      <p:ext uri="{BB962C8B-B14F-4D97-AF65-F5344CB8AC3E}">
        <p14:creationId xmlns:p14="http://schemas.microsoft.com/office/powerpoint/2010/main" val="346279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É o conjunto de processos exigidos para assegurar que o projeto inclui </a:t>
            </a:r>
            <a:r>
              <a:rPr lang="pt-BR" sz="2400" b="1" u="sng" dirty="0"/>
              <a:t>todo o trabalho necessário, e somente ele</a:t>
            </a:r>
            <a:r>
              <a:rPr lang="pt-BR" sz="2400" dirty="0"/>
              <a:t>, para completar o projeto com sucesso.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E as mudanças nos requisitos de um sistema, como ficam?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Em outras palavras, o Gerenciamento do Escopo aborda, principalmente, a definição do que está e do que não está incluído no projeto.</a:t>
            </a:r>
            <a:endParaRPr lang="pt-BR" alt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Gerenciamento de Escopo</a:t>
            </a:r>
          </a:p>
        </p:txBody>
      </p:sp>
    </p:spTree>
    <p:extLst>
      <p:ext uri="{BB962C8B-B14F-4D97-AF65-F5344CB8AC3E}">
        <p14:creationId xmlns:p14="http://schemas.microsoft.com/office/powerpoint/2010/main" val="185065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400" dirty="0"/>
              <a:t>Práticas inaceitáveis = Risco de fracasso ↑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altLang="pt-BR" sz="2400" b="1" i="1" u="sng" dirty="0" err="1"/>
              <a:t>Scope</a:t>
            </a:r>
            <a:r>
              <a:rPr lang="pt-BR" altLang="pt-BR" sz="2400" b="1" i="1" u="sng" dirty="0"/>
              <a:t> </a:t>
            </a:r>
            <a:r>
              <a:rPr lang="pt-BR" altLang="pt-BR" sz="2400" b="1" i="1" u="sng" dirty="0" err="1"/>
              <a:t>Creep</a:t>
            </a:r>
            <a:endParaRPr lang="pt-BR" altLang="pt-BR" sz="2400" b="1" i="1" u="sng" dirty="0"/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400" dirty="0"/>
              <a:t>Aumento descontrolado do produto/serviço </a:t>
            </a:r>
            <a:r>
              <a:rPr lang="pt-BR" altLang="pt-BR" sz="2400" b="1" u="sng" dirty="0"/>
              <a:t>sem que sejam realizados os ajustes de tempo, custos, etc., no projeto</a:t>
            </a:r>
            <a:r>
              <a:rPr lang="pt-BR" altLang="pt-BR" sz="2400" dirty="0"/>
              <a:t>.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400" dirty="0"/>
              <a:t>Ocorre quando uma mudança é feita sem controle algum partindo:</a:t>
            </a:r>
          </a:p>
          <a:p>
            <a:pPr marL="1485900" lvl="2" indent="-342900" algn="just">
              <a:buFont typeface="Arial" panose="020B0604020202020204" pitchFamily="34" charset="0"/>
              <a:buChar char="•"/>
            </a:pPr>
            <a:r>
              <a:rPr lang="pt-BR" altLang="pt-BR" sz="2400" dirty="0"/>
              <a:t>do cliente diretamente para a equipe do projeto;</a:t>
            </a:r>
          </a:p>
          <a:p>
            <a:pPr marL="1485900" lvl="2" indent="-342900" algn="just">
              <a:buFont typeface="Arial" panose="020B0604020202020204" pitchFamily="34" charset="0"/>
              <a:buChar char="•"/>
            </a:pPr>
            <a:r>
              <a:rPr lang="pt-BR" altLang="pt-BR" sz="2400" dirty="0"/>
              <a:t>de membros da equipe de projeto.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Gerenciamento de Escopo</a:t>
            </a:r>
          </a:p>
        </p:txBody>
      </p:sp>
    </p:spTree>
    <p:extLst>
      <p:ext uri="{BB962C8B-B14F-4D97-AF65-F5344CB8AC3E}">
        <p14:creationId xmlns:p14="http://schemas.microsoft.com/office/powerpoint/2010/main" val="199476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400" dirty="0"/>
              <a:t>Práticas inaceitáveis = Risco de fracasso ↑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pt-BR" altLang="pt-BR" sz="2400" b="1" i="1" u="sng" dirty="0"/>
              <a:t>Gold </a:t>
            </a:r>
            <a:r>
              <a:rPr lang="pt-BR" altLang="pt-BR" sz="2400" b="1" i="1" u="sng" dirty="0" err="1"/>
              <a:t>Plating</a:t>
            </a:r>
            <a:endParaRPr lang="pt-BR" altLang="pt-BR" sz="2400" b="1" i="1" u="sng" dirty="0"/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400" dirty="0"/>
              <a:t>Entregar ao cliente mais do que o que foi especificado e aprovado.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400" dirty="0"/>
              <a:t>Normalmente, a iniciativa parte do gerente de projeto ou de membros da equipe.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Gerenciamento de Escopo</a:t>
            </a:r>
          </a:p>
        </p:txBody>
      </p:sp>
    </p:spTree>
    <p:extLst>
      <p:ext uri="{BB962C8B-B14F-4D97-AF65-F5344CB8AC3E}">
        <p14:creationId xmlns:p14="http://schemas.microsoft.com/office/powerpoint/2010/main" val="74379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Processos do Gerenciamento de Escopo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651271"/>
              </p:ext>
            </p:extLst>
          </p:nvPr>
        </p:nvGraphicFramePr>
        <p:xfrm>
          <a:off x="381000" y="1828802"/>
          <a:ext cx="8539715" cy="26619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9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3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6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26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Iniciação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Planejamento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Execução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Monitoramento e controle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Encerramento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5.1 Planejar o gerenciamento do escopo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5.5 Validar o escopo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5.2 Coletar os requisitos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5.6 Controlar</a:t>
                      </a:r>
                      <a:r>
                        <a:rPr lang="pt-BR" baseline="0" dirty="0"/>
                        <a:t> o escopo</a:t>
                      </a: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5.3 Definir o escopo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5.4 Criar a Estrutura Analítica do Projeto (EAP)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1141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IFC BLUMENAU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 IFC BLUMENAU" id="{E839D3FE-A996-4552-9541-4494435EC041}" vid="{9F477B03-9030-4919-A218-34F728A072A9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IFC BLUMENAU</Template>
  <TotalTime>1091</TotalTime>
  <Words>1846</Words>
  <Application>Microsoft Office PowerPoint</Application>
  <PresentationFormat>Apresentação na tela (4:3)</PresentationFormat>
  <Paragraphs>197</Paragraphs>
  <Slides>39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3" baseType="lpstr">
      <vt:lpstr>Arial</vt:lpstr>
      <vt:lpstr>Calibri</vt:lpstr>
      <vt:lpstr>Wingdings</vt:lpstr>
      <vt:lpstr>TEMA IFC BLUMENAU</vt:lpstr>
      <vt:lpstr>Gerenciamento de Escopo</vt:lpstr>
      <vt:lpstr>Agenda</vt:lpstr>
      <vt:lpstr>Processos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Adriano Pessini</dc:creator>
  <cp:lastModifiedBy>Adriano Pizzini</cp:lastModifiedBy>
  <cp:revision>79</cp:revision>
  <dcterms:created xsi:type="dcterms:W3CDTF">2016-03-08T18:32:54Z</dcterms:created>
  <dcterms:modified xsi:type="dcterms:W3CDTF">2024-09-19T18:35:52Z</dcterms:modified>
</cp:coreProperties>
</file>