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328" r:id="rId4"/>
    <p:sldId id="329" r:id="rId5"/>
    <p:sldId id="330" r:id="rId6"/>
    <p:sldId id="331" r:id="rId7"/>
    <p:sldId id="332" r:id="rId8"/>
    <p:sldId id="334" r:id="rId9"/>
    <p:sldId id="333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7" r:id="rId21"/>
    <p:sldId id="345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D922F-20A8-40CF-A314-AA2C04A4EEDA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3EB11-9332-4571-B87F-B25DE6B340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09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40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68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80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277815"/>
            <a:ext cx="7715250" cy="11398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971551" y="1600202"/>
            <a:ext cx="3781425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05376" y="1600202"/>
            <a:ext cx="3781425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4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-26988"/>
            <a:ext cx="9144000" cy="1223963"/>
            <a:chOff x="-1" y="-27384"/>
            <a:chExt cx="9144001" cy="122413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-27384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9488" y="44624"/>
            <a:ext cx="5842992" cy="1143000"/>
          </a:xfrm>
        </p:spPr>
        <p:txBody>
          <a:bodyPr>
            <a:noAutofit/>
          </a:bodyPr>
          <a:lstStyle>
            <a:lvl1pPr algn="just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76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82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57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1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9880" y="44624"/>
            <a:ext cx="5562600" cy="1143000"/>
          </a:xfrm>
        </p:spPr>
        <p:txBody>
          <a:bodyPr>
            <a:noAutofit/>
          </a:bodyPr>
          <a:lstStyle>
            <a:lvl1pPr algn="just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6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96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2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6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AEE48-F0AB-4DAE-8D2F-0E25A9C8763C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84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Estimativa de tempo em projetos</a:t>
            </a:r>
            <a:br>
              <a:rPr lang="pt-BR" dirty="0"/>
            </a:br>
            <a:r>
              <a:rPr lang="pt-BR" dirty="0"/>
              <a:t>(Use Case Points – UCP)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72470" cy="17526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Prof. Adriano Pizzini, </a:t>
            </a:r>
            <a:r>
              <a:rPr lang="pt-BR" dirty="0" err="1">
                <a:solidFill>
                  <a:schemeClr val="tx1"/>
                </a:solidFill>
              </a:rPr>
              <a:t>Msc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adriano.pizzini@ifc.edu.br</a:t>
            </a:r>
          </a:p>
        </p:txBody>
      </p:sp>
    </p:spTree>
    <p:extLst>
      <p:ext uri="{BB962C8B-B14F-4D97-AF65-F5344CB8AC3E}">
        <p14:creationId xmlns:p14="http://schemas.microsoft.com/office/powerpoint/2010/main" val="133021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/>
              <a:t>Contar a quantidade de casos de uso de cada tipo.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Passo 2: </a:t>
            </a:r>
            <a:r>
              <a:rPr lang="en-US" dirty="0" err="1">
                <a:solidFill>
                  <a:schemeClr val="tx1"/>
                </a:solidFill>
              </a:rPr>
              <a:t>Cálculo</a:t>
            </a:r>
            <a:r>
              <a:rPr lang="en-US" dirty="0">
                <a:solidFill>
                  <a:schemeClr val="tx1"/>
                </a:solidFill>
              </a:rPr>
              <a:t> do UUCW (Unadjusted Use Case Weight)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7819"/>
              </p:ext>
            </p:extLst>
          </p:nvPr>
        </p:nvGraphicFramePr>
        <p:xfrm>
          <a:off x="381000" y="2811000"/>
          <a:ext cx="662940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Número de casos de 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Complexo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r"/>
                      <a:r>
                        <a:rPr lang="pt-BR" dirty="0"/>
                        <a:t>Total UUCW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1000" y="2360723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/>
              <a:t>Complexidade dos casos de uso: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9560" y="6366610"/>
            <a:ext cx="830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1800" dirty="0"/>
              <a:t>UAW=12, UUCW=250</a:t>
            </a:r>
          </a:p>
        </p:txBody>
      </p:sp>
    </p:spTree>
    <p:extLst>
      <p:ext uri="{BB962C8B-B14F-4D97-AF65-F5344CB8AC3E}">
        <p14:creationId xmlns:p14="http://schemas.microsoft.com/office/powerpoint/2010/main" val="165592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/>
              <a:t>Aplicar a fórmula: </a:t>
            </a:r>
          </a:p>
          <a:p>
            <a:pPr algn="ctr">
              <a:spcAft>
                <a:spcPts val="900"/>
              </a:spcAft>
            </a:pPr>
            <a:r>
              <a:rPr lang="pt-BR" sz="2400" dirty="0"/>
              <a:t>UUCP = UAW + UUCW</a:t>
            </a:r>
          </a:p>
          <a:p>
            <a:pPr algn="just">
              <a:spcAft>
                <a:spcPts val="900"/>
              </a:spcAft>
            </a:pPr>
            <a:endParaRPr lang="pt-BR" sz="2400" dirty="0"/>
          </a:p>
          <a:p>
            <a:pPr algn="just">
              <a:spcAft>
                <a:spcPts val="900"/>
              </a:spcAft>
            </a:pPr>
            <a:r>
              <a:rPr lang="pt-BR" sz="2400" dirty="0"/>
              <a:t>De acordo com os valores já calculados:</a:t>
            </a:r>
          </a:p>
          <a:p>
            <a:pPr algn="just">
              <a:spcAft>
                <a:spcPts val="900"/>
              </a:spcAft>
            </a:pPr>
            <a:endParaRPr lang="pt-BR" sz="2400" dirty="0"/>
          </a:p>
          <a:p>
            <a:pPr algn="ctr">
              <a:spcAft>
                <a:spcPts val="900"/>
              </a:spcAft>
            </a:pPr>
            <a:r>
              <a:rPr lang="pt-BR" sz="2400" dirty="0"/>
              <a:t>UUCP = 12 + 250 = 262</a:t>
            </a:r>
          </a:p>
          <a:p>
            <a:pPr algn="ctr">
              <a:spcAft>
                <a:spcPts val="900"/>
              </a:spcAft>
            </a:pP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Passo 3: Cálculo do UUCP (</a:t>
            </a:r>
            <a:r>
              <a:rPr lang="pt-BR" dirty="0" err="1">
                <a:solidFill>
                  <a:schemeClr val="tx1"/>
                </a:solidFill>
              </a:rPr>
              <a:t>Unadjusted</a:t>
            </a:r>
            <a:r>
              <a:rPr lang="pt-BR" dirty="0">
                <a:solidFill>
                  <a:schemeClr val="tx1"/>
                </a:solidFill>
              </a:rPr>
              <a:t> Use Case Points)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9560" y="6366610"/>
            <a:ext cx="830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1800" dirty="0"/>
              <a:t>UAW=12, UUCW=250, UUCP=262</a:t>
            </a:r>
          </a:p>
        </p:txBody>
      </p:sp>
    </p:spTree>
    <p:extLst>
      <p:ext uri="{BB962C8B-B14F-4D97-AF65-F5344CB8AC3E}">
        <p14:creationId xmlns:p14="http://schemas.microsoft.com/office/powerpoint/2010/main" val="392506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/>
              <a:t>O ajuste é constituído de duas partes:</a:t>
            </a:r>
          </a:p>
          <a:p>
            <a:pPr marL="342900" indent="-34290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Cálculo de fatores técnicos (</a:t>
            </a:r>
            <a:r>
              <a:rPr lang="pt-BR" sz="2400" dirty="0" err="1"/>
              <a:t>Tfactor</a:t>
            </a:r>
            <a:r>
              <a:rPr lang="pt-BR" sz="2400" dirty="0"/>
              <a:t>): </a:t>
            </a:r>
          </a:p>
          <a:p>
            <a:pPr marL="1085850" lvl="1" indent="-34290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Abrangência dos requisitos funcionais do sistema.</a:t>
            </a:r>
          </a:p>
          <a:p>
            <a:pPr marL="342900" indent="-34290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Cálculo de fatores de ambiente (</a:t>
            </a:r>
            <a:r>
              <a:rPr lang="pt-BR" sz="2400" dirty="0" err="1"/>
              <a:t>Efactor</a:t>
            </a:r>
            <a:r>
              <a:rPr lang="pt-BR" sz="2400" dirty="0"/>
              <a:t>): </a:t>
            </a:r>
          </a:p>
          <a:p>
            <a:pPr marL="1085850" lvl="1" indent="-34290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Abrangência dos requisitos não-funcionais associados ao processo de desenvolvimento.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Cálculo dos fatores de ajustes: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9560" y="6366610"/>
            <a:ext cx="830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1800" dirty="0"/>
              <a:t>UAW=12, UUCW=250, UUCP=262</a:t>
            </a:r>
          </a:p>
        </p:txBody>
      </p:sp>
    </p:spTree>
    <p:extLst>
      <p:ext uri="{BB962C8B-B14F-4D97-AF65-F5344CB8AC3E}">
        <p14:creationId xmlns:p14="http://schemas.microsoft.com/office/powerpoint/2010/main" val="226286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346964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/>
              <a:t>Atribuir um valor de influência entre 0 e 5 para cada um dos requisitos mostrados na tabela: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Passo 4: Cálculo do </a:t>
            </a:r>
            <a:r>
              <a:rPr lang="pt-BR" dirty="0" err="1">
                <a:solidFill>
                  <a:schemeClr val="tx1"/>
                </a:solidFill>
              </a:rPr>
              <a:t>Tfactor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9560" y="6366610"/>
            <a:ext cx="830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1800" dirty="0"/>
              <a:t>UAW=12, UUCW=250, UUCP=262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68628"/>
              </p:ext>
            </p:extLst>
          </p:nvPr>
        </p:nvGraphicFramePr>
        <p:xfrm>
          <a:off x="4838107" y="1597969"/>
          <a:ext cx="4214453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Requisito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Sistema distribuído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Tempo</a:t>
                      </a:r>
                      <a:r>
                        <a:rPr lang="pt-BR" baseline="0" dirty="0"/>
                        <a:t> de resposta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Eficiência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Processamento</a:t>
                      </a:r>
                      <a:r>
                        <a:rPr lang="pt-BR" baseline="0" dirty="0"/>
                        <a:t> complexo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Código </a:t>
                      </a:r>
                      <a:r>
                        <a:rPr lang="pt-BR" dirty="0" err="1"/>
                        <a:t>reusável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Facilidade de instalação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Facilidade</a:t>
                      </a:r>
                      <a:r>
                        <a:rPr lang="pt-BR" baseline="0" dirty="0"/>
                        <a:t> de uso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Portabilidade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Facilidade de mudança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Concorrência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Recursos de segurança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T12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Acessível</a:t>
                      </a:r>
                      <a:r>
                        <a:rPr lang="pt-BR" baseline="0" dirty="0"/>
                        <a:t> por terceiros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T13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Treinamento</a:t>
                      </a:r>
                      <a:r>
                        <a:rPr lang="pt-BR" baseline="0" dirty="0"/>
                        <a:t> especial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113707" y="4598691"/>
            <a:ext cx="4724400" cy="937022"/>
            <a:chOff x="736600" y="4940539"/>
            <a:chExt cx="4724400" cy="937022"/>
          </a:xfrm>
        </p:grpSpPr>
        <p:cxnSp>
          <p:nvCxnSpPr>
            <p:cNvPr id="11" name="Conector reto 10"/>
            <p:cNvCxnSpPr/>
            <p:nvPr/>
          </p:nvCxnSpPr>
          <p:spPr>
            <a:xfrm>
              <a:off x="1127760" y="5527040"/>
              <a:ext cx="39420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1127760" y="5508229"/>
              <a:ext cx="4104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		3		5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736600" y="4940539"/>
              <a:ext cx="472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Menor				maior</a:t>
              </a:r>
            </a:p>
            <a:p>
              <a:r>
                <a:rPr lang="pt-BR" dirty="0"/>
                <a:t>impacto				impacto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228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Passo 4: Cálculo do </a:t>
            </a:r>
            <a:r>
              <a:rPr lang="pt-BR" dirty="0" err="1">
                <a:solidFill>
                  <a:schemeClr val="tx1"/>
                </a:solidFill>
              </a:rPr>
              <a:t>Tfactor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9560" y="6366610"/>
            <a:ext cx="830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1800" dirty="0"/>
              <a:t>UAW=12, UUCW=250, UUCP=262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41898"/>
              </p:ext>
            </p:extLst>
          </p:nvPr>
        </p:nvGraphicFramePr>
        <p:xfrm>
          <a:off x="289560" y="1793240"/>
          <a:ext cx="7716519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9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r>
                        <a:rPr lang="pt-BR" dirty="0"/>
                        <a:t>Fator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Requisito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Influência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Sistema distribuído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Tempo</a:t>
                      </a:r>
                      <a:r>
                        <a:rPr lang="pt-BR" sz="1600" baseline="0" dirty="0"/>
                        <a:t> de resposta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918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Eficiência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8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Processamento</a:t>
                      </a:r>
                      <a:r>
                        <a:rPr lang="pt-BR" sz="1600" baseline="0" dirty="0"/>
                        <a:t> complexo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238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Código </a:t>
                      </a:r>
                      <a:r>
                        <a:rPr lang="pt-BR" sz="1600" dirty="0" err="1"/>
                        <a:t>reusável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58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Facilidade de instalação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238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Facilidade</a:t>
                      </a:r>
                      <a:r>
                        <a:rPr lang="pt-BR" sz="1600" baseline="0" dirty="0"/>
                        <a:t> de uso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Portabilidade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Facilidade de mudança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798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Concorrência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398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Recursos de segurança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8918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T12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Acessível</a:t>
                      </a:r>
                      <a:r>
                        <a:rPr lang="pt-BR" sz="1600" baseline="0" dirty="0"/>
                        <a:t> por terceiros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078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T13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Treinamento</a:t>
                      </a:r>
                      <a:r>
                        <a:rPr lang="pt-BR" sz="1600" baseline="0" dirty="0"/>
                        <a:t> especial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Total </a:t>
                      </a:r>
                      <a:r>
                        <a:rPr lang="pt-BR" sz="1600" dirty="0" err="1"/>
                        <a:t>Tfactor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18,5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54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/>
              <a:t>Aplicar a fórmula: </a:t>
            </a:r>
          </a:p>
          <a:p>
            <a:pPr algn="ctr"/>
            <a:r>
              <a:rPr lang="en-US" altLang="pt-BR" sz="2400" b="1" dirty="0">
                <a:cs typeface="Times New Roman" panose="02020603050405020304" pitchFamily="18" charset="0"/>
              </a:rPr>
              <a:t>TCF = 0,6 + (0,01 </a:t>
            </a:r>
            <a:r>
              <a:rPr lang="en-US" altLang="pt-BR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pt-BR" altLang="pt-BR" sz="2400" b="1" dirty="0">
                <a:cs typeface="Times New Roman" panose="02020603050405020304" pitchFamily="18" charset="0"/>
              </a:rPr>
              <a:t> </a:t>
            </a:r>
            <a:r>
              <a:rPr lang="en-US" altLang="pt-BR" sz="2400" b="1" dirty="0" err="1">
                <a:cs typeface="Times New Roman" panose="02020603050405020304" pitchFamily="18" charset="0"/>
              </a:rPr>
              <a:t>Tfactor</a:t>
            </a:r>
            <a:r>
              <a:rPr lang="en-US" altLang="pt-BR" sz="2400" b="1" dirty="0">
                <a:cs typeface="Times New Roman" panose="02020603050405020304" pitchFamily="18" charset="0"/>
              </a:rPr>
              <a:t>)</a:t>
            </a:r>
          </a:p>
          <a:p>
            <a:pPr algn="just">
              <a:spcAft>
                <a:spcPts val="900"/>
              </a:spcAft>
            </a:pPr>
            <a:endParaRPr lang="pt-BR" sz="2400" dirty="0"/>
          </a:p>
          <a:p>
            <a:pPr algn="just">
              <a:spcAft>
                <a:spcPts val="900"/>
              </a:spcAft>
            </a:pPr>
            <a:r>
              <a:rPr lang="pt-BR" sz="2400" dirty="0"/>
              <a:t>De acordo com os valores já calculados:</a:t>
            </a:r>
          </a:p>
          <a:p>
            <a:pPr algn="just">
              <a:spcAft>
                <a:spcPts val="900"/>
              </a:spcAft>
            </a:pPr>
            <a:endParaRPr lang="pt-BR" sz="2400" dirty="0"/>
          </a:p>
          <a:p>
            <a:pPr algn="ctr"/>
            <a:r>
              <a:rPr lang="en-US" altLang="pt-BR" sz="2400" b="1" dirty="0">
                <a:cs typeface="Times New Roman" panose="02020603050405020304" pitchFamily="18" charset="0"/>
              </a:rPr>
              <a:t>TCF = 0,6 + (0,01 </a:t>
            </a:r>
            <a:r>
              <a:rPr lang="en-US" altLang="pt-BR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pt-BR" altLang="pt-BR" sz="2400" b="1" dirty="0">
                <a:cs typeface="Times New Roman" panose="02020603050405020304" pitchFamily="18" charset="0"/>
              </a:rPr>
              <a:t> </a:t>
            </a:r>
            <a:r>
              <a:rPr lang="en-US" altLang="pt-BR" sz="2400" b="1" dirty="0">
                <a:cs typeface="Times New Roman" panose="02020603050405020304" pitchFamily="18" charset="0"/>
              </a:rPr>
              <a:t>18,5) = 0,785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Passo 5: Cálculo do TCF (</a:t>
            </a:r>
            <a:r>
              <a:rPr lang="pt-BR" dirty="0" err="1">
                <a:solidFill>
                  <a:schemeClr val="tx1"/>
                </a:solidFill>
              </a:rPr>
              <a:t>Technical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Complexity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Factor</a:t>
            </a:r>
            <a:r>
              <a:rPr lang="pt-B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89560" y="6366610"/>
            <a:ext cx="830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1800" dirty="0"/>
              <a:t>UAW=12, UUCW=250, UUCP=262, </a:t>
            </a:r>
            <a:r>
              <a:rPr lang="pt-BR" sz="1800" dirty="0" err="1"/>
              <a:t>Tfactor</a:t>
            </a:r>
            <a:r>
              <a:rPr lang="pt-BR" sz="1800" dirty="0"/>
              <a:t>=18,5, TCF=0,785</a:t>
            </a:r>
          </a:p>
        </p:txBody>
      </p:sp>
    </p:spTree>
    <p:extLst>
      <p:ext uri="{BB962C8B-B14F-4D97-AF65-F5344CB8AC3E}">
        <p14:creationId xmlns:p14="http://schemas.microsoft.com/office/powerpoint/2010/main" val="221251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Passo 6: Cálculo do </a:t>
            </a:r>
            <a:r>
              <a:rPr lang="pt-BR" dirty="0" err="1">
                <a:solidFill>
                  <a:schemeClr val="tx1"/>
                </a:solidFill>
              </a:rPr>
              <a:t>Efactor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94372"/>
              </p:ext>
            </p:extLst>
          </p:nvPr>
        </p:nvGraphicFramePr>
        <p:xfrm>
          <a:off x="289560" y="1793240"/>
          <a:ext cx="851916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r>
                        <a:rPr lang="pt-BR" dirty="0"/>
                        <a:t>Fator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Requisito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Influência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Familiaridade com RUP ou outro processo formal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Experiência com a aplicação em desenvolvimento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918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Experiência em Orientação a Objetos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8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Presença de analista experiente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238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Motivação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58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Requisitos estáveis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238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Desenvolvedores em meio-expediente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Linguagem de programação difícil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Total </a:t>
                      </a:r>
                      <a:r>
                        <a:rPr lang="pt-BR" sz="1600" dirty="0" err="1"/>
                        <a:t>Efactor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14,0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9560" y="6366610"/>
            <a:ext cx="830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1800" dirty="0"/>
              <a:t>UAW=12, UUCW=250, UUCP=262, </a:t>
            </a:r>
            <a:r>
              <a:rPr lang="pt-BR" sz="1800" dirty="0" err="1"/>
              <a:t>Tfactor</a:t>
            </a:r>
            <a:r>
              <a:rPr lang="pt-BR" sz="1800" dirty="0"/>
              <a:t>=18,5, TCF=0,785, </a:t>
            </a:r>
            <a:r>
              <a:rPr lang="pt-BR" sz="1800" dirty="0" err="1"/>
              <a:t>Efactor</a:t>
            </a:r>
            <a:r>
              <a:rPr lang="pt-BR" sz="1800" dirty="0"/>
              <a:t>=14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289560" y="5303054"/>
            <a:ext cx="4724400" cy="937022"/>
            <a:chOff x="736600" y="4940539"/>
            <a:chExt cx="4724400" cy="93702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127760" y="5527040"/>
              <a:ext cx="39420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1127760" y="5508229"/>
              <a:ext cx="4104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		3		5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36600" y="4940539"/>
              <a:ext cx="472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Impacto				impacto</a:t>
              </a:r>
            </a:p>
            <a:p>
              <a:r>
                <a:rPr lang="pt-BR" dirty="0"/>
                <a:t>negativo				positivo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37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/>
              <a:t>Aplicar a fórmula: </a:t>
            </a:r>
          </a:p>
          <a:p>
            <a:pPr algn="ctr"/>
            <a:r>
              <a:rPr lang="en-US" altLang="pt-BR" sz="2400" b="1" dirty="0">
                <a:cs typeface="Times New Roman" panose="02020603050405020304" pitchFamily="18" charset="0"/>
              </a:rPr>
              <a:t>ECF = 1,4 + (-0,03 </a:t>
            </a:r>
            <a:r>
              <a:rPr lang="en-US" altLang="pt-BR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pt-BR" altLang="pt-BR" sz="2400" b="1" dirty="0">
                <a:cs typeface="Times New Roman" panose="02020603050405020304" pitchFamily="18" charset="0"/>
              </a:rPr>
              <a:t> </a:t>
            </a:r>
            <a:r>
              <a:rPr lang="en-US" altLang="pt-BR" sz="2400" b="1" dirty="0" err="1">
                <a:cs typeface="Times New Roman" panose="02020603050405020304" pitchFamily="18" charset="0"/>
              </a:rPr>
              <a:t>Efactor</a:t>
            </a:r>
            <a:r>
              <a:rPr lang="en-US" altLang="pt-BR" sz="2400" b="1" dirty="0">
                <a:cs typeface="Times New Roman" panose="02020603050405020304" pitchFamily="18" charset="0"/>
              </a:rPr>
              <a:t>)</a:t>
            </a:r>
          </a:p>
          <a:p>
            <a:pPr algn="just">
              <a:spcAft>
                <a:spcPts val="900"/>
              </a:spcAft>
            </a:pPr>
            <a:endParaRPr lang="pt-BR" sz="2400" dirty="0"/>
          </a:p>
          <a:p>
            <a:pPr algn="just">
              <a:spcAft>
                <a:spcPts val="900"/>
              </a:spcAft>
            </a:pPr>
            <a:r>
              <a:rPr lang="pt-BR" sz="2400" dirty="0"/>
              <a:t>De acordo com os valores já calculados:</a:t>
            </a:r>
          </a:p>
          <a:p>
            <a:pPr algn="just">
              <a:spcAft>
                <a:spcPts val="900"/>
              </a:spcAft>
            </a:pPr>
            <a:endParaRPr lang="pt-BR" sz="2400" dirty="0"/>
          </a:p>
          <a:p>
            <a:pPr algn="ctr"/>
            <a:r>
              <a:rPr lang="en-US" altLang="pt-BR" sz="2400" b="1" dirty="0">
                <a:cs typeface="Times New Roman" panose="02020603050405020304" pitchFamily="18" charset="0"/>
              </a:rPr>
              <a:t>ECF = 1,4 + (-0,03 </a:t>
            </a:r>
            <a:r>
              <a:rPr lang="en-US" altLang="pt-BR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pt-BR" altLang="pt-BR" sz="2400" b="1" dirty="0">
                <a:cs typeface="Times New Roman" panose="02020603050405020304" pitchFamily="18" charset="0"/>
              </a:rPr>
              <a:t> 14</a:t>
            </a:r>
            <a:r>
              <a:rPr lang="en-US" altLang="pt-BR" sz="2400" b="1" dirty="0">
                <a:cs typeface="Times New Roman" panose="02020603050405020304" pitchFamily="18" charset="0"/>
              </a:rPr>
              <a:t>) = 0.98</a:t>
            </a:r>
            <a:endParaRPr lang="pt-BR" alt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Passo 7: Cálculo do ECF (Environmental </a:t>
            </a:r>
            <a:r>
              <a:rPr lang="pt-BR" dirty="0" err="1">
                <a:solidFill>
                  <a:schemeClr val="tx1"/>
                </a:solidFill>
              </a:rPr>
              <a:t>Complexity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Factor</a:t>
            </a:r>
            <a:r>
              <a:rPr lang="pt-B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120" y="6211669"/>
            <a:ext cx="85242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1800" dirty="0"/>
              <a:t>UAW=12, UUCW=250, UUCP=262, </a:t>
            </a:r>
            <a:r>
              <a:rPr lang="pt-BR" sz="1800" dirty="0" err="1"/>
              <a:t>Tfactor</a:t>
            </a:r>
            <a:r>
              <a:rPr lang="pt-BR" sz="1800" dirty="0"/>
              <a:t>=18,5, TCF=0,785, </a:t>
            </a:r>
            <a:r>
              <a:rPr lang="pt-BR" sz="1800" dirty="0" err="1"/>
              <a:t>Efactor</a:t>
            </a:r>
            <a:r>
              <a:rPr lang="pt-BR" sz="1800" dirty="0"/>
              <a:t>=14, ECF=0,98</a:t>
            </a:r>
          </a:p>
        </p:txBody>
      </p:sp>
    </p:spTree>
    <p:extLst>
      <p:ext uri="{BB962C8B-B14F-4D97-AF65-F5344CB8AC3E}">
        <p14:creationId xmlns:p14="http://schemas.microsoft.com/office/powerpoint/2010/main" val="269307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/>
              <a:t>Aplicar a fórmula: </a:t>
            </a:r>
          </a:p>
          <a:p>
            <a:pPr algn="ctr"/>
            <a:r>
              <a:rPr lang="en-US" altLang="pt-BR" sz="2400" b="1" dirty="0">
                <a:cs typeface="Times New Roman" panose="02020603050405020304" pitchFamily="18" charset="0"/>
              </a:rPr>
              <a:t>UCP = UUCP </a:t>
            </a:r>
            <a:r>
              <a:rPr lang="en-US" altLang="pt-BR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 TCF  ECF</a:t>
            </a:r>
            <a:endParaRPr lang="en-US" altLang="pt-BR" sz="2400" b="1" dirty="0">
              <a:cs typeface="Times New Roman" panose="02020603050405020304" pitchFamily="18" charset="0"/>
            </a:endParaRPr>
          </a:p>
          <a:p>
            <a:pPr algn="just">
              <a:spcAft>
                <a:spcPts val="900"/>
              </a:spcAft>
            </a:pPr>
            <a:endParaRPr lang="pt-BR" sz="2400" dirty="0"/>
          </a:p>
          <a:p>
            <a:pPr algn="just">
              <a:spcAft>
                <a:spcPts val="900"/>
              </a:spcAft>
            </a:pPr>
            <a:r>
              <a:rPr lang="pt-BR" sz="2400" dirty="0"/>
              <a:t>De acordo com os valores já calculados:</a:t>
            </a:r>
          </a:p>
          <a:p>
            <a:pPr algn="just">
              <a:spcAft>
                <a:spcPts val="900"/>
              </a:spcAft>
            </a:pPr>
            <a:endParaRPr lang="pt-BR" sz="2400" dirty="0"/>
          </a:p>
          <a:p>
            <a:pPr algn="ctr"/>
            <a:r>
              <a:rPr lang="en-US" altLang="pt-BR" sz="2400" b="1" dirty="0">
                <a:cs typeface="Times New Roman" panose="02020603050405020304" pitchFamily="18" charset="0"/>
              </a:rPr>
              <a:t>UCP = 262 x 0,785 x 0,98 = 201,56</a:t>
            </a:r>
            <a:endParaRPr lang="pt-BR" alt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Passo 8: Cálculo dos UCP (Use Case Points)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120" y="6211669"/>
            <a:ext cx="85242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1800" dirty="0"/>
              <a:t>UAW=12, UUCW=250, UUCP=262, </a:t>
            </a:r>
            <a:r>
              <a:rPr lang="pt-BR" sz="1800" dirty="0" err="1"/>
              <a:t>Tfactor</a:t>
            </a:r>
            <a:r>
              <a:rPr lang="pt-BR" sz="1800" dirty="0"/>
              <a:t>=18,5, TCF=0,785, </a:t>
            </a:r>
            <a:r>
              <a:rPr lang="pt-BR" sz="1800" dirty="0" err="1"/>
              <a:t>Efactor</a:t>
            </a:r>
            <a:r>
              <a:rPr lang="pt-BR" sz="1800" dirty="0"/>
              <a:t>=14, ECF=0,98</a:t>
            </a:r>
          </a:p>
        </p:txBody>
      </p:sp>
    </p:spTree>
    <p:extLst>
      <p:ext uri="{BB962C8B-B14F-4D97-AF65-F5344CB8AC3E}">
        <p14:creationId xmlns:p14="http://schemas.microsoft.com/office/powerpoint/2010/main" val="158678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/>
              <a:t>Aplicar a fórmula:</a:t>
            </a:r>
          </a:p>
          <a:p>
            <a:pPr algn="ctr"/>
            <a:r>
              <a:rPr lang="en-US" altLang="pt-BR" sz="2400" b="1" dirty="0">
                <a:cs typeface="Times New Roman" panose="02020603050405020304" pitchFamily="18" charset="0"/>
              </a:rPr>
              <a:t>Tempo </a:t>
            </a:r>
            <a:r>
              <a:rPr lang="en-US" altLang="pt-BR" sz="2400" b="1" dirty="0" err="1">
                <a:cs typeface="Times New Roman" panose="02020603050405020304" pitchFamily="18" charset="0"/>
              </a:rPr>
              <a:t>estimado</a:t>
            </a:r>
            <a:r>
              <a:rPr lang="en-US" altLang="pt-BR" sz="2400" b="1" dirty="0">
                <a:cs typeface="Times New Roman" panose="02020603050405020304" pitchFamily="18" charset="0"/>
              </a:rPr>
              <a:t> = UCP </a:t>
            </a:r>
            <a:r>
              <a:rPr lang="en-US" altLang="pt-BR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 media de horas </a:t>
            </a:r>
            <a:r>
              <a:rPr lang="en-US" altLang="pt-BR" sz="2400" b="1" dirty="0" err="1">
                <a:cs typeface="Times New Roman" panose="02020603050405020304" pitchFamily="18" charset="0"/>
                <a:sym typeface="Symbol" panose="05050102010706020507" pitchFamily="18" charset="2"/>
              </a:rPr>
              <a:t>por</a:t>
            </a:r>
            <a:r>
              <a:rPr lang="en-US" altLang="pt-BR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 UCP</a:t>
            </a:r>
            <a:endParaRPr lang="en-US" altLang="pt-BR" sz="2400" b="1" dirty="0">
              <a:cs typeface="Times New Roman" panose="02020603050405020304" pitchFamily="18" charset="0"/>
            </a:endParaRPr>
          </a:p>
          <a:p>
            <a:pPr algn="just">
              <a:spcAft>
                <a:spcPts val="900"/>
              </a:spcAft>
            </a:pPr>
            <a:endParaRPr lang="pt-BR" sz="2400" dirty="0"/>
          </a:p>
          <a:p>
            <a:pPr algn="just">
              <a:spcAft>
                <a:spcPts val="900"/>
              </a:spcAft>
            </a:pPr>
            <a:r>
              <a:rPr lang="pt-BR" sz="2400" dirty="0"/>
              <a:t>De acordo com os valores já calculados e usando uma média de 20h/UCP:</a:t>
            </a:r>
          </a:p>
          <a:p>
            <a:pPr algn="just">
              <a:spcAft>
                <a:spcPts val="900"/>
              </a:spcAft>
            </a:pPr>
            <a:endParaRPr lang="pt-BR" sz="2400" dirty="0"/>
          </a:p>
          <a:p>
            <a:pPr algn="ctr"/>
            <a:r>
              <a:rPr lang="en-US" altLang="pt-BR" sz="2400" b="1" dirty="0">
                <a:cs typeface="Times New Roman" panose="02020603050405020304" pitchFamily="18" charset="0"/>
              </a:rPr>
              <a:t>Tempo </a:t>
            </a:r>
            <a:r>
              <a:rPr lang="en-US" altLang="pt-BR" sz="2400" b="1" dirty="0" err="1">
                <a:cs typeface="Times New Roman" panose="02020603050405020304" pitchFamily="18" charset="0"/>
              </a:rPr>
              <a:t>estimado</a:t>
            </a:r>
            <a:r>
              <a:rPr lang="en-US" altLang="pt-BR" sz="2400" b="1" dirty="0">
                <a:cs typeface="Times New Roman" panose="02020603050405020304" pitchFamily="18" charset="0"/>
              </a:rPr>
              <a:t> = 201,56 * 20 = 4.031,20 horas.</a:t>
            </a:r>
            <a:endParaRPr lang="pt-BR" alt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Passo 9: Cálculo do tempo de trabalho estimado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120" y="6211669"/>
            <a:ext cx="85242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1800" dirty="0"/>
              <a:t>UAW=12, UUCW=250, UUCP=262, </a:t>
            </a:r>
            <a:r>
              <a:rPr lang="pt-BR" sz="1800" dirty="0" err="1"/>
              <a:t>Tfactor</a:t>
            </a:r>
            <a:r>
              <a:rPr lang="pt-BR" sz="1800" dirty="0"/>
              <a:t>=18,5, TCF=0,785, </a:t>
            </a:r>
            <a:r>
              <a:rPr lang="pt-BR" sz="1800" dirty="0" err="1"/>
              <a:t>Efactor</a:t>
            </a:r>
            <a:r>
              <a:rPr lang="pt-BR" sz="1800" dirty="0"/>
              <a:t>=14, ECF=0,98, UCP=201,56, Tempo estimado = 4.031,20</a:t>
            </a:r>
          </a:p>
        </p:txBody>
      </p:sp>
    </p:spTree>
    <p:extLst>
      <p:ext uri="{BB962C8B-B14F-4D97-AF65-F5344CB8AC3E}">
        <p14:creationId xmlns:p14="http://schemas.microsoft.com/office/powerpoint/2010/main" val="315213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400" dirty="0"/>
              <a:t>Tipos de métricas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400" dirty="0"/>
              <a:t>Use case points (UCP)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400" dirty="0"/>
              <a:t>Atividade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15515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/>
              <a:t>Aplicar a fórmula:</a:t>
            </a:r>
          </a:p>
          <a:p>
            <a:pPr algn="ctr"/>
            <a:r>
              <a:rPr lang="en-US" altLang="pt-BR" sz="2400" b="1" dirty="0" err="1">
                <a:cs typeface="Times New Roman" panose="02020603050405020304" pitchFamily="18" charset="0"/>
              </a:rPr>
              <a:t>Custo</a:t>
            </a:r>
            <a:r>
              <a:rPr lang="en-US" altLang="pt-BR" sz="2400" b="1" dirty="0">
                <a:cs typeface="Times New Roman" panose="02020603050405020304" pitchFamily="18" charset="0"/>
              </a:rPr>
              <a:t> </a:t>
            </a:r>
            <a:r>
              <a:rPr lang="en-US" altLang="pt-BR" sz="2400" b="1" dirty="0" err="1">
                <a:cs typeface="Times New Roman" panose="02020603050405020304" pitchFamily="18" charset="0"/>
              </a:rPr>
              <a:t>estimado</a:t>
            </a:r>
            <a:r>
              <a:rPr lang="en-US" altLang="pt-BR" sz="2400" b="1" dirty="0">
                <a:cs typeface="Times New Roman" panose="02020603050405020304" pitchFamily="18" charset="0"/>
              </a:rPr>
              <a:t> = UCP </a:t>
            </a:r>
            <a:r>
              <a:rPr lang="en-US" altLang="pt-BR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 media de R$ </a:t>
            </a:r>
            <a:r>
              <a:rPr lang="en-US" altLang="pt-BR" sz="2400" b="1" dirty="0" err="1">
                <a:cs typeface="Times New Roman" panose="02020603050405020304" pitchFamily="18" charset="0"/>
                <a:sym typeface="Symbol" panose="05050102010706020507" pitchFamily="18" charset="2"/>
              </a:rPr>
              <a:t>por</a:t>
            </a:r>
            <a:r>
              <a:rPr lang="en-US" altLang="pt-BR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 UCP</a:t>
            </a:r>
            <a:endParaRPr lang="en-US" altLang="pt-BR" sz="2400" b="1" dirty="0">
              <a:cs typeface="Times New Roman" panose="02020603050405020304" pitchFamily="18" charset="0"/>
            </a:endParaRPr>
          </a:p>
          <a:p>
            <a:pPr algn="just">
              <a:spcAft>
                <a:spcPts val="900"/>
              </a:spcAft>
            </a:pPr>
            <a:endParaRPr lang="pt-BR" sz="2400" dirty="0"/>
          </a:p>
          <a:p>
            <a:pPr algn="just">
              <a:spcAft>
                <a:spcPts val="900"/>
              </a:spcAft>
            </a:pPr>
            <a:r>
              <a:rPr lang="pt-BR" sz="2400" dirty="0"/>
              <a:t>De acordo com os valores já calculados e usando uma média de R$ 50,00/UCP:</a:t>
            </a:r>
          </a:p>
          <a:p>
            <a:pPr algn="just">
              <a:spcAft>
                <a:spcPts val="900"/>
              </a:spcAft>
            </a:pPr>
            <a:endParaRPr lang="pt-BR" sz="2400" dirty="0"/>
          </a:p>
          <a:p>
            <a:pPr algn="ctr"/>
            <a:r>
              <a:rPr lang="en-US" altLang="pt-BR" sz="2400" b="1" dirty="0">
                <a:cs typeface="Times New Roman" panose="02020603050405020304" pitchFamily="18" charset="0"/>
              </a:rPr>
              <a:t>Tempo </a:t>
            </a:r>
            <a:r>
              <a:rPr lang="en-US" altLang="pt-BR" sz="2400" b="1" dirty="0" err="1">
                <a:cs typeface="Times New Roman" panose="02020603050405020304" pitchFamily="18" charset="0"/>
              </a:rPr>
              <a:t>estimado</a:t>
            </a:r>
            <a:r>
              <a:rPr lang="en-US" altLang="pt-BR" sz="2400" b="1" dirty="0">
                <a:cs typeface="Times New Roman" panose="02020603050405020304" pitchFamily="18" charset="0"/>
              </a:rPr>
              <a:t> = 201,56 * 50 = R$ 10.078,00.</a:t>
            </a:r>
            <a:endParaRPr lang="pt-BR" alt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Estimativa de custos do projeto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120" y="6211669"/>
            <a:ext cx="85242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1800" dirty="0"/>
              <a:t>UAW=12, UUCW=250, UUCP=262, </a:t>
            </a:r>
            <a:r>
              <a:rPr lang="pt-BR" sz="1800" dirty="0" err="1"/>
              <a:t>Tfactor</a:t>
            </a:r>
            <a:r>
              <a:rPr lang="pt-BR" sz="1800" dirty="0"/>
              <a:t>=18,5, TCF=0,785, </a:t>
            </a:r>
            <a:r>
              <a:rPr lang="pt-BR" sz="1800" dirty="0" err="1"/>
              <a:t>Efactor</a:t>
            </a:r>
            <a:r>
              <a:rPr lang="pt-BR" sz="1800" dirty="0"/>
              <a:t>=14, ECF=0,98, UCP=201,56, Tempo estimado = 4.031,20</a:t>
            </a:r>
          </a:p>
        </p:txBody>
      </p:sp>
    </p:spTree>
    <p:extLst>
      <p:ext uri="{BB962C8B-B14F-4D97-AF65-F5344CB8AC3E}">
        <p14:creationId xmlns:p14="http://schemas.microsoft.com/office/powerpoint/2010/main" val="1573115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288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/>
              <a:t>Distribuir o tempo no cronograma do projeto:</a:t>
            </a:r>
          </a:p>
          <a:p>
            <a:pPr algn="just">
              <a:spcAft>
                <a:spcPts val="900"/>
              </a:spcAft>
            </a:pPr>
            <a:r>
              <a:rPr lang="pt-BR" altLang="pt-BR" sz="2400" dirty="0"/>
              <a:t>Quanto tempo para a análise?</a:t>
            </a:r>
          </a:p>
          <a:p>
            <a:pPr algn="just">
              <a:spcAft>
                <a:spcPts val="900"/>
              </a:spcAft>
            </a:pPr>
            <a:r>
              <a:rPr lang="pt-BR" altLang="pt-BR" sz="2400" dirty="0"/>
              <a:t>Quanto tempo para o projeto?</a:t>
            </a:r>
          </a:p>
          <a:p>
            <a:pPr algn="just">
              <a:spcAft>
                <a:spcPts val="900"/>
              </a:spcAft>
            </a:pPr>
            <a:r>
              <a:rPr lang="pt-BR" altLang="pt-BR" sz="2400" dirty="0"/>
              <a:t>Quanto tempo para o desenvolvimento?</a:t>
            </a:r>
          </a:p>
          <a:p>
            <a:pPr algn="just">
              <a:spcAft>
                <a:spcPts val="900"/>
              </a:spcAft>
            </a:pPr>
            <a:r>
              <a:rPr lang="pt-BR" altLang="pt-BR" sz="2400" dirty="0"/>
              <a:t>Quanto tempo para os testes?</a:t>
            </a:r>
          </a:p>
          <a:p>
            <a:pPr algn="just">
              <a:spcAft>
                <a:spcPts val="900"/>
              </a:spcAft>
            </a:pPr>
            <a:r>
              <a:rPr lang="pt-BR" altLang="pt-BR" sz="2400" dirty="0"/>
              <a:t>Quanto tempo para o treinamento e implantação?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E agora?</a:t>
            </a:r>
          </a:p>
        </p:txBody>
      </p:sp>
    </p:spTree>
    <p:extLst>
      <p:ext uri="{BB962C8B-B14F-4D97-AF65-F5344CB8AC3E}">
        <p14:creationId xmlns:p14="http://schemas.microsoft.com/office/powerpoint/2010/main" val="42250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Contagem de Linhas de Código Fonte (</a:t>
            </a:r>
            <a:r>
              <a:rPr lang="pt-BR" sz="2400" dirty="0" err="1"/>
              <a:t>LOCs</a:t>
            </a:r>
            <a:r>
              <a:rPr lang="pt-BR" sz="2400" dirty="0"/>
              <a:t>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Análise de Pontos por Função (APF);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Análise por Pontos de Casos de Uso (UCP);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i="1" dirty="0" err="1"/>
              <a:t>COnstructive</a:t>
            </a:r>
            <a:r>
              <a:rPr lang="pt-BR" sz="2400" i="1" dirty="0"/>
              <a:t> </a:t>
            </a:r>
            <a:r>
              <a:rPr lang="pt-BR" sz="2400" i="1" dirty="0" err="1"/>
              <a:t>COst</a:t>
            </a:r>
            <a:r>
              <a:rPr lang="pt-BR" sz="2400" i="1" dirty="0"/>
              <a:t> </a:t>
            </a:r>
            <a:r>
              <a:rPr lang="pt-BR" sz="2400" i="1" dirty="0" err="1"/>
              <a:t>MOdel</a:t>
            </a:r>
            <a:r>
              <a:rPr lang="pt-BR" sz="2400" dirty="0"/>
              <a:t> (COCOMO);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Entre outras...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Tipos de métricas</a:t>
            </a:r>
          </a:p>
        </p:txBody>
      </p:sp>
    </p:spTree>
    <p:extLst>
      <p:ext uri="{BB962C8B-B14F-4D97-AF65-F5344CB8AC3E}">
        <p14:creationId xmlns:p14="http://schemas.microsoft.com/office/powerpoint/2010/main" val="238949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Foi proposto em 1993 por Gustav </a:t>
            </a:r>
            <a:r>
              <a:rPr lang="pt-BR" sz="2400" dirty="0" err="1"/>
              <a:t>Karner</a:t>
            </a:r>
            <a:r>
              <a:rPr lang="pt-BR" sz="2400" dirty="0"/>
              <a:t>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Baseado na Análise por Pontos de Função;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Estima o tamanho de um sistema de acordo com: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o modo como os usuários o utilizarão o </a:t>
            </a:r>
            <a:r>
              <a:rPr lang="pt-BR" sz="2400" i="1" dirty="0"/>
              <a:t>software</a:t>
            </a:r>
            <a:r>
              <a:rPr lang="pt-BR" sz="2400" dirty="0"/>
              <a:t>;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 complexidade de ações para cada tipo de usuário;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 análise em alto nível dos passos necessários para a realização de cada tarefa.</a:t>
            </a:r>
            <a:endParaRPr lang="pt-BR" alt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Pontos por caso de uso</a:t>
            </a:r>
          </a:p>
        </p:txBody>
      </p:sp>
    </p:spTree>
    <p:extLst>
      <p:ext uri="{BB962C8B-B14F-4D97-AF65-F5344CB8AC3E}">
        <p14:creationId xmlns:p14="http://schemas.microsoft.com/office/powerpoint/2010/main" val="29458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/>
              <a:t>Permite estimar o tamanho de um sistema na fase de levantamento dos casos de uso.</a:t>
            </a:r>
          </a:p>
          <a:p>
            <a:pPr algn="just"/>
            <a:endParaRPr lang="pt-BR" sz="2400"/>
          </a:p>
          <a:p>
            <a:pPr algn="just"/>
            <a:r>
              <a:rPr lang="pt-BR" sz="2400"/>
              <a:t>Usa os próprios documentos gerados na fase de análise.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Pontos por caso de uso</a:t>
            </a:r>
          </a:p>
        </p:txBody>
      </p:sp>
    </p:spTree>
    <p:extLst>
      <p:ext uri="{BB962C8B-B14F-4D97-AF65-F5344CB8AC3E}">
        <p14:creationId xmlns:p14="http://schemas.microsoft.com/office/powerpoint/2010/main" val="13598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/>
              <a:t>Passo 1: Cálculo do UAW (</a:t>
            </a:r>
            <a:r>
              <a:rPr lang="pt-BR" sz="2400" dirty="0" err="1"/>
              <a:t>Unadjusted</a:t>
            </a:r>
            <a:r>
              <a:rPr lang="pt-BR" sz="2400" dirty="0"/>
              <a:t> </a:t>
            </a:r>
            <a:r>
              <a:rPr lang="pt-BR" sz="2400" dirty="0" err="1"/>
              <a:t>Actor</a:t>
            </a:r>
            <a:r>
              <a:rPr lang="pt-BR" sz="2400" dirty="0"/>
              <a:t> </a:t>
            </a:r>
            <a:r>
              <a:rPr lang="pt-BR" sz="2400" dirty="0" err="1"/>
              <a:t>Weight</a:t>
            </a:r>
            <a:r>
              <a:rPr lang="pt-BR" sz="2400" dirty="0"/>
              <a:t>)</a:t>
            </a:r>
          </a:p>
          <a:p>
            <a:pPr algn="just">
              <a:spcAft>
                <a:spcPts val="900"/>
              </a:spcAft>
            </a:pPr>
            <a:r>
              <a:rPr lang="pt-BR" sz="2400" dirty="0"/>
              <a:t>Passo 2: Cálculo do UUCW (</a:t>
            </a:r>
            <a:r>
              <a:rPr lang="pt-BR" sz="2400" dirty="0" err="1"/>
              <a:t>Unadjusted</a:t>
            </a:r>
            <a:r>
              <a:rPr lang="pt-BR" sz="2400" dirty="0"/>
              <a:t> Use Case </a:t>
            </a:r>
            <a:r>
              <a:rPr lang="pt-BR" sz="2400" dirty="0" err="1"/>
              <a:t>Weight</a:t>
            </a:r>
            <a:r>
              <a:rPr lang="pt-BR" sz="2400" dirty="0"/>
              <a:t>)</a:t>
            </a:r>
          </a:p>
          <a:p>
            <a:pPr algn="just">
              <a:spcAft>
                <a:spcPts val="900"/>
              </a:spcAft>
            </a:pPr>
            <a:r>
              <a:rPr lang="pt-BR" sz="2400" dirty="0"/>
              <a:t>Passo 3: Cálculo do UUCP (</a:t>
            </a:r>
            <a:r>
              <a:rPr lang="pt-BR" sz="2400" dirty="0" err="1"/>
              <a:t>Unadjusted</a:t>
            </a:r>
            <a:r>
              <a:rPr lang="pt-BR" sz="2400" dirty="0"/>
              <a:t> Use Case Points)</a:t>
            </a:r>
          </a:p>
          <a:p>
            <a:pPr algn="just">
              <a:spcAft>
                <a:spcPts val="900"/>
              </a:spcAft>
            </a:pPr>
            <a:r>
              <a:rPr lang="pt-BR" sz="2400" dirty="0"/>
              <a:t>Passo 4: Cálculo do </a:t>
            </a:r>
            <a:r>
              <a:rPr lang="pt-BR" sz="2400" dirty="0" err="1"/>
              <a:t>Tfactor</a:t>
            </a:r>
            <a:endParaRPr lang="pt-BR" sz="2400" dirty="0"/>
          </a:p>
          <a:p>
            <a:pPr algn="just">
              <a:spcAft>
                <a:spcPts val="900"/>
              </a:spcAft>
            </a:pPr>
            <a:r>
              <a:rPr lang="pt-BR" sz="2400" dirty="0"/>
              <a:t>Passo 5: Cálculo do TCF (</a:t>
            </a:r>
            <a:r>
              <a:rPr lang="pt-BR" sz="2400" dirty="0" err="1"/>
              <a:t>Technical</a:t>
            </a:r>
            <a:r>
              <a:rPr lang="pt-BR" sz="2400" dirty="0"/>
              <a:t> </a:t>
            </a:r>
            <a:r>
              <a:rPr lang="pt-BR" sz="2400" dirty="0" err="1"/>
              <a:t>Complexity</a:t>
            </a:r>
            <a:r>
              <a:rPr lang="pt-BR" sz="2400" dirty="0"/>
              <a:t> </a:t>
            </a:r>
            <a:r>
              <a:rPr lang="pt-BR" sz="2400" dirty="0" err="1"/>
              <a:t>Factor</a:t>
            </a:r>
            <a:r>
              <a:rPr lang="pt-BR" sz="2400" dirty="0"/>
              <a:t>)</a:t>
            </a:r>
          </a:p>
          <a:p>
            <a:pPr algn="just">
              <a:spcAft>
                <a:spcPts val="900"/>
              </a:spcAft>
            </a:pPr>
            <a:r>
              <a:rPr lang="pt-BR" sz="2400" dirty="0"/>
              <a:t>Passo 6: Cálculo do </a:t>
            </a:r>
            <a:r>
              <a:rPr lang="pt-BR" sz="2400" dirty="0" err="1"/>
              <a:t>Efactor</a:t>
            </a:r>
            <a:endParaRPr lang="pt-BR" sz="2400" dirty="0"/>
          </a:p>
          <a:p>
            <a:pPr algn="just">
              <a:spcAft>
                <a:spcPts val="900"/>
              </a:spcAft>
            </a:pPr>
            <a:r>
              <a:rPr lang="pt-BR" sz="2400" dirty="0"/>
              <a:t>Passo 7: Cálculo do ECF (Environmental </a:t>
            </a:r>
            <a:r>
              <a:rPr lang="pt-BR" sz="2400" dirty="0" err="1"/>
              <a:t>Complexity</a:t>
            </a:r>
            <a:r>
              <a:rPr lang="pt-BR" sz="2400" dirty="0"/>
              <a:t> </a:t>
            </a:r>
            <a:r>
              <a:rPr lang="pt-BR" sz="2400" dirty="0" err="1"/>
              <a:t>Factor</a:t>
            </a:r>
            <a:r>
              <a:rPr lang="pt-BR" sz="2400" dirty="0"/>
              <a:t>)</a:t>
            </a:r>
          </a:p>
          <a:p>
            <a:pPr algn="just">
              <a:spcAft>
                <a:spcPts val="900"/>
              </a:spcAft>
            </a:pPr>
            <a:r>
              <a:rPr lang="pt-BR" sz="2400" dirty="0"/>
              <a:t>Passo 8: Cálculo dos UCP (Use Case Points)</a:t>
            </a:r>
          </a:p>
          <a:p>
            <a:pPr algn="just">
              <a:spcAft>
                <a:spcPts val="900"/>
              </a:spcAft>
            </a:pPr>
            <a:r>
              <a:rPr lang="pt-BR" sz="2400" dirty="0"/>
              <a:t>Passo 9: Cálculo do tempo de trabalho estimado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Etapas de aplicação</a:t>
            </a:r>
          </a:p>
        </p:txBody>
      </p:sp>
    </p:spTree>
    <p:extLst>
      <p:ext uri="{BB962C8B-B14F-4D97-AF65-F5344CB8AC3E}">
        <p14:creationId xmlns:p14="http://schemas.microsoft.com/office/powerpoint/2010/main" val="31085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/>
              <a:t>Contar a quantidade de atores de cada tipo.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Passo 1: Cálculo do UAW (</a:t>
            </a:r>
            <a:r>
              <a:rPr lang="pt-BR" dirty="0" err="1">
                <a:solidFill>
                  <a:schemeClr val="tx1"/>
                </a:solidFill>
              </a:rPr>
              <a:t>Unadjusted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Actor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Weight</a:t>
            </a:r>
            <a:r>
              <a:rPr lang="pt-BR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73207"/>
              </p:ext>
            </p:extLst>
          </p:nvPr>
        </p:nvGraphicFramePr>
        <p:xfrm>
          <a:off x="381000" y="2822388"/>
          <a:ext cx="8444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Outro sistema acessado por meio de</a:t>
                      </a:r>
                      <a:r>
                        <a:rPr lang="pt-BR" baseline="0" dirty="0"/>
                        <a:t> uma API de programação.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Outro sistema acessado por meio</a:t>
                      </a:r>
                      <a:r>
                        <a:rPr lang="pt-BR" baseline="0" dirty="0"/>
                        <a:t> de uma rede.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Complexo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</a:t>
                      </a:r>
                      <a:r>
                        <a:rPr lang="pt-BR" baseline="0" dirty="0"/>
                        <a:t> interagindo por meio de uma interface gráfica.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1000" y="2360723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/>
              <a:t>Complexidade dos atores:</a:t>
            </a:r>
          </a:p>
        </p:txBody>
      </p:sp>
    </p:spTree>
    <p:extLst>
      <p:ext uri="{BB962C8B-B14F-4D97-AF65-F5344CB8AC3E}">
        <p14:creationId xmlns:p14="http://schemas.microsoft.com/office/powerpoint/2010/main" val="384456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Passo 1: Cálculo do UAW (</a:t>
            </a:r>
            <a:r>
              <a:rPr lang="pt-BR" dirty="0" err="1">
                <a:solidFill>
                  <a:schemeClr val="tx1"/>
                </a:solidFill>
              </a:rPr>
              <a:t>Unadjusted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Actor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Weight</a:t>
            </a:r>
            <a:r>
              <a:rPr lang="pt-BR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152393"/>
              </p:ext>
            </p:extLst>
          </p:nvPr>
        </p:nvGraphicFramePr>
        <p:xfrm>
          <a:off x="381000" y="2860180"/>
          <a:ext cx="66294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Número de atores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Complexo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r"/>
                      <a:r>
                        <a:rPr lang="pt-BR" dirty="0"/>
                        <a:t>Total UAW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1000" y="2398515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pt-BR"/>
            </a:defPPr>
            <a:lvl1pPr algn="just">
              <a:spcAft>
                <a:spcPts val="900"/>
              </a:spcAft>
              <a:defRPr sz="2400"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r>
              <a:rPr lang="pt-BR" dirty="0"/>
              <a:t>Cálculo do UAW: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/>
              <a:t>Contar a quantidade de atores de cada tipo.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89560" y="6366610"/>
            <a:ext cx="830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1800" dirty="0"/>
              <a:t>UAW=12</a:t>
            </a:r>
          </a:p>
        </p:txBody>
      </p:sp>
    </p:spTree>
    <p:extLst>
      <p:ext uri="{BB962C8B-B14F-4D97-AF65-F5344CB8AC3E}">
        <p14:creationId xmlns:p14="http://schemas.microsoft.com/office/powerpoint/2010/main" val="388328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/>
              <a:t>Contar a quantidade de casos de uso de cada tipo.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Passo 2: </a:t>
            </a:r>
            <a:r>
              <a:rPr lang="en-US" dirty="0" err="1">
                <a:solidFill>
                  <a:schemeClr val="tx1"/>
                </a:solidFill>
              </a:rPr>
              <a:t>Cálculo</a:t>
            </a:r>
            <a:r>
              <a:rPr lang="en-US" dirty="0">
                <a:solidFill>
                  <a:schemeClr val="tx1"/>
                </a:solidFill>
              </a:rPr>
              <a:t> do UUCW (Unadjusted Use Case Weight)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188625"/>
              </p:ext>
            </p:extLst>
          </p:nvPr>
        </p:nvGraphicFramePr>
        <p:xfrm>
          <a:off x="381000" y="2822388"/>
          <a:ext cx="844475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 até 3 transações, incluindo os passos alternativos, e envolve menos de 5 entidades.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 de 4 a 7 transações, incluindo os passos alternativos, e envolve de 5 a 10 entidades</a:t>
                      </a:r>
                      <a:r>
                        <a:rPr lang="pt-BR" baseline="0" dirty="0"/>
                        <a:t>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Complexo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 acima de 7 transações, incluindo os passos alternativos, e envolve pelo menos de 10 entidades</a:t>
                      </a:r>
                      <a:r>
                        <a:rPr lang="pt-BR" baseline="0" dirty="0"/>
                        <a:t>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1000" y="2360723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pt-BR" sz="2400" dirty="0"/>
              <a:t>Complexidade dos casos de uso:</a:t>
            </a:r>
          </a:p>
        </p:txBody>
      </p:sp>
    </p:spTree>
    <p:extLst>
      <p:ext uri="{BB962C8B-B14F-4D97-AF65-F5344CB8AC3E}">
        <p14:creationId xmlns:p14="http://schemas.microsoft.com/office/powerpoint/2010/main" val="31453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EMA IFC BLUMENAU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 IFC BLUMENAU" id="{E839D3FE-A996-4552-9541-4494435EC041}" vid="{9F477B03-9030-4919-A218-34F728A072A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IFC BLUMENAU</Template>
  <TotalTime>2423</TotalTime>
  <Words>1385</Words>
  <Application>Microsoft Office PowerPoint</Application>
  <PresentationFormat>Apresentação na tela (4:3)</PresentationFormat>
  <Paragraphs>348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TEMA IFC BLUMENAU</vt:lpstr>
      <vt:lpstr>Estimativa de tempo em projetos (Use Case Points – UCP)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Arquelau Pasta</dc:creator>
  <cp:lastModifiedBy>Adriano Pizzini</cp:lastModifiedBy>
  <cp:revision>145</cp:revision>
  <dcterms:created xsi:type="dcterms:W3CDTF">2016-03-08T18:32:54Z</dcterms:created>
  <dcterms:modified xsi:type="dcterms:W3CDTF">2024-10-03T16:35:59Z</dcterms:modified>
</cp:coreProperties>
</file>