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0"/>
  </p:notesMasterIdLst>
  <p:sldIdLst>
    <p:sldId id="256" r:id="rId2"/>
    <p:sldId id="407" r:id="rId3"/>
    <p:sldId id="258" r:id="rId4"/>
    <p:sldId id="327" r:id="rId5"/>
    <p:sldId id="328" r:id="rId6"/>
    <p:sldId id="329" r:id="rId7"/>
    <p:sldId id="401" r:id="rId8"/>
    <p:sldId id="330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62" r:id="rId17"/>
    <p:sldId id="363" r:id="rId18"/>
    <p:sldId id="364" r:id="rId19"/>
    <p:sldId id="365" r:id="rId20"/>
    <p:sldId id="366" r:id="rId21"/>
    <p:sldId id="367" r:id="rId22"/>
    <p:sldId id="332" r:id="rId23"/>
    <p:sldId id="335" r:id="rId24"/>
    <p:sldId id="368" r:id="rId25"/>
    <p:sldId id="371" r:id="rId26"/>
    <p:sldId id="334" r:id="rId27"/>
    <p:sldId id="337" r:id="rId28"/>
    <p:sldId id="369" r:id="rId29"/>
    <p:sldId id="336" r:id="rId30"/>
    <p:sldId id="370" r:id="rId31"/>
    <p:sldId id="372" r:id="rId32"/>
    <p:sldId id="333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38" r:id="rId41"/>
    <p:sldId id="339" r:id="rId42"/>
    <p:sldId id="380" r:id="rId43"/>
    <p:sldId id="381" r:id="rId44"/>
    <p:sldId id="382" r:id="rId45"/>
    <p:sldId id="383" r:id="rId46"/>
    <p:sldId id="384" r:id="rId47"/>
    <p:sldId id="385" r:id="rId48"/>
    <p:sldId id="386" r:id="rId49"/>
    <p:sldId id="387" r:id="rId50"/>
    <p:sldId id="388" r:id="rId51"/>
    <p:sldId id="408" r:id="rId52"/>
    <p:sldId id="389" r:id="rId53"/>
    <p:sldId id="343" r:id="rId54"/>
    <p:sldId id="344" r:id="rId55"/>
    <p:sldId id="345" r:id="rId56"/>
    <p:sldId id="346" r:id="rId57"/>
    <p:sldId id="398" r:id="rId58"/>
    <p:sldId id="399" r:id="rId59"/>
    <p:sldId id="347" r:id="rId60"/>
    <p:sldId id="390" r:id="rId61"/>
    <p:sldId id="391" r:id="rId62"/>
    <p:sldId id="351" r:id="rId63"/>
    <p:sldId id="352" r:id="rId64"/>
    <p:sldId id="353" r:id="rId65"/>
    <p:sldId id="354" r:id="rId66"/>
    <p:sldId id="392" r:id="rId67"/>
    <p:sldId id="393" r:id="rId68"/>
    <p:sldId id="394" r:id="rId69"/>
    <p:sldId id="395" r:id="rId70"/>
    <p:sldId id="396" r:id="rId71"/>
    <p:sldId id="402" r:id="rId72"/>
    <p:sldId id="400" r:id="rId73"/>
    <p:sldId id="403" r:id="rId74"/>
    <p:sldId id="404" r:id="rId75"/>
    <p:sldId id="405" r:id="rId76"/>
    <p:sldId id="406" r:id="rId77"/>
    <p:sldId id="349" r:id="rId78"/>
    <p:sldId id="350" r:id="rId79"/>
  </p:sldIdLst>
  <p:sldSz cx="9144000" cy="6858000" type="screen4x3"/>
  <p:notesSz cx="7102475" cy="10233025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Estilo Escuro 1 - Ênfas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Estilo Escuro 1 - Ênfase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9"/>
          </a:xfrm>
          <a:prstGeom prst="rect">
            <a:avLst/>
          </a:prstGeom>
        </p:spPr>
        <p:txBody>
          <a:bodyPr vert="horz" lIns="94622" tIns="47311" rIns="94622" bIns="47311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429"/>
          </a:xfrm>
          <a:prstGeom prst="rect">
            <a:avLst/>
          </a:prstGeom>
        </p:spPr>
        <p:txBody>
          <a:bodyPr vert="horz" lIns="94622" tIns="47311" rIns="94622" bIns="47311" rtlCol="0"/>
          <a:lstStyle>
            <a:lvl1pPr algn="r">
              <a:defRPr sz="1200"/>
            </a:lvl1pPr>
          </a:lstStyle>
          <a:p>
            <a:fld id="{3D9D922F-20A8-40CF-A314-AA2C04A4EEDA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3750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22" tIns="47311" rIns="94622" bIns="47311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4622" tIns="47311" rIns="94622" bIns="47311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8"/>
          </a:xfrm>
          <a:prstGeom prst="rect">
            <a:avLst/>
          </a:prstGeom>
        </p:spPr>
        <p:txBody>
          <a:bodyPr vert="horz" lIns="94622" tIns="47311" rIns="94622" bIns="47311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3093" y="9719598"/>
            <a:ext cx="3077739" cy="513428"/>
          </a:xfrm>
          <a:prstGeom prst="rect">
            <a:avLst/>
          </a:prstGeom>
        </p:spPr>
        <p:txBody>
          <a:bodyPr vert="horz" lIns="94622" tIns="47311" rIns="94622" bIns="47311" rtlCol="0" anchor="b"/>
          <a:lstStyle>
            <a:lvl1pPr algn="r">
              <a:defRPr sz="1200"/>
            </a:lvl1pPr>
          </a:lstStyle>
          <a:p>
            <a:fld id="{E7E3EB11-9332-4571-B87F-B25DE6B34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709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07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803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277815"/>
            <a:ext cx="7715250" cy="11398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971551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905376" y="1600202"/>
            <a:ext cx="3781425" cy="45307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0457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-26988"/>
            <a:ext cx="9144000" cy="1223963"/>
            <a:chOff x="-1" y="-27384"/>
            <a:chExt cx="9144001" cy="1224136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27384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9488" y="44624"/>
            <a:ext cx="5842992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76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8826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5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90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9880" y="44624"/>
            <a:ext cx="5562600" cy="1143000"/>
          </a:xfrm>
        </p:spPr>
        <p:txBody>
          <a:bodyPr>
            <a:noAutofit/>
          </a:bodyPr>
          <a:lstStyle>
            <a:lvl1pPr algn="just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6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7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8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8968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6"/>
          <p:cNvGrpSpPr>
            <a:grpSpLocks/>
          </p:cNvGrpSpPr>
          <p:nvPr/>
        </p:nvGrpSpPr>
        <p:grpSpPr bwMode="auto">
          <a:xfrm>
            <a:off x="0" y="2"/>
            <a:ext cx="9144000" cy="1196975"/>
            <a:chOff x="-1" y="0"/>
            <a:chExt cx="9144001" cy="1196752"/>
          </a:xfrm>
        </p:grpSpPr>
        <p:pic>
          <p:nvPicPr>
            <p:cNvPr id="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0"/>
              <a:ext cx="9144001" cy="1196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" name="Imagem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5908"/>
              <a:ext cx="2843808" cy="1180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442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8668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30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EE48-F0AB-4DAE-8D2F-0E25A9C8763C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299CD-FD37-4335-8AEC-003041516C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2844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Gerenciamento de Tempo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672470" cy="1752600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Prof. Adriano Pessini, </a:t>
            </a:r>
            <a:r>
              <a:rPr lang="pt-BR" dirty="0" err="1">
                <a:solidFill>
                  <a:schemeClr val="tx1"/>
                </a:solidFill>
              </a:rPr>
              <a:t>Msc</a:t>
            </a:r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adriano.pessini@ifc.edu.br</a:t>
            </a:r>
          </a:p>
        </p:txBody>
      </p:sp>
    </p:spTree>
    <p:extLst>
      <p:ext uri="{BB962C8B-B14F-4D97-AF65-F5344CB8AC3E}">
        <p14:creationId xmlns:p14="http://schemas.microsoft.com/office/powerpoint/2010/main" val="133021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46088" algn="just"/>
            <a:r>
              <a:rPr lang="pt-BR" altLang="pt-BR" sz="2000" dirty="0"/>
              <a:t>Os pacotes de trabalho da WBS são tipicamente decompostos em componentes menores (atividades) que representam o trabalho necessário para completar o pacote de trabalho.</a:t>
            </a:r>
          </a:p>
          <a:p>
            <a:pPr indent="446088" algn="just"/>
            <a:endParaRPr lang="pt-BR" altLang="pt-BR" sz="2000" dirty="0"/>
          </a:p>
          <a:p>
            <a:pPr indent="446088" algn="just"/>
            <a:r>
              <a:rPr lang="pt-BR" altLang="pt-BR" sz="2000" dirty="0"/>
              <a:t>As atividades são base para a estimativa, desenvolvimento do cronograma, execução, monitoramento e controle do trabalho do projeto.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</a:t>
            </a:r>
          </a:p>
        </p:txBody>
      </p:sp>
    </p:spTree>
    <p:extLst>
      <p:ext uri="{BB962C8B-B14F-4D97-AF65-F5344CB8AC3E}">
        <p14:creationId xmlns:p14="http://schemas.microsoft.com/office/powerpoint/2010/main" val="34246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6.2.1.2. </a:t>
            </a:r>
            <a:r>
              <a:rPr lang="pt-BR" altLang="pt-BR" sz="2400" dirty="0"/>
              <a:t>Linha de base do escopo</a:t>
            </a:r>
          </a:p>
          <a:p>
            <a:pPr indent="446088" algn="just"/>
            <a:r>
              <a:rPr lang="pt-BR" altLang="pt-BR" sz="2000" dirty="0"/>
              <a:t>A linha de base do escopo é um componente do plano de gerenciamento do projeto. Os componentes da mesma incluem: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Declaração do escopo do projeto.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EAP.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Dicionário da EAP.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 - Entradas</a:t>
            </a:r>
          </a:p>
        </p:txBody>
      </p:sp>
    </p:spTree>
    <p:extLst>
      <p:ext uri="{BB962C8B-B14F-4D97-AF65-F5344CB8AC3E}">
        <p14:creationId xmlns:p14="http://schemas.microsoft.com/office/powerpoint/2010/main" val="44881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6.2.1.3. </a:t>
            </a:r>
            <a:r>
              <a:rPr lang="pt-BR" altLang="pt-BR" sz="2400" dirty="0"/>
              <a:t>Fatores ambientais da empresa</a:t>
            </a:r>
          </a:p>
          <a:p>
            <a:pPr indent="446088" algn="just"/>
            <a:r>
              <a:rPr lang="pt-BR" altLang="pt-BR" sz="2000" dirty="0"/>
              <a:t>Os fatores ambientais da empresa que podem influenciar o processo Definir as atividades incluem, mas não estão limitados ao sistema de informações do gerenciamento de projetos (SIGP).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 - Entradas</a:t>
            </a:r>
          </a:p>
        </p:txBody>
      </p:sp>
    </p:spTree>
    <p:extLst>
      <p:ext uri="{BB962C8B-B14F-4D97-AF65-F5344CB8AC3E}">
        <p14:creationId xmlns:p14="http://schemas.microsoft.com/office/powerpoint/2010/main" val="2164922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6.2.1.4. </a:t>
            </a:r>
            <a:r>
              <a:rPr lang="pt-BR" altLang="pt-BR" sz="2400" dirty="0"/>
              <a:t>Ativos de processos organizacionais</a:t>
            </a:r>
          </a:p>
          <a:p>
            <a:pPr indent="446088" algn="just"/>
            <a:r>
              <a:rPr lang="pt-BR" altLang="pt-BR" sz="2000" dirty="0"/>
              <a:t>Políticas, procedimentos e diretrizes existentes relacionados ao planejamento formal e informal de atividades, tais como a metodologia de elaboração do cronograma, que são considerados no desenvolvimento das definições de atividades</a:t>
            </a:r>
          </a:p>
          <a:p>
            <a:pPr indent="446088" algn="just"/>
            <a:r>
              <a:rPr lang="pt-BR" altLang="pt-BR" sz="2000" dirty="0"/>
              <a:t>Base de conhecimento de lições aprendidas contendo informações históricas sobre listas das atividades usadas em projetos anteriores similares.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 - Entradas</a:t>
            </a:r>
          </a:p>
        </p:txBody>
      </p:sp>
    </p:spTree>
    <p:extLst>
      <p:ext uri="{BB962C8B-B14F-4D97-AF65-F5344CB8AC3E}">
        <p14:creationId xmlns:p14="http://schemas.microsoft.com/office/powerpoint/2010/main" val="3428006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6.2.2.1. </a:t>
            </a:r>
            <a:r>
              <a:rPr lang="pt-BR" altLang="pt-BR" sz="2400" dirty="0"/>
              <a:t>Decomposição</a:t>
            </a:r>
          </a:p>
          <a:p>
            <a:pPr indent="446088" algn="just"/>
            <a:r>
              <a:rPr lang="pt-BR" altLang="pt-BR" sz="2000" dirty="0"/>
              <a:t>A técnica de decomposição aplicada na definição de atividades, envolve a subdivisão dos pacotes de trabalho do projeto em componentes menores, chamados atividades.</a:t>
            </a:r>
          </a:p>
          <a:p>
            <a:pPr indent="446088" algn="just"/>
            <a:r>
              <a:rPr lang="pt-BR" altLang="pt-BR" sz="2000" dirty="0"/>
              <a:t>Essas atividades representam o esforço necessário para completar um pacote de trabalho.</a:t>
            </a:r>
          </a:p>
          <a:p>
            <a:pPr indent="446088" algn="just"/>
            <a:r>
              <a:rPr lang="pt-BR" altLang="pt-BR" sz="2000" dirty="0"/>
              <a:t>O processo “Definir as atividades” define as saídas finais como atividades ao invés de entregas, como é feito no processo Criar a EAP.</a:t>
            </a:r>
          </a:p>
          <a:p>
            <a:pPr indent="446088" algn="just"/>
            <a:r>
              <a:rPr lang="pt-BR" altLang="pt-BR" sz="2000" dirty="0"/>
              <a:t>A lista das atividades, EAP, e o dicionário da EAP podem ser desenvolvidos tanto sequencialmente como paralelamente.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 – Ferramentas e técnicas</a:t>
            </a:r>
          </a:p>
        </p:txBody>
      </p:sp>
    </p:spTree>
    <p:extLst>
      <p:ext uri="{BB962C8B-B14F-4D97-AF65-F5344CB8AC3E}">
        <p14:creationId xmlns:p14="http://schemas.microsoft.com/office/powerpoint/2010/main" val="310684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6.2.2.2. </a:t>
            </a:r>
            <a:r>
              <a:rPr lang="pt-BR" altLang="pt-BR" sz="2400" dirty="0"/>
              <a:t>Planejamento em ondas sucessivas</a:t>
            </a:r>
          </a:p>
          <a:p>
            <a:pPr indent="446088" algn="just"/>
            <a:r>
              <a:rPr lang="pt-BR" altLang="pt-BR" sz="2000" dirty="0"/>
              <a:t>Também conhecido como </a:t>
            </a:r>
            <a:r>
              <a:rPr lang="pt-BR" altLang="pt-BR" sz="2000" i="1" dirty="0" err="1"/>
              <a:t>rolling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wave</a:t>
            </a:r>
            <a:r>
              <a:rPr lang="pt-BR" altLang="pt-BR" sz="2000" i="1" dirty="0"/>
              <a:t> </a:t>
            </a:r>
            <a:r>
              <a:rPr lang="pt-BR" altLang="pt-BR" sz="2000" i="1" dirty="0" err="1"/>
              <a:t>planning</a:t>
            </a:r>
            <a:r>
              <a:rPr lang="pt-BR" altLang="pt-BR" sz="2000" dirty="0"/>
              <a:t>, é uma forma de planejamento com elaboração progressiva, onde o trabalho a ser executado num futuro próximo é planejado em detalhes e o trabalho futuro é planejado nos níveis mais altos da EAP.</a:t>
            </a:r>
          </a:p>
          <a:p>
            <a:pPr indent="446088" algn="just"/>
            <a:endParaRPr lang="pt-BR" altLang="pt-BR" sz="2000" dirty="0"/>
          </a:p>
          <a:p>
            <a:pPr indent="446088" algn="just"/>
            <a:r>
              <a:rPr lang="pt-BR" altLang="pt-BR" sz="2000" dirty="0"/>
              <a:t>Portanto, um projeto pode existir em vários níveis de detalhamento dependendo de onde esta no ciclo de vida do projeto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 – Ferramentas e técnicas</a:t>
            </a:r>
          </a:p>
        </p:txBody>
      </p:sp>
    </p:spTree>
    <p:extLst>
      <p:ext uri="{BB962C8B-B14F-4D97-AF65-F5344CB8AC3E}">
        <p14:creationId xmlns:p14="http://schemas.microsoft.com/office/powerpoint/2010/main" val="176914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6.2.2.3. </a:t>
            </a:r>
            <a:r>
              <a:rPr lang="pt-BR" altLang="pt-BR" sz="2400" dirty="0"/>
              <a:t>Opinião especializada</a:t>
            </a:r>
          </a:p>
          <a:p>
            <a:pPr indent="446088" algn="just"/>
            <a:r>
              <a:rPr lang="pt-BR" altLang="pt-BR" sz="2000" dirty="0"/>
              <a:t>Membros da equipe do projeto ou outros especialistas, que tenham experiência e habilidade no desenvolvimento de declarações detalhadas do escopo de projetos, em EAP e cronogramas, podem fornecer opiniões técnicas sobre a definição de atividades.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 – Ferramentas e técnicas</a:t>
            </a:r>
          </a:p>
        </p:txBody>
      </p:sp>
    </p:spTree>
    <p:extLst>
      <p:ext uri="{BB962C8B-B14F-4D97-AF65-F5344CB8AC3E}">
        <p14:creationId xmlns:p14="http://schemas.microsoft.com/office/powerpoint/2010/main" val="1552615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6.2.3.1 Lista das atividades</a:t>
            </a:r>
          </a:p>
          <a:p>
            <a:pPr indent="446088" algn="just"/>
            <a:r>
              <a:rPr lang="pt-BR" altLang="pt-BR" sz="2000" dirty="0"/>
              <a:t>Membros da equipe do projeto ou outros especialistas, que tenham experiência e habilidade no desenvolvimento de declarações detalhadas do escopo de projetos, em EAP e cronogramas, podem fornecer opiniões técnicas sobre a definição de atividades.</a:t>
            </a:r>
          </a:p>
          <a:p>
            <a:pPr indent="446088" algn="just"/>
            <a:endParaRPr lang="pt-BR" altLang="pt-BR" sz="2000" dirty="0"/>
          </a:p>
          <a:p>
            <a:pPr indent="446088" algn="just"/>
            <a:r>
              <a:rPr lang="pt-BR" altLang="pt-BR" sz="2000" dirty="0"/>
              <a:t>É uma lista abrangente que inclui todas as atividades necessárias no projeto.</a:t>
            </a:r>
          </a:p>
          <a:p>
            <a:pPr indent="446088" algn="just"/>
            <a:endParaRPr lang="pt-BR" altLang="pt-BR" sz="2000" dirty="0"/>
          </a:p>
          <a:p>
            <a:pPr indent="446088" algn="just"/>
            <a:r>
              <a:rPr lang="pt-BR" altLang="pt-BR" sz="2000" dirty="0"/>
              <a:t>Inclui o identificador e uma descrição do escopo do trabalho de cada atividade assegurando que os membros da equipe entendam qual trabalho precisa ser executado.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 – Saídas</a:t>
            </a:r>
          </a:p>
        </p:txBody>
      </p:sp>
    </p:spTree>
    <p:extLst>
      <p:ext uri="{BB962C8B-B14F-4D97-AF65-F5344CB8AC3E}">
        <p14:creationId xmlns:p14="http://schemas.microsoft.com/office/powerpoint/2010/main" val="73631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6.2.3.2. Atributos das atividades</a:t>
            </a:r>
          </a:p>
          <a:p>
            <a:pPr indent="446088" algn="just"/>
            <a:r>
              <a:rPr lang="pt-BR" altLang="pt-BR" sz="2000" dirty="0"/>
              <a:t>Ampliam a descrição da atividade através da identificação dos múltiplos componentes associados a cada atividade. No início do projeto, eles incluem o identificador (ID) da atividade, o ID da EAP e o nome da atividade; quando completos podem incluir códigos das atividades e sua descrição, predecessoras, sucessoras, relações lógicas, antecipações e esperas, requisitos dos recursos, datas impostas, restrições e premissas.</a:t>
            </a:r>
          </a:p>
          <a:p>
            <a:pPr indent="446088" algn="just"/>
            <a:endParaRPr lang="pt-BR" altLang="pt-BR" sz="2000" dirty="0"/>
          </a:p>
          <a:p>
            <a:pPr indent="446088" algn="just"/>
            <a:r>
              <a:rPr lang="pt-BR" altLang="pt-BR" sz="2000" dirty="0"/>
              <a:t>Podem ser usados para identificar o responsável pelo trabalho, área geográfica, ou local onde o trabalho será realizado. São usados para o desenvolvimento do cronograma.</a:t>
            </a:r>
          </a:p>
          <a:p>
            <a:pPr indent="446088" algn="just"/>
            <a:r>
              <a:rPr lang="pt-BR" altLang="pt-BR" sz="2000" dirty="0"/>
              <a:t>O número de atributos varia com a área de aplicação.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 – Saídas</a:t>
            </a:r>
          </a:p>
        </p:txBody>
      </p:sp>
    </p:spTree>
    <p:extLst>
      <p:ext uri="{BB962C8B-B14F-4D97-AF65-F5344CB8AC3E}">
        <p14:creationId xmlns:p14="http://schemas.microsoft.com/office/powerpoint/2010/main" val="3365104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6.2.3.3. Lista de marcos</a:t>
            </a:r>
          </a:p>
          <a:p>
            <a:pPr indent="446088" algn="just"/>
            <a:r>
              <a:rPr lang="pt-BR" altLang="pt-BR" sz="2000" dirty="0"/>
              <a:t>Um marco é um ponto ou evento significativo no projeto.</a:t>
            </a:r>
          </a:p>
          <a:p>
            <a:pPr indent="446088" algn="just"/>
            <a:endParaRPr lang="pt-BR" altLang="pt-BR" sz="2000" dirty="0"/>
          </a:p>
          <a:p>
            <a:pPr indent="446088" algn="just"/>
            <a:r>
              <a:rPr lang="pt-BR" altLang="pt-BR" sz="2000" dirty="0"/>
              <a:t>A lista dos marcos identifica todos os marcos do projeto e indica se os mesmos são obrigatórios, tais como aqueles exigidos por contrato, ou opcionais, tais como os baseados em informação histórica.</a:t>
            </a:r>
          </a:p>
          <a:p>
            <a:pPr indent="446088" algn="just"/>
            <a:endParaRPr lang="pt-BR" altLang="pt-BR" sz="2000" dirty="0"/>
          </a:p>
          <a:p>
            <a:pPr indent="446088" algn="just"/>
            <a:r>
              <a:rPr lang="pt-BR" altLang="pt-BR" sz="2000" dirty="0"/>
              <a:t>No cronograma de um projeto, um marco é representado por uma </a:t>
            </a:r>
            <a:r>
              <a:rPr lang="pt-BR" altLang="pt-BR" sz="2000" b="1" u="sng" dirty="0"/>
              <a:t>atividade com duração igual a 0</a:t>
            </a:r>
            <a:r>
              <a:rPr lang="pt-BR" altLang="pt-BR" sz="2000" dirty="0"/>
              <a:t>.</a:t>
            </a:r>
          </a:p>
          <a:p>
            <a:pPr indent="446088" algn="just"/>
            <a:endParaRPr lang="pt-BR" alt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 – Saídas</a:t>
            </a:r>
          </a:p>
        </p:txBody>
      </p:sp>
    </p:spTree>
    <p:extLst>
      <p:ext uri="{BB962C8B-B14F-4D97-AF65-F5344CB8AC3E}">
        <p14:creationId xmlns:p14="http://schemas.microsoft.com/office/powerpoint/2010/main" val="228570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299CD-FD37-4335-8AEC-003041516C2D}" type="slidenum">
              <a:rPr lang="pt-BR" smtClean="0"/>
              <a:t>2</a:t>
            </a:fld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94"/>
            <a:ext cx="9144000" cy="6831211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6950118" y="6552200"/>
            <a:ext cx="19652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Fonte: Diego Macedo</a:t>
            </a:r>
          </a:p>
        </p:txBody>
      </p:sp>
    </p:spTree>
    <p:extLst>
      <p:ext uri="{BB962C8B-B14F-4D97-AF65-F5344CB8AC3E}">
        <p14:creationId xmlns:p14="http://schemas.microsoft.com/office/powerpoint/2010/main" val="64361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6.2.3.3. Lista de marcos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altLang="pt-BR" sz="2000" dirty="0"/>
              <a:t>O termo de abertura possui uma lista inicial de marcos;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altLang="pt-BR" sz="2000" dirty="0"/>
              <a:t>O gerente de projetos pode inserir marcos adicionais como ponto de verificação para facilitar o controle do cronograma;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altLang="pt-BR" sz="2000" dirty="0"/>
              <a:t>Podem ser impostos pelo patrocinador;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altLang="pt-BR" sz="2000" dirty="0"/>
              <a:t>Não são atividades;</a:t>
            </a:r>
          </a:p>
          <a:p>
            <a:pPr marL="342900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altLang="pt-BR" sz="2000" dirty="0"/>
              <a:t>Caso um marco seja alcançado, significa que o projeto está evoluindo conforme planejado.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 – Saídas</a:t>
            </a:r>
          </a:p>
        </p:txBody>
      </p:sp>
    </p:spTree>
    <p:extLst>
      <p:ext uri="{BB962C8B-B14F-4D97-AF65-F5344CB8AC3E}">
        <p14:creationId xmlns:p14="http://schemas.microsoft.com/office/powerpoint/2010/main" val="1542238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46088" algn="just"/>
            <a:r>
              <a:rPr lang="pt-BR" altLang="pt-BR" sz="2000" dirty="0"/>
              <a:t>É o processo de identificação e documentação dos relacionamentos entre as atividades do projeto. É comum a utilizar de um diagrama de rede para mostrar a ordem das atividades, com suas precedências.</a:t>
            </a:r>
          </a:p>
          <a:p>
            <a:pPr indent="446088" algn="just"/>
            <a:endParaRPr lang="pt-BR" altLang="pt-BR" sz="2000" dirty="0"/>
          </a:p>
          <a:p>
            <a:pPr indent="446088" algn="just"/>
            <a:r>
              <a:rPr lang="pt-BR" altLang="pt-BR" sz="2000" dirty="0"/>
              <a:t>Cada atividade e marco, com exceção do primeiro e do último, são conectados a pelo menos um predecessor e um sucessor.</a:t>
            </a:r>
          </a:p>
          <a:p>
            <a:pPr indent="446088" algn="just"/>
            <a:endParaRPr lang="pt-BR" altLang="pt-BR" sz="2000" dirty="0"/>
          </a:p>
          <a:p>
            <a:pPr indent="446088" algn="just"/>
            <a:r>
              <a:rPr lang="pt-BR" altLang="pt-BR" sz="2000" dirty="0"/>
              <a:t>O tempo de antecipação (</a:t>
            </a:r>
            <a:r>
              <a:rPr lang="pt-BR" altLang="pt-BR" sz="2000" i="1" dirty="0"/>
              <a:t>lead</a:t>
            </a:r>
            <a:r>
              <a:rPr lang="pt-BR" altLang="pt-BR" sz="2000" dirty="0"/>
              <a:t>) ou de espera (</a:t>
            </a:r>
            <a:r>
              <a:rPr lang="pt-BR" altLang="pt-BR" sz="2000" i="1" dirty="0" err="1"/>
              <a:t>lag</a:t>
            </a:r>
            <a:r>
              <a:rPr lang="pt-BR" altLang="pt-BR" sz="2000" dirty="0"/>
              <a:t>) pode ser necessário entre as atividades para dar suporte a um cronograma de projeto realista e executável.</a:t>
            </a:r>
          </a:p>
          <a:p>
            <a:pPr indent="446088" algn="just"/>
            <a:endParaRPr lang="pt-BR" altLang="pt-BR" sz="2000" dirty="0"/>
          </a:p>
          <a:p>
            <a:pPr indent="446088" algn="just"/>
            <a:r>
              <a:rPr lang="pt-BR" altLang="pt-BR" sz="2000" dirty="0"/>
              <a:t>O sequenciamento pode ser executado através do uso de </a:t>
            </a:r>
            <a:r>
              <a:rPr lang="pt-BR" altLang="pt-BR" sz="2000" i="1" dirty="0"/>
              <a:t>software</a:t>
            </a:r>
            <a:r>
              <a:rPr lang="pt-BR" altLang="pt-BR" sz="2000" dirty="0"/>
              <a:t> de gerenciamento de projetos ou do uso de técnicas manuais ou automatizadas.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6.3. Sequenciar as atividades</a:t>
            </a:r>
          </a:p>
        </p:txBody>
      </p:sp>
    </p:spTree>
    <p:extLst>
      <p:ext uri="{BB962C8B-B14F-4D97-AF65-F5344CB8AC3E}">
        <p14:creationId xmlns:p14="http://schemas.microsoft.com/office/powerpoint/2010/main" val="76197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6.3. Sequenciar as atividades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81000" y="1828803"/>
            <a:ext cx="2880000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Plano de Gerenciamento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Lista de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Atributos das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Lista de marcos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Declaração do escopo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Fatores ambientais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Ativos de processos organizacionais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69000" y="1828803"/>
            <a:ext cx="2880000" cy="334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pt-BR" b="1" dirty="0"/>
              <a:t>Ferramentas e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 do diagrama de precedência (MDP)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Determinação de dependência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Antecipações e esperas 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58007" y="1828802"/>
            <a:ext cx="2664000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Saídas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Diagrama de rede do cronograma do projeto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Atualizações dos documentos do projeto </a:t>
            </a:r>
          </a:p>
        </p:txBody>
      </p:sp>
    </p:spTree>
    <p:extLst>
      <p:ext uri="{BB962C8B-B14F-4D97-AF65-F5344CB8AC3E}">
        <p14:creationId xmlns:p14="http://schemas.microsoft.com/office/powerpoint/2010/main" val="2862338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6.3. Sequenciar as atividades – Ferramentas e técnicas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81000" y="1818169"/>
            <a:ext cx="8305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6.3.2.1. Método do diagrama de precedência (MDP)</a:t>
            </a:r>
          </a:p>
          <a:p>
            <a:pPr indent="446088" algn="just"/>
            <a:r>
              <a:rPr lang="pt-BR" altLang="pt-BR" sz="2000" dirty="0"/>
              <a:t>O MDP é um método usado no Método do Caminho Critico (CPM) para a construção de um diagrama de rede do cronograma do projeto e que utiliza quadrados ou retângulos, chamados de nós, para representar as atividades que são conectadas por flechas para indicar as relações lógicas que existem entre elas.</a:t>
            </a:r>
          </a:p>
          <a:p>
            <a:pPr indent="446088" algn="just"/>
            <a:endParaRPr lang="pt-BR" altLang="pt-BR" sz="2000" dirty="0"/>
          </a:p>
          <a:p>
            <a:pPr indent="446088" algn="just"/>
            <a:r>
              <a:rPr lang="pt-BR" altLang="pt-BR" sz="2000" dirty="0"/>
              <a:t>Esta técnica também é chamada de Atividade no Nó (ANN), sendo o método usado pela maior parte dos pacotes de </a:t>
            </a:r>
            <a:r>
              <a:rPr lang="pt-BR" altLang="pt-BR" sz="2000" i="1" dirty="0"/>
              <a:t>software</a:t>
            </a:r>
            <a:r>
              <a:rPr lang="pt-BR" altLang="pt-BR" sz="2000" dirty="0"/>
              <a:t> de gerenciamento de projetos.</a:t>
            </a:r>
          </a:p>
        </p:txBody>
      </p:sp>
    </p:spTree>
    <p:extLst>
      <p:ext uri="{BB962C8B-B14F-4D97-AF65-F5344CB8AC3E}">
        <p14:creationId xmlns:p14="http://schemas.microsoft.com/office/powerpoint/2010/main" val="888080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834970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b="0" dirty="0">
                <a:solidFill>
                  <a:schemeClr val="tx1"/>
                </a:solidFill>
              </a:rPr>
              <a:t>6.3.2.1. Método do diagrama de precedência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96635"/>
            <a:ext cx="8486515" cy="4424026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6.3. Sequenciar as atividades – Ferramentas e técnicas</a:t>
            </a:r>
          </a:p>
        </p:txBody>
      </p:sp>
    </p:spTree>
    <p:extLst>
      <p:ext uri="{BB962C8B-B14F-4D97-AF65-F5344CB8AC3E}">
        <p14:creationId xmlns:p14="http://schemas.microsoft.com/office/powerpoint/2010/main" val="527291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834970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b="0" dirty="0">
                <a:solidFill>
                  <a:schemeClr val="tx1"/>
                </a:solidFill>
              </a:rPr>
              <a:t>6.3.2.1. Método do diagrama de precedência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6.3. Sequenciar as atividades – Ferramentas e técnicas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910456"/>
              </p:ext>
            </p:extLst>
          </p:nvPr>
        </p:nvGraphicFramePr>
        <p:xfrm>
          <a:off x="233083" y="4285131"/>
          <a:ext cx="136263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1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3834"/>
              </p:ext>
            </p:extLst>
          </p:nvPr>
        </p:nvGraphicFramePr>
        <p:xfrm>
          <a:off x="347759" y="2429436"/>
          <a:ext cx="1972234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D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Ic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Fc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It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Ft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aixaDeTexto 4"/>
          <p:cNvSpPr txBox="1"/>
          <p:nvPr/>
        </p:nvSpPr>
        <p:spPr>
          <a:xfrm>
            <a:off x="3048000" y="2429436"/>
            <a:ext cx="4848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 – duração	</a:t>
            </a:r>
          </a:p>
          <a:p>
            <a:r>
              <a:rPr lang="it-IT" dirty="0"/>
              <a:t>Ic = início mais cedo 	It = início mais tarde</a:t>
            </a:r>
          </a:p>
          <a:p>
            <a:r>
              <a:rPr lang="it-IT" dirty="0"/>
              <a:t>Fc = final mais cedo		Ft = final mais tarde</a:t>
            </a:r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77168"/>
              </p:ext>
            </p:extLst>
          </p:nvPr>
        </p:nvGraphicFramePr>
        <p:xfrm>
          <a:off x="2545977" y="3686022"/>
          <a:ext cx="136263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1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284754"/>
              </p:ext>
            </p:extLst>
          </p:nvPr>
        </p:nvGraphicFramePr>
        <p:xfrm>
          <a:off x="4858871" y="3686022"/>
          <a:ext cx="136263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1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12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669376"/>
              </p:ext>
            </p:extLst>
          </p:nvPr>
        </p:nvGraphicFramePr>
        <p:xfrm>
          <a:off x="7073154" y="4537669"/>
          <a:ext cx="136263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1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15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283302"/>
              </p:ext>
            </p:extLst>
          </p:nvPr>
        </p:nvGraphicFramePr>
        <p:xfrm>
          <a:off x="2545976" y="5242349"/>
          <a:ext cx="136263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1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3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6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713034"/>
              </p:ext>
            </p:extLst>
          </p:nvPr>
        </p:nvGraphicFramePr>
        <p:xfrm>
          <a:off x="4858871" y="5242349"/>
          <a:ext cx="1362635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1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/>
                        <a:t>8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611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7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14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4" name="Conector de seta reta 13"/>
          <p:cNvCxnSpPr>
            <a:endCxn id="8" idx="1"/>
          </p:cNvCxnSpPr>
          <p:nvPr/>
        </p:nvCxnSpPr>
        <p:spPr>
          <a:xfrm flipV="1">
            <a:off x="1595718" y="4234662"/>
            <a:ext cx="950259" cy="599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11" idx="1"/>
          </p:cNvCxnSpPr>
          <p:nvPr/>
        </p:nvCxnSpPr>
        <p:spPr>
          <a:xfrm>
            <a:off x="1595718" y="4833771"/>
            <a:ext cx="950258" cy="957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9" idx="1"/>
          </p:cNvCxnSpPr>
          <p:nvPr/>
        </p:nvCxnSpPr>
        <p:spPr>
          <a:xfrm>
            <a:off x="3908611" y="4234662"/>
            <a:ext cx="9502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11" idx="3"/>
            <a:endCxn id="12" idx="1"/>
          </p:cNvCxnSpPr>
          <p:nvPr/>
        </p:nvCxnSpPr>
        <p:spPr>
          <a:xfrm>
            <a:off x="3908611" y="5790989"/>
            <a:ext cx="95026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endCxn id="10" idx="1"/>
          </p:cNvCxnSpPr>
          <p:nvPr/>
        </p:nvCxnSpPr>
        <p:spPr>
          <a:xfrm>
            <a:off x="6221506" y="4234662"/>
            <a:ext cx="851648" cy="851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endCxn id="10" idx="1"/>
          </p:cNvCxnSpPr>
          <p:nvPr/>
        </p:nvCxnSpPr>
        <p:spPr>
          <a:xfrm flipV="1">
            <a:off x="6221506" y="5086309"/>
            <a:ext cx="851648" cy="7046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3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539248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6.3.2.1. Método do diagrama de precedência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000" dirty="0"/>
              <a:t>O MDP inclui quatro tipos de dependências ou relações lógicas:</a:t>
            </a:r>
            <a:endParaRPr lang="pt-BR" altLang="pt-BR" sz="2000" u="sng" dirty="0"/>
          </a:p>
          <a:p>
            <a:pPr marL="457200" indent="-457200" algn="just">
              <a:buFont typeface="+mj-lt"/>
              <a:buAutoNum type="arabicPeriod"/>
            </a:pPr>
            <a:r>
              <a:rPr lang="pt-BR" altLang="pt-BR" sz="2000" b="1" u="sng" dirty="0"/>
              <a:t>Término para início (TI)</a:t>
            </a:r>
          </a:p>
          <a:p>
            <a:pPr indent="447675" algn="just"/>
            <a:r>
              <a:rPr lang="pt-BR" altLang="pt-BR" sz="2000" dirty="0"/>
              <a:t>Uma atividade sucessora não pode começar até que uma atividade predecessora tenha terminado.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000" dirty="0"/>
          </a:p>
          <a:p>
            <a:pPr marL="457200" indent="-457200" algn="just">
              <a:buFont typeface="+mj-lt"/>
              <a:buAutoNum type="arabicPeriod" startAt="2"/>
            </a:pPr>
            <a:r>
              <a:rPr lang="pt-BR" altLang="pt-BR" sz="2000" b="1" u="sng" dirty="0"/>
              <a:t>Término para término (TT)</a:t>
            </a:r>
          </a:p>
          <a:p>
            <a:pPr indent="447675" algn="just"/>
            <a:r>
              <a:rPr lang="pt-BR" altLang="pt-BR" sz="2000" dirty="0"/>
              <a:t>Uma atividade sucessora não pode terminar até que a atividade predecessora tenha terminado.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3479" y="2726028"/>
            <a:ext cx="3295650" cy="139065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710" y="4867932"/>
            <a:ext cx="2409825" cy="1362075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6.3. Sequenciar as atividades – Ferramentas e técnicas</a:t>
            </a:r>
          </a:p>
        </p:txBody>
      </p:sp>
    </p:spTree>
    <p:extLst>
      <p:ext uri="{BB962C8B-B14F-4D97-AF65-F5344CB8AC3E}">
        <p14:creationId xmlns:p14="http://schemas.microsoft.com/office/powerpoint/2010/main" val="139173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539248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6.3.2.1. Método do diagrama de precedência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pt-BR" altLang="pt-BR" sz="2000" b="1" u="sng" dirty="0"/>
          </a:p>
          <a:p>
            <a:pPr marL="457200" indent="-457200" algn="just">
              <a:buFont typeface="+mj-lt"/>
              <a:buAutoNum type="arabicPeriod" startAt="3"/>
            </a:pPr>
            <a:r>
              <a:rPr lang="pt-BR" altLang="pt-BR" sz="2000" b="1" u="sng" dirty="0"/>
              <a:t>Início para início (II)</a:t>
            </a:r>
          </a:p>
          <a:p>
            <a:pPr indent="447675" algn="just"/>
            <a:r>
              <a:rPr lang="pt-BR" altLang="pt-BR" sz="2000" dirty="0"/>
              <a:t>Uma atividade sucessora não pode ser iniciada até que uma atividade predecessora tenha sido iniciada.</a:t>
            </a:r>
          </a:p>
          <a:p>
            <a:pPr algn="just"/>
            <a:endParaRPr lang="pt-BR" altLang="pt-BR" sz="2000" dirty="0"/>
          </a:p>
          <a:p>
            <a:pPr marL="457200" indent="-457200" algn="just">
              <a:buFont typeface="+mj-lt"/>
              <a:buAutoNum type="arabicPeriod" startAt="4"/>
            </a:pPr>
            <a:r>
              <a:rPr lang="pt-BR" altLang="pt-BR" sz="2000" b="1" u="sng" dirty="0"/>
              <a:t>Início para término (IT)</a:t>
            </a:r>
          </a:p>
          <a:p>
            <a:pPr indent="447675" algn="just"/>
            <a:r>
              <a:rPr lang="pt-BR" altLang="pt-BR" sz="2000" dirty="0"/>
              <a:t>Uma atividade sucessora não pode ser terminada até que uma atividade predecessora tenha sido iniciada.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8979" y="2564556"/>
            <a:ext cx="2781300" cy="13144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816" y="4455380"/>
            <a:ext cx="2333625" cy="1466850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6.3. Sequenciar as atividades – Ferramentas e técnicas</a:t>
            </a:r>
          </a:p>
        </p:txBody>
      </p:sp>
    </p:spTree>
    <p:extLst>
      <p:ext uri="{BB962C8B-B14F-4D97-AF65-F5344CB8AC3E}">
        <p14:creationId xmlns:p14="http://schemas.microsoft.com/office/powerpoint/2010/main" val="767445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0149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6.3.2.1. Método do diagrama de precedência</a:t>
            </a:r>
          </a:p>
          <a:p>
            <a:pPr algn="just"/>
            <a:r>
              <a:rPr lang="pt-BR" altLang="pt-BR" sz="2000" dirty="0"/>
              <a:t>Exercício: Montar o MDP para as atividades abaixo: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227667"/>
              </p:ext>
            </p:extLst>
          </p:nvPr>
        </p:nvGraphicFramePr>
        <p:xfrm>
          <a:off x="380999" y="2594340"/>
          <a:ext cx="8401496" cy="39021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0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Precedência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A3,</a:t>
                      </a:r>
                      <a:r>
                        <a:rPr lang="pt-BR" sz="2000" baseline="0" dirty="0"/>
                        <a:t> A2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A3, 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A4,</a:t>
                      </a:r>
                      <a:r>
                        <a:rPr lang="pt-BR" sz="2000" baseline="0" dirty="0"/>
                        <a:t> A5</a:t>
                      </a:r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1d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6.3. Sequenciar as atividades – Ferramentas e técnicas</a:t>
            </a:r>
          </a:p>
        </p:txBody>
      </p:sp>
    </p:spTree>
    <p:extLst>
      <p:ext uri="{BB962C8B-B14F-4D97-AF65-F5344CB8AC3E}">
        <p14:creationId xmlns:p14="http://schemas.microsoft.com/office/powerpoint/2010/main" val="285625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6.3.2.2. Determinação de dependência</a:t>
            </a:r>
          </a:p>
          <a:p>
            <a:pPr algn="just"/>
            <a:r>
              <a:rPr lang="pt-BR" sz="2000" dirty="0"/>
              <a:t>Existem 4 tipos de categorias de dependências:</a:t>
            </a:r>
          </a:p>
          <a:p>
            <a:pPr algn="just"/>
            <a:r>
              <a:rPr lang="pt-BR" sz="2000" dirty="0"/>
              <a:t>1. </a:t>
            </a:r>
            <a:r>
              <a:rPr lang="pt-BR" sz="2000" u="sng" dirty="0"/>
              <a:t>Obrigatórias</a:t>
            </a:r>
            <a:r>
              <a:rPr lang="pt-BR" sz="2000" dirty="0"/>
              <a:t>: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Chamada de lógica rígida.</a:t>
            </a:r>
          </a:p>
          <a:p>
            <a:pPr algn="just"/>
            <a:r>
              <a:rPr lang="pt-BR" sz="2000" dirty="0"/>
              <a:t>2. </a:t>
            </a:r>
            <a:r>
              <a:rPr lang="pt-BR" sz="2000" u="sng" dirty="0"/>
              <a:t>Arbitradas</a:t>
            </a:r>
            <a:r>
              <a:rPr lang="pt-BR" sz="2000" dirty="0"/>
              <a:t>: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Chamada de lógica fina ou lógica preferida;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São baseadas em algum aspecto específico do projeto onde uma determinada sequência é preferida (boas práticas de mercado).</a:t>
            </a:r>
          </a:p>
          <a:p>
            <a:pPr algn="just"/>
            <a:r>
              <a:rPr lang="pt-BR" sz="2000" dirty="0"/>
              <a:t>3. </a:t>
            </a:r>
            <a:r>
              <a:rPr lang="pt-BR" sz="2000" u="sng" dirty="0"/>
              <a:t>Internas</a:t>
            </a:r>
            <a:r>
              <a:rPr lang="pt-BR" sz="2000" dirty="0"/>
              <a:t>: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Envolvem uma relação de precedência entre as atividades do projeto e estão geralmente sob o controle da equipe do projeto.</a:t>
            </a:r>
          </a:p>
          <a:p>
            <a:pPr algn="just"/>
            <a:r>
              <a:rPr lang="pt-BR" sz="2000" dirty="0"/>
              <a:t>4. </a:t>
            </a:r>
            <a:r>
              <a:rPr lang="pt-BR" sz="2000" u="sng" dirty="0"/>
              <a:t>Externas</a:t>
            </a:r>
            <a:r>
              <a:rPr lang="pt-BR" sz="2000" dirty="0"/>
              <a:t>:</a:t>
            </a:r>
          </a:p>
          <a:p>
            <a:pPr marL="1085850" lvl="1" indent="-342900" algn="just">
              <a:buFont typeface="Wingdings" panose="05000000000000000000" pitchFamily="2" charset="2"/>
              <a:buChar char="§"/>
            </a:pPr>
            <a:r>
              <a:rPr lang="pt-BR" sz="2000" dirty="0"/>
              <a:t>Quando há relacionamento entre atividades do projeto e atividades fora </a:t>
            </a:r>
            <a:r>
              <a:rPr lang="pt-BR" sz="2000"/>
              <a:t>do projeto.</a:t>
            </a:r>
            <a:endParaRPr lang="pt-BR" alt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6.3. Sequenciar as atividades – Ferramentas e técnicas</a:t>
            </a:r>
          </a:p>
        </p:txBody>
      </p:sp>
    </p:spTree>
    <p:extLst>
      <p:ext uri="{BB962C8B-B14F-4D97-AF65-F5344CB8AC3E}">
        <p14:creationId xmlns:p14="http://schemas.microsoft.com/office/powerpoint/2010/main" val="16015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O gerenciamento do tempo inclui os processos requeridos para assegurar a conclusão do projeto no prazo previsto (PMBOK, 2013). 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dirty="0"/>
              <a:t>Este capítulo possui 7 processos, sendo 6 deles na fase de planejamento e apenas 1 no monitoramento e controle. </a:t>
            </a:r>
            <a:endParaRPr lang="pt-BR" alt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Gerenciamento de tempo</a:t>
            </a:r>
          </a:p>
        </p:txBody>
      </p:sp>
    </p:spTree>
    <p:extLst>
      <p:ext uri="{BB962C8B-B14F-4D97-AF65-F5344CB8AC3E}">
        <p14:creationId xmlns:p14="http://schemas.microsoft.com/office/powerpoint/2010/main" val="4215515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6.3.2.3 Aplicação de antecipações e esperas</a:t>
            </a:r>
          </a:p>
          <a:p>
            <a:pPr indent="446088" algn="just"/>
            <a:r>
              <a:rPr lang="pt-BR" sz="2000" dirty="0"/>
              <a:t>A equipe de gerenciamento do projeto determina as dependências que podem requerer uma antecipação (</a:t>
            </a:r>
            <a:r>
              <a:rPr lang="pt-BR" sz="2000" i="1" dirty="0"/>
              <a:t>lead</a:t>
            </a:r>
            <a:r>
              <a:rPr lang="pt-BR" sz="2000" dirty="0"/>
              <a:t>) ou uma espera (</a:t>
            </a:r>
            <a:r>
              <a:rPr lang="pt-BR" sz="2000" i="1" dirty="0" err="1"/>
              <a:t>lag</a:t>
            </a:r>
            <a:r>
              <a:rPr lang="pt-BR" sz="2000" dirty="0"/>
              <a:t>), visando definir precisamente a relação lógica entre elas.</a:t>
            </a:r>
          </a:p>
          <a:p>
            <a:pPr indent="446088" algn="just"/>
            <a:endParaRPr lang="pt-BR" sz="2000" dirty="0"/>
          </a:p>
          <a:p>
            <a:pPr indent="446088" algn="just"/>
            <a:r>
              <a:rPr lang="pt-BR" sz="2000" dirty="0"/>
              <a:t>Não deve substituir a lógica de desenvolvimento do cronograma.</a:t>
            </a:r>
          </a:p>
          <a:p>
            <a:pPr indent="446088" algn="just"/>
            <a:endParaRPr lang="pt-BR" sz="2000" dirty="0"/>
          </a:p>
          <a:p>
            <a:pPr indent="446088" algn="just"/>
            <a:r>
              <a:rPr lang="pt-BR" sz="2000" dirty="0"/>
              <a:t>As atividades e suas premissas relacionadas devem ser documentadas.</a:t>
            </a:r>
            <a:endParaRPr lang="pt-BR" alt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6.3. Sequenciar as atividades – Ferramentas e técnicas</a:t>
            </a:r>
          </a:p>
        </p:txBody>
      </p:sp>
    </p:spTree>
    <p:extLst>
      <p:ext uri="{BB962C8B-B14F-4D97-AF65-F5344CB8AC3E}">
        <p14:creationId xmlns:p14="http://schemas.microsoft.com/office/powerpoint/2010/main" val="26970569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6.3.2.3 Aplicação de antecipações e esperas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6.3. Sequenciar as atividades – Ferramentas e técnicas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99729" y="2743200"/>
            <a:ext cx="13075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Atividade 1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682948" y="3118656"/>
            <a:ext cx="145875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Atividade 2</a:t>
            </a:r>
          </a:p>
        </p:txBody>
      </p:sp>
      <p:cxnSp>
        <p:nvCxnSpPr>
          <p:cNvPr id="6" name="Conector angulado 5"/>
          <p:cNvCxnSpPr>
            <a:stCxn id="2" idx="3"/>
            <a:endCxn id="5" idx="1"/>
          </p:cNvCxnSpPr>
          <p:nvPr/>
        </p:nvCxnSpPr>
        <p:spPr>
          <a:xfrm>
            <a:off x="1807299" y="2927866"/>
            <a:ext cx="875649" cy="3754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1994092" y="3940721"/>
            <a:ext cx="50206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Lag</a:t>
            </a:r>
            <a:endParaRPr lang="pt-BR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4925410" y="2743200"/>
            <a:ext cx="142331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Atividade 1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637068" y="3490645"/>
            <a:ext cx="16246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Atividade 2</a:t>
            </a:r>
          </a:p>
        </p:txBody>
      </p:sp>
      <p:cxnSp>
        <p:nvCxnSpPr>
          <p:cNvPr id="13" name="Conector angulado 12"/>
          <p:cNvCxnSpPr>
            <a:stCxn id="11" idx="3"/>
            <a:endCxn id="12" idx="1"/>
          </p:cNvCxnSpPr>
          <p:nvPr/>
        </p:nvCxnSpPr>
        <p:spPr>
          <a:xfrm flipH="1">
            <a:off x="5637068" y="2927866"/>
            <a:ext cx="711657" cy="747445"/>
          </a:xfrm>
          <a:prstGeom prst="bentConnector5">
            <a:avLst>
              <a:gd name="adj1" fmla="val -32122"/>
              <a:gd name="adj2" fmla="val 50000"/>
              <a:gd name="adj3" fmla="val 13212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CaixaDeTexto 13"/>
          <p:cNvSpPr txBox="1"/>
          <p:nvPr/>
        </p:nvSpPr>
        <p:spPr>
          <a:xfrm>
            <a:off x="6092944" y="4067074"/>
            <a:ext cx="6303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Lead</a:t>
            </a:r>
          </a:p>
        </p:txBody>
      </p:sp>
      <p:cxnSp>
        <p:nvCxnSpPr>
          <p:cNvPr id="22" name="Conector de seta reta 21"/>
          <p:cNvCxnSpPr/>
          <p:nvPr/>
        </p:nvCxnSpPr>
        <p:spPr>
          <a:xfrm>
            <a:off x="1807299" y="3857320"/>
            <a:ext cx="8756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>
            <a:off x="6011587" y="3963472"/>
            <a:ext cx="8756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41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46088" algn="just"/>
            <a:r>
              <a:rPr lang="pt-BR" altLang="pt-BR" sz="2000" dirty="0"/>
              <a:t>É o processo de estimativa dos tipos e quantidades de material, pessoas, equipamentos ou suprimentos que serão necessários para realizar cada atividade.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6.4 Estimar recursos das atividades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81000" y="2844466"/>
            <a:ext cx="2880000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Plano de Gerenciamento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Lista de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Atributos das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Calendário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Registro dos riscos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Estimativas dos custos das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Fatores ambientais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Ativos de processos </a:t>
            </a:r>
            <a:r>
              <a:rPr lang="pt-BR" dirty="0" err="1"/>
              <a:t>orga</a:t>
            </a:r>
            <a:r>
              <a:rPr lang="pt-BR" dirty="0"/>
              <a:t>.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69000" y="2844466"/>
            <a:ext cx="2880000" cy="334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pt-BR" b="1" dirty="0"/>
              <a:t>Ferramentas e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Opinião especializada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de alternativas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Dados publicados para auxílio a estimativas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Estimativa “</a:t>
            </a:r>
            <a:r>
              <a:rPr lang="pt-BR" dirty="0" err="1"/>
              <a:t>Bottom-up</a:t>
            </a:r>
            <a:r>
              <a:rPr lang="pt-BR" dirty="0"/>
              <a:t>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 de gerenciamento de projetos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58007" y="2844465"/>
            <a:ext cx="2664000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Saídas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Requisitos de recursos das atividades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Estrutura analítica dos recursos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Atualizações nos documentos do projeto</a:t>
            </a:r>
          </a:p>
        </p:txBody>
      </p:sp>
    </p:spTree>
    <p:extLst>
      <p:ext uri="{BB962C8B-B14F-4D97-AF65-F5344CB8AC3E}">
        <p14:creationId xmlns:p14="http://schemas.microsoft.com/office/powerpoint/2010/main" val="1195414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6.3.1.3 Atributos das atividades</a:t>
            </a:r>
          </a:p>
          <a:p>
            <a:pPr indent="446088" algn="just"/>
            <a:r>
              <a:rPr lang="pt-BR" altLang="pt-BR" sz="2000" dirty="0"/>
              <a:t>Os atributos das atividades desenvolvidos durante os processos de definição e sequenciamento das mesmas, fornecem as entradas principais de dados para serem usadas na estimativa dos recursos necessários para cada atividade do cronograma da lista das atividades.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400" dirty="0"/>
              <a:t>6.3.1.4 Calendários de recursos</a:t>
            </a:r>
          </a:p>
          <a:p>
            <a:pPr indent="446088" algn="just"/>
            <a:r>
              <a:rPr lang="pt-BR" altLang="pt-BR" sz="2000" dirty="0"/>
              <a:t>Informação sobre quais recursos (como pessoal, equipamento e material) estão potencialmente disponíveis durante o período de atividades planejado. Especificam quando e por quanto tempo os recursos identificados estarão disponíveis durante o projeto. O calendário de recursos inclui a disponibilidade, capacidades e habilidades dos recursos humanos.</a:t>
            </a:r>
          </a:p>
          <a:p>
            <a:pPr indent="446088" algn="just"/>
            <a:r>
              <a:rPr lang="pt-BR" altLang="pt-BR" sz="2000" dirty="0"/>
              <a:t>Por exemplo, durante as fases iniciais de um projeto de planejamento de engenharia, o pool de recursos pode incluir um grande número de engenheiros juniores e seniores.</a:t>
            </a:r>
          </a:p>
          <a:p>
            <a:pPr algn="just"/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6.4 Estimar recursos das atividades - Entradas</a:t>
            </a:r>
          </a:p>
        </p:txBody>
      </p:sp>
    </p:spTree>
    <p:extLst>
      <p:ext uri="{BB962C8B-B14F-4D97-AF65-F5344CB8AC3E}">
        <p14:creationId xmlns:p14="http://schemas.microsoft.com/office/powerpoint/2010/main" val="37634969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6.3.1.7 Fatores ambientais da empresa</a:t>
            </a:r>
          </a:p>
          <a:p>
            <a:pPr indent="446088" algn="just"/>
            <a:r>
              <a:rPr lang="pt-BR" altLang="pt-BR" sz="2000" dirty="0"/>
              <a:t>Os fatores ambientais que podem influenciar o processo “Estimar os recursos das atividades” incluem, mas não se limitam a, a disponibilidade e habilidades do recurso.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400" dirty="0"/>
              <a:t>6.3.1.8 Ativos de processos organizacionais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Políticas e procedimentos a respeito da mobilização e desmobilização de pessoal;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Políticas e procedimentos relacionados ao aluguel e compra de suprimentos e equipamentos 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Informação histórica a respeito dos tipos de recursos usados para trabalhos semelhantes de projetos anteriores.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6.4 Estimar recursos das atividades - Entradas</a:t>
            </a:r>
          </a:p>
        </p:txBody>
      </p:sp>
    </p:spTree>
    <p:extLst>
      <p:ext uri="{BB962C8B-B14F-4D97-AF65-F5344CB8AC3E}">
        <p14:creationId xmlns:p14="http://schemas.microsoft.com/office/powerpoint/2010/main" val="34251318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6.3.2.1 Opinião especializada</a:t>
            </a:r>
          </a:p>
          <a:p>
            <a:pPr indent="446088" algn="just"/>
            <a:r>
              <a:rPr lang="pt-BR" altLang="pt-BR" sz="2000" dirty="0"/>
              <a:t>A opinião especializada frequentemente é necessária para se avaliar as entradas relacionadas aos recursos deste processo. Qualquer grupo ou pessoa com conhecimento especializado em planejamento e estimativa de recursos pode fornecer tal opinião.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400" dirty="0"/>
              <a:t>6.3.2.2 Análise de alternativas</a:t>
            </a:r>
          </a:p>
          <a:p>
            <a:pPr indent="446088" algn="just"/>
            <a:r>
              <a:rPr lang="pt-BR" altLang="pt-BR" sz="2000" dirty="0"/>
              <a:t>Muitas atividades do cronograma têm métodos alternativos para a sua realização. Incluem o uso de vários níveis de capacidade ou habilidades dos recursos, tamanhos ou tipos diferentes de máquinas, ferramentas diferentes (manuais x automatizadas) e decisões de fazer ou comprar a respeito dos recursos.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6.4 Estimar recursos das atividades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1335416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6.3.2.3 Dados publicados para auxílio a estimativas</a:t>
            </a:r>
          </a:p>
          <a:p>
            <a:pPr indent="446088" algn="just"/>
            <a:r>
              <a:rPr lang="pt-BR" altLang="pt-BR" sz="2000" dirty="0"/>
              <a:t>Muitas empresas publicam rotineiramente índices de produção atualizados e custos unitários de recursos  para um abrangente conjunto de negócios de mão-de-obra, material e equipamento para diferentes países e localizações geográficas dentro dos mesmos.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400" dirty="0"/>
              <a:t>6.3.2.4 Estimativa </a:t>
            </a:r>
            <a:r>
              <a:rPr lang="pt-BR" altLang="pt-BR" sz="2400" dirty="0" err="1"/>
              <a:t>Bottom-Up</a:t>
            </a:r>
            <a:endParaRPr lang="pt-BR" altLang="pt-BR" sz="2400" dirty="0"/>
          </a:p>
          <a:p>
            <a:pPr indent="446088" algn="just"/>
            <a:r>
              <a:rPr lang="pt-BR" altLang="pt-BR" sz="2000" dirty="0"/>
              <a:t>Quando uma atividade não pode ser estimada com um grau razoável de confiança, o trabalho dentro da atividade é decomposto em mais detalhes. As necessidades do recurso são estimadas.</a:t>
            </a:r>
          </a:p>
          <a:p>
            <a:pPr indent="446088" algn="just"/>
            <a:r>
              <a:rPr lang="pt-BR" altLang="pt-BR" sz="2000" dirty="0"/>
              <a:t>As atividades podem ou não ter interdependências entre si que podem afetar a aplicação e o uso dos recursos. Se existirem dependências, este padrão de utilização de recursos é refletido e documentado na estimativa de recursos da atividade.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6.4 Estimar recursos das atividades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1908555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6.3.2.5 Software de gerenciamento de projetos</a:t>
            </a:r>
          </a:p>
          <a:p>
            <a:pPr indent="446088" algn="just"/>
            <a:r>
              <a:rPr lang="pt-BR" altLang="pt-BR" sz="2000" dirty="0"/>
              <a:t>Um </a:t>
            </a:r>
            <a:r>
              <a:rPr lang="pt-BR" altLang="pt-BR" sz="2000" i="1" dirty="0"/>
              <a:t>software</a:t>
            </a:r>
            <a:r>
              <a:rPr lang="pt-BR" altLang="pt-BR" sz="2000" dirty="0"/>
              <a:t> de gerenciamento de projetos tem a capacidade de auxiliar no planejamento, organização e gerenciamento do </a:t>
            </a:r>
            <a:r>
              <a:rPr lang="pt-BR" altLang="pt-BR" sz="2000" i="1" dirty="0"/>
              <a:t>pool</a:t>
            </a:r>
            <a:r>
              <a:rPr lang="pt-BR" altLang="pt-BR" sz="2000" dirty="0"/>
              <a:t> de recursos e no desenvolvimento de estimativas dos recursos.</a:t>
            </a:r>
          </a:p>
          <a:p>
            <a:pPr indent="446088" algn="just"/>
            <a:r>
              <a:rPr lang="pt-BR" altLang="pt-BR" sz="2000" dirty="0"/>
              <a:t>Dependendo da sofisticação do </a:t>
            </a:r>
            <a:r>
              <a:rPr lang="pt-BR" altLang="pt-BR" sz="2000" i="1" dirty="0"/>
              <a:t>software</a:t>
            </a:r>
            <a:r>
              <a:rPr lang="pt-BR" altLang="pt-BR" sz="2000" dirty="0"/>
              <a:t>, a estrutura analítica de recursos, a disponibilidade de recursos, as taxas de produtividade dos recursos e os vários calendários dos recursos podem ser definidos para apoiar a otimização do seu uso.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6.4 Estimar recursos das atividades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2619183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6.3.3.1 Requisitos de recursos das atividades</a:t>
            </a:r>
          </a:p>
          <a:p>
            <a:pPr indent="446088" algn="just"/>
            <a:r>
              <a:rPr lang="pt-BR" altLang="pt-BR" sz="2000" dirty="0"/>
              <a:t>A saída do processo Estimar os recursos das atividades identifica os tipos e as quantidades de recursos necessários para cada atividade do pacote de trabalho. Esses requisitos podem então ser agregados para determinar os recursos estimados para cada pacote de trabalho.</a:t>
            </a:r>
          </a:p>
          <a:p>
            <a:pPr indent="446088" algn="just"/>
            <a:r>
              <a:rPr lang="pt-BR" altLang="pt-BR" sz="2000" dirty="0"/>
              <a:t>A profundidade de detalhes dos requisitos de recurso podem variar com a sua área de aplicação e pode incluir a base de estimativa para cada recurso, assim como as premissas que foram feitas na determinação de quais tipos de recursos são aplicados, suas disponibilidades e quais quantidades são usadas.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6.4 Estimar recursos das atividades – Saídas</a:t>
            </a:r>
          </a:p>
        </p:txBody>
      </p:sp>
    </p:spTree>
    <p:extLst>
      <p:ext uri="{BB962C8B-B14F-4D97-AF65-F5344CB8AC3E}">
        <p14:creationId xmlns:p14="http://schemas.microsoft.com/office/powerpoint/2010/main" val="32119115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6.3.3.2 Estrutura analítica dos recursos</a:t>
            </a:r>
          </a:p>
          <a:p>
            <a:pPr indent="446088" algn="just"/>
            <a:r>
              <a:rPr lang="pt-BR" altLang="pt-BR" sz="2000" dirty="0"/>
              <a:t>A estrutura analítica dos recursos é uma estrutura hierárquica dos recursos identificados organizada por categoria e tipo de recursos. </a:t>
            </a:r>
          </a:p>
          <a:p>
            <a:pPr indent="446088" algn="just"/>
            <a:r>
              <a:rPr lang="pt-BR" altLang="pt-BR" sz="2000" dirty="0"/>
              <a:t>Categorias podem incluir mão-de-obra, material, equipamento e suprimentos. </a:t>
            </a:r>
          </a:p>
          <a:p>
            <a:pPr indent="446088" algn="just"/>
            <a:r>
              <a:rPr lang="pt-BR" altLang="pt-BR" sz="2000" dirty="0"/>
              <a:t>Os tipos podem incluir o nível de habilidade, de graduação ou outras informações, conforme apropriado ao projeto.</a:t>
            </a:r>
          </a:p>
          <a:p>
            <a:pPr indent="446088" algn="just"/>
            <a:r>
              <a:rPr lang="pt-BR" altLang="pt-BR" sz="2000" dirty="0"/>
              <a:t>É útil na organização e no relato dos dados do cronograma com informações sobre a utilização dos recursos.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400" dirty="0"/>
              <a:t>6.3.3.3 Atualizações dos documentos do projeto</a:t>
            </a:r>
          </a:p>
          <a:p>
            <a:pPr indent="446088" algn="just"/>
            <a:r>
              <a:rPr lang="pt-BR" altLang="pt-BR" sz="2000" dirty="0"/>
              <a:t>Documentos do projeto que podem ser atualizados incluem: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Lista das atividades.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Atributos das atividades.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Calendários dos recursos.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6.4 Estimar recursos das atividades – Saídas</a:t>
            </a:r>
          </a:p>
        </p:txBody>
      </p:sp>
    </p:spTree>
    <p:extLst>
      <p:ext uri="{BB962C8B-B14F-4D97-AF65-F5344CB8AC3E}">
        <p14:creationId xmlns:p14="http://schemas.microsoft.com/office/powerpoint/2010/main" val="757465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r>
              <a:rPr lang="pt-BR" dirty="0">
                <a:solidFill>
                  <a:schemeClr val="tx1"/>
                </a:solidFill>
              </a:rPr>
              <a:t>Gerenciamento de tempo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41"/>
              </p:ext>
            </p:extLst>
          </p:nvPr>
        </p:nvGraphicFramePr>
        <p:xfrm>
          <a:off x="381000" y="1828802"/>
          <a:ext cx="8539715" cy="36728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92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4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6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2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Iniciação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Planejamento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Execução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Monitoramento e controle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Encerramento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6.1 Planejar o gerenciamento do cronograma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6.7 Controlar o cronograma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6.2 Definir as atividades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6.3 Sequenciar as atividades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6.4 Estimar os recursos das atividades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6.5 Estimar a duração das atividades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6.6 Desenvolver o cronograma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114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46088" algn="just"/>
            <a:r>
              <a:rPr lang="pt-BR" altLang="pt-BR" sz="2000" dirty="0"/>
              <a:t>É o processo de estimativa do número de períodos de trabalho que serão necessários para terminar atividades específicas com os recursos estimados.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</a:t>
            </a:r>
          </a:p>
          <a:p>
            <a:pPr indent="446088" algn="l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296205" y="2844465"/>
            <a:ext cx="3506314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Plano de </a:t>
            </a:r>
            <a:r>
              <a:rPr lang="pt-BR" dirty="0" err="1"/>
              <a:t>Gerenc</a:t>
            </a:r>
            <a:r>
              <a:rPr lang="pt-BR" dirty="0"/>
              <a:t>. Cronograma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Lista de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Atributos das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Requisitos de recursos das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Calendário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Especificação do escopo </a:t>
            </a:r>
            <a:r>
              <a:rPr lang="pt-BR" dirty="0" err="1"/>
              <a:t>proj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Registro dos riscos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Estrutura analítica dos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Fatores ambientais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Ativos de processos org. </a:t>
            </a:r>
          </a:p>
        </p:txBody>
      </p:sp>
      <p:sp>
        <p:nvSpPr>
          <p:cNvPr id="6" name="Retângulo 5"/>
          <p:cNvSpPr/>
          <p:nvPr/>
        </p:nvSpPr>
        <p:spPr>
          <a:xfrm>
            <a:off x="3911526" y="2844465"/>
            <a:ext cx="2880000" cy="334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pt-BR" b="1" dirty="0"/>
              <a:t>Ferramentas e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Opinião especializada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Estimativa análoga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Estimativa paramétrica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Estimativa de três pontos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Técnicas de tomada de decisão em grupo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de reservas</a:t>
            </a:r>
          </a:p>
        </p:txBody>
      </p:sp>
      <p:sp>
        <p:nvSpPr>
          <p:cNvPr id="8" name="Retângulo 7"/>
          <p:cNvSpPr/>
          <p:nvPr/>
        </p:nvSpPr>
        <p:spPr>
          <a:xfrm>
            <a:off x="6900533" y="2844465"/>
            <a:ext cx="1988286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Saídas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Estimativas das durações das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Atualizações nos documentos do projeto</a:t>
            </a:r>
          </a:p>
        </p:txBody>
      </p:sp>
    </p:spTree>
    <p:extLst>
      <p:ext uri="{BB962C8B-B14F-4D97-AF65-F5344CB8AC3E}">
        <p14:creationId xmlns:p14="http://schemas.microsoft.com/office/powerpoint/2010/main" val="1540302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Cuidado com alguns conceitos sobre atividades: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400" b="1" u="sng" dirty="0"/>
              <a:t>Esforço</a:t>
            </a:r>
            <a:r>
              <a:rPr lang="pt-BR" altLang="pt-BR" sz="2000" b="1" u="sng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É a quantidade de horas/recurso necessárias para concluir uma atividade.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É usualmente medido em unidades, como horas de trabalho.</a:t>
            </a:r>
          </a:p>
          <a:p>
            <a:pPr algn="just"/>
            <a:endParaRPr lang="pt-BR" altLang="pt-BR" sz="2000" b="1" u="sng" dirty="0"/>
          </a:p>
          <a:p>
            <a:pPr algn="just"/>
            <a:r>
              <a:rPr lang="pt-BR" altLang="pt-BR" sz="2400" b="1" u="sng" dirty="0"/>
              <a:t>Duração</a:t>
            </a:r>
            <a:r>
              <a:rPr lang="pt-BR" altLang="pt-BR" sz="2000" b="1" u="sng" dirty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É a extensão total do período de trabalho necessário para concluir uma atividade.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Geralmente equivale ao tempo de trabalho desde o início até o término de uma atividade conforme definido pelo calendário do projeto e de recursos.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000" dirty="0"/>
          </a:p>
          <a:p>
            <a:pPr algn="just"/>
            <a:r>
              <a:rPr lang="pt-BR" altLang="pt-BR" sz="2000" dirty="0"/>
              <a:t>Esforço: 8 horas. Duração: 8 dias.  Atividade: 1h/dia.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/>
              <a:t>Importante</a:t>
            </a:r>
          </a:p>
        </p:txBody>
      </p:sp>
    </p:spTree>
    <p:extLst>
      <p:ext uri="{BB962C8B-B14F-4D97-AF65-F5344CB8AC3E}">
        <p14:creationId xmlns:p14="http://schemas.microsoft.com/office/powerpoint/2010/main" val="62779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216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6.4.1.3 Requisitos de recursos das atividades</a:t>
            </a:r>
          </a:p>
          <a:p>
            <a:pPr indent="446088" algn="just"/>
            <a:r>
              <a:rPr lang="pt-BR" altLang="pt-BR" sz="2000" dirty="0"/>
              <a:t>Os recursos designados para a atividade e a disponibilidade dos mesmos influenciarão significativamente na duração da maioria das atividades.</a:t>
            </a:r>
          </a:p>
          <a:p>
            <a:pPr indent="446088" algn="just"/>
            <a:r>
              <a:rPr lang="pt-BR" altLang="pt-BR" sz="2000" dirty="0"/>
              <a:t>Exemplo: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Nível de habilidade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Período de disponibilidade</a:t>
            </a:r>
          </a:p>
          <a:p>
            <a:pPr algn="just"/>
            <a:endParaRPr lang="pt-BR" altLang="pt-BR" sz="2000" dirty="0"/>
          </a:p>
          <a:p>
            <a:pPr algn="just"/>
            <a:r>
              <a:rPr lang="pt-BR" altLang="pt-BR" sz="2400" dirty="0"/>
              <a:t>6.4.1.4 Calendários dos recursos</a:t>
            </a:r>
          </a:p>
          <a:p>
            <a:pPr indent="446088" algn="just"/>
            <a:r>
              <a:rPr lang="pt-BR" altLang="pt-BR" sz="2000" dirty="0"/>
              <a:t>O tipo, a quantidade, a disponibilidade e a capacidade, quando aplicáveis, tanto dos recursos humanos,  como de material e de equipamentos podem influenciar significativamente a duração de atividades do cronograma.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 - Entradas</a:t>
            </a:r>
          </a:p>
        </p:txBody>
      </p:sp>
    </p:spTree>
    <p:extLst>
      <p:ext uri="{BB962C8B-B14F-4D97-AF65-F5344CB8AC3E}">
        <p14:creationId xmlns:p14="http://schemas.microsoft.com/office/powerpoint/2010/main" val="25882134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6.4.1.5 Declaração do escopo do projeto</a:t>
            </a:r>
          </a:p>
          <a:p>
            <a:pPr indent="446088" algn="just"/>
            <a:r>
              <a:rPr lang="pt-BR" altLang="pt-BR" sz="2000" dirty="0"/>
              <a:t>As restrições e premissas da declaração do escopo do projeto são consideradas durante a estimativa das durações da atividade.</a:t>
            </a:r>
          </a:p>
          <a:p>
            <a:pPr indent="446088" algn="just"/>
            <a:r>
              <a:rPr lang="pt-BR" altLang="pt-BR" sz="2000" dirty="0"/>
              <a:t>Exemplos de premissas: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Condições existentes;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Disponibilidade de informações;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Duração dos períodos de preparação de relatórios.</a:t>
            </a:r>
          </a:p>
          <a:p>
            <a:pPr indent="446088" algn="just"/>
            <a:r>
              <a:rPr lang="pt-BR" altLang="pt-BR" sz="2000" dirty="0"/>
              <a:t>Exemplos de restrições: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Disponibilidade de recursos com habilidades 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Termos do contrato e requisitos.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 - Entradas</a:t>
            </a:r>
          </a:p>
        </p:txBody>
      </p:sp>
    </p:spTree>
    <p:extLst>
      <p:ext uri="{BB962C8B-B14F-4D97-AF65-F5344CB8AC3E}">
        <p14:creationId xmlns:p14="http://schemas.microsoft.com/office/powerpoint/2010/main" val="1499995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6.4.1.6 Fatores ambientais da empresa</a:t>
            </a:r>
          </a:p>
          <a:p>
            <a:pPr indent="446088" algn="just"/>
            <a:r>
              <a:rPr lang="pt-BR" altLang="pt-BR" sz="2000" dirty="0"/>
              <a:t>Os fatores ambientais da empresa que podem influenciar o processo são: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Banco de dados de estimativas de duração e outros dados de referência;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Métricas de produtividade 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Informações comerciais publicadas.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 - Entradas</a:t>
            </a:r>
          </a:p>
        </p:txBody>
      </p:sp>
    </p:spTree>
    <p:extLst>
      <p:ext uri="{BB962C8B-B14F-4D97-AF65-F5344CB8AC3E}">
        <p14:creationId xmlns:p14="http://schemas.microsoft.com/office/powerpoint/2010/main" val="601012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6.4.1.7 Ativos de processos organizacionais</a:t>
            </a:r>
          </a:p>
          <a:p>
            <a:pPr indent="446088" algn="just"/>
            <a:r>
              <a:rPr lang="pt-BR" altLang="pt-BR" sz="2000" dirty="0"/>
              <a:t>Os ativos de processos organizacionais que podem influenciar o processo de incluem: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Informação histórica sobre duração;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Calendários do projeto;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Metodologia de elaboração do cronograma 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000" dirty="0"/>
              <a:t>Lições aprendidas.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 - Entradas</a:t>
            </a:r>
          </a:p>
        </p:txBody>
      </p:sp>
    </p:spTree>
    <p:extLst>
      <p:ext uri="{BB962C8B-B14F-4D97-AF65-F5344CB8AC3E}">
        <p14:creationId xmlns:p14="http://schemas.microsoft.com/office/powerpoint/2010/main" val="3112120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6.4.2.1 Opinião especializada</a:t>
            </a:r>
          </a:p>
          <a:p>
            <a:pPr indent="446088" algn="just"/>
            <a:r>
              <a:rPr lang="pt-BR" altLang="pt-BR" sz="2000" dirty="0"/>
              <a:t>A opinião especializada, guiada por informações históricas, pode fornecer informações sobre estimativas de duração para as atividades a partir de projetos anteriores similares.</a:t>
            </a:r>
          </a:p>
          <a:p>
            <a:pPr indent="446088" algn="just"/>
            <a:r>
              <a:rPr lang="pt-BR" altLang="pt-BR" sz="2000" dirty="0"/>
              <a:t>Também pode ser usada para determinar se seria recomendável combinar diferentes métodos de estimativas.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 – Ferram. e téc.</a:t>
            </a:r>
          </a:p>
        </p:txBody>
      </p:sp>
    </p:spTree>
    <p:extLst>
      <p:ext uri="{BB962C8B-B14F-4D97-AF65-F5344CB8AC3E}">
        <p14:creationId xmlns:p14="http://schemas.microsoft.com/office/powerpoint/2010/main" val="28544028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6.4.2.2 Estimativa análoga (top </a:t>
            </a:r>
            <a:r>
              <a:rPr lang="pt-BR" altLang="pt-BR" sz="2400" dirty="0" err="1"/>
              <a:t>down</a:t>
            </a:r>
            <a:r>
              <a:rPr lang="pt-BR" altLang="pt-BR" sz="2400" dirty="0"/>
              <a:t>)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Compara as atividades do projeto atual com as atividades de um projeto que a organização já fez;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É usada quando há pouca informação disponível para uma estimativa detalhada do projeto;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Frequentemente é aplicada no início do projeto;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Usa informações históricas e opinião especializada;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Sua vantagem é porque pode ser feita mais rapidamente e com menor custo, mas por outro lado é menos precisa e os projetos anteriores precisam ser similares de fato.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 – Ferram. e téc.</a:t>
            </a:r>
          </a:p>
        </p:txBody>
      </p:sp>
    </p:spTree>
    <p:extLst>
      <p:ext uri="{BB962C8B-B14F-4D97-AF65-F5344CB8AC3E}">
        <p14:creationId xmlns:p14="http://schemas.microsoft.com/office/powerpoint/2010/main" val="47674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6.4.2.3 Estimativa Paramétrica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Utiliza relação estatística entre dados históricos e outras variáveis para calcular uma estimativa para parâmetros da atividade, tais como custo, orçamento e duração.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Tem como resultado uma estimativa do tipo tempo por linha de código, UCP, FPA, etc.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Esta técnica pode produzir excelentes resultados em termos de precisão, dependendo dos dados básicos colocados no modelo.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Pode ser mais precisa que a Estimativa Análoga, mas depende de informações históricas confiáveis de projetos anteriores e nem sempre os parâmetros são escaláveis.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Pode ser aplicada a uma parte pequena no projeto ou ao projeto inteiro.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 – Ferram. e téc.</a:t>
            </a:r>
          </a:p>
        </p:txBody>
      </p:sp>
    </p:spTree>
    <p:extLst>
      <p:ext uri="{BB962C8B-B14F-4D97-AF65-F5344CB8AC3E}">
        <p14:creationId xmlns:p14="http://schemas.microsoft.com/office/powerpoint/2010/main" val="2950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6.4.2.4 Estimativa de três pontos (PERT)</a:t>
            </a:r>
          </a:p>
          <a:p>
            <a:pPr indent="446088" algn="just">
              <a:spcBef>
                <a:spcPts val="600"/>
              </a:spcBef>
            </a:pPr>
            <a:r>
              <a:rPr lang="pt-BR" sz="2000" dirty="0"/>
              <a:t>São usadas quando existe um alto grau de incerteza ou riscos envolvido em uma estimativa.</a:t>
            </a:r>
          </a:p>
          <a:p>
            <a:pPr indent="446088" algn="just">
              <a:spcBef>
                <a:spcPts val="600"/>
              </a:spcBef>
            </a:pPr>
            <a:r>
              <a:rPr lang="pt-BR" sz="2000" dirty="0"/>
              <a:t>Esta técnica usa três estimativas para definir uma faixa aproximada para a duração de uma atividade:</a:t>
            </a:r>
          </a:p>
          <a:p>
            <a:pPr marL="1200150" lvl="1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b="1" u="sng" dirty="0"/>
              <a:t>Mais provável (</a:t>
            </a:r>
            <a:r>
              <a:rPr lang="pt-BR" sz="2000" b="1" u="sng" dirty="0" err="1"/>
              <a:t>tM</a:t>
            </a:r>
            <a:r>
              <a:rPr lang="pt-BR" sz="2000" b="1" u="sng" dirty="0"/>
              <a:t>):</a:t>
            </a:r>
            <a:r>
              <a:rPr lang="pt-BR" sz="2000" dirty="0"/>
              <a:t> a duração da atividade usa dados com expectativas realistas para a execução da mesma.</a:t>
            </a:r>
          </a:p>
          <a:p>
            <a:pPr marL="1200150" lvl="1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b="1" u="sng" dirty="0"/>
              <a:t>Otimista (</a:t>
            </a:r>
            <a:r>
              <a:rPr lang="pt-BR" sz="2000" b="1" u="sng" dirty="0" err="1"/>
              <a:t>tO</a:t>
            </a:r>
            <a:r>
              <a:rPr lang="pt-BR" sz="2000" b="1" u="sng" dirty="0"/>
              <a:t>):</a:t>
            </a:r>
            <a:r>
              <a:rPr lang="pt-BR" sz="2000" dirty="0"/>
              <a:t> a duração da atividade é baseada na análise do melhor cenário para a atividade.</a:t>
            </a:r>
          </a:p>
          <a:p>
            <a:pPr marL="1200150" lvl="1" indent="-4572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b="1" u="sng" dirty="0"/>
              <a:t>Pessimista (</a:t>
            </a:r>
            <a:r>
              <a:rPr lang="pt-BR" sz="2000" b="1" u="sng" dirty="0" err="1"/>
              <a:t>tP</a:t>
            </a:r>
            <a:r>
              <a:rPr lang="pt-BR" sz="2000" b="1" u="sng" dirty="0"/>
              <a:t>):</a:t>
            </a:r>
            <a:r>
              <a:rPr lang="pt-BR" sz="2000" dirty="0"/>
              <a:t> a duração da atividade é baseada na análise do pior cenário para a atividade.</a:t>
            </a:r>
          </a:p>
          <a:p>
            <a:pPr indent="446088" algn="just">
              <a:spcBef>
                <a:spcPts val="600"/>
              </a:spcBef>
            </a:pPr>
            <a:r>
              <a:rPr lang="pt-BR" sz="2000" dirty="0"/>
              <a:t>Existem duas fórmulas para isto:</a:t>
            </a:r>
          </a:p>
          <a:p>
            <a:pPr algn="just">
              <a:spcBef>
                <a:spcPts val="600"/>
              </a:spcBef>
            </a:pPr>
            <a:r>
              <a:rPr lang="pt-BR" sz="2000" dirty="0"/>
              <a:t>	1. Distribuição beta: </a:t>
            </a:r>
            <a:r>
              <a:rPr lang="pt-BR" sz="2000" dirty="0" err="1"/>
              <a:t>tE</a:t>
            </a:r>
            <a:r>
              <a:rPr lang="pt-BR" sz="2000" dirty="0"/>
              <a:t> = (</a:t>
            </a:r>
            <a:r>
              <a:rPr lang="pt-BR" sz="2000" dirty="0" err="1"/>
              <a:t>tO</a:t>
            </a:r>
            <a:r>
              <a:rPr lang="pt-BR" sz="2000" dirty="0"/>
              <a:t> + 4tM + </a:t>
            </a:r>
            <a:r>
              <a:rPr lang="pt-BR" sz="2000" dirty="0" err="1"/>
              <a:t>tP</a:t>
            </a:r>
            <a:r>
              <a:rPr lang="pt-BR" sz="2000" dirty="0"/>
              <a:t>)/6</a:t>
            </a:r>
          </a:p>
          <a:p>
            <a:pPr algn="just">
              <a:spcBef>
                <a:spcPts val="600"/>
              </a:spcBef>
            </a:pPr>
            <a:r>
              <a:rPr lang="pt-BR" sz="2000" dirty="0"/>
              <a:t>	2. Distribuição triangular: </a:t>
            </a:r>
            <a:r>
              <a:rPr lang="pt-BR" sz="2000" dirty="0" err="1"/>
              <a:t>tE</a:t>
            </a:r>
            <a:r>
              <a:rPr lang="pt-BR" sz="2000" dirty="0"/>
              <a:t> = (</a:t>
            </a:r>
            <a:r>
              <a:rPr lang="pt-BR" sz="2000" dirty="0" err="1"/>
              <a:t>tO</a:t>
            </a:r>
            <a:r>
              <a:rPr lang="pt-BR" sz="2000" dirty="0"/>
              <a:t> + </a:t>
            </a:r>
            <a:r>
              <a:rPr lang="pt-BR" sz="2000" dirty="0" err="1"/>
              <a:t>tM</a:t>
            </a:r>
            <a:r>
              <a:rPr lang="pt-BR" sz="2000" dirty="0"/>
              <a:t> + </a:t>
            </a:r>
            <a:r>
              <a:rPr lang="pt-BR" sz="2000" dirty="0" err="1"/>
              <a:t>tP</a:t>
            </a:r>
            <a:r>
              <a:rPr lang="pt-BR" sz="2000" dirty="0"/>
              <a:t>)/3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 – Ferram. e téc.</a:t>
            </a:r>
          </a:p>
        </p:txBody>
      </p:sp>
    </p:spTree>
    <p:extLst>
      <p:ext uri="{BB962C8B-B14F-4D97-AF65-F5344CB8AC3E}">
        <p14:creationId xmlns:p14="http://schemas.microsoft.com/office/powerpoint/2010/main" val="4247552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6.1 Planejar o Gerenciamento do Cronograma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estabelecer as políticas, os procedimentos, e a documentação para o planejamento, desenvolvimento, gerenciamento, execução e controle do cronograma do projeto.</a:t>
            </a:r>
          </a:p>
          <a:p>
            <a:pPr algn="just"/>
            <a:r>
              <a:rPr lang="pt-BR" sz="2400" dirty="0"/>
              <a:t>6.2 Definir as Atividades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identificação e documentação das ações específicas a serem realizadas para produzir as entregas do projeto.</a:t>
            </a:r>
          </a:p>
          <a:p>
            <a:pPr algn="just"/>
            <a:r>
              <a:rPr lang="pt-BR" sz="2400" dirty="0"/>
              <a:t>6.3 Sequenciar as Atividades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identificação e documentação dos relacionamentos entre as atividades do projeto.</a:t>
            </a:r>
          </a:p>
          <a:p>
            <a:pPr algn="just"/>
            <a:r>
              <a:rPr lang="pt-BR" sz="2400" dirty="0"/>
              <a:t>6.4 Estimar os Recursos das Atividades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estimativa dos tipos e quantidades de material, recursos humanos, equipamentos ou suprimentos que serão necessários para realizar cada atividade.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Visão geral da área</a:t>
            </a:r>
          </a:p>
        </p:txBody>
      </p:sp>
    </p:spTree>
    <p:extLst>
      <p:ext uri="{BB962C8B-B14F-4D97-AF65-F5344CB8AC3E}">
        <p14:creationId xmlns:p14="http://schemas.microsoft.com/office/powerpoint/2010/main" val="23894955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6.4.2.4 Estimativa de três pontos (PERT)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 – Ferram. e téc.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93" y="2512079"/>
            <a:ext cx="75914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82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6.4.2.4 Estimativa de três pontos (PERT)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 – Ferram. e téc.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51557"/>
              </p:ext>
            </p:extLst>
          </p:nvPr>
        </p:nvGraphicFramePr>
        <p:xfrm>
          <a:off x="381000" y="2290467"/>
          <a:ext cx="8103780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50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0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0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6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06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Triangular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Retângulo 1"/>
          <p:cNvSpPr/>
          <p:nvPr/>
        </p:nvSpPr>
        <p:spPr>
          <a:xfrm>
            <a:off x="2716306" y="5527465"/>
            <a:ext cx="56388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pt-BR" dirty="0"/>
              <a:t>	1. Distribuição beta: </a:t>
            </a:r>
            <a:r>
              <a:rPr lang="pt-BR" dirty="0" err="1"/>
              <a:t>tE</a:t>
            </a:r>
            <a:r>
              <a:rPr lang="pt-BR" dirty="0"/>
              <a:t> = (</a:t>
            </a:r>
            <a:r>
              <a:rPr lang="pt-BR" dirty="0" err="1"/>
              <a:t>tO</a:t>
            </a:r>
            <a:r>
              <a:rPr lang="pt-BR" dirty="0"/>
              <a:t> + 4tM + </a:t>
            </a:r>
            <a:r>
              <a:rPr lang="pt-BR" dirty="0" err="1"/>
              <a:t>tP</a:t>
            </a:r>
            <a:r>
              <a:rPr lang="pt-BR" dirty="0"/>
              <a:t>)/6</a:t>
            </a:r>
          </a:p>
          <a:p>
            <a:pPr algn="just">
              <a:spcBef>
                <a:spcPts val="600"/>
              </a:spcBef>
            </a:pPr>
            <a:r>
              <a:rPr lang="pt-BR" dirty="0"/>
              <a:t>	2. Distribuição triangular: </a:t>
            </a:r>
            <a:r>
              <a:rPr lang="pt-BR" dirty="0" err="1"/>
              <a:t>tE</a:t>
            </a:r>
            <a:r>
              <a:rPr lang="pt-BR" dirty="0"/>
              <a:t> = (</a:t>
            </a:r>
            <a:r>
              <a:rPr lang="pt-BR" dirty="0" err="1"/>
              <a:t>tO</a:t>
            </a:r>
            <a:r>
              <a:rPr lang="pt-BR" dirty="0"/>
              <a:t> + </a:t>
            </a:r>
            <a:r>
              <a:rPr lang="pt-BR" dirty="0" err="1"/>
              <a:t>tM</a:t>
            </a:r>
            <a:r>
              <a:rPr lang="pt-BR" dirty="0"/>
              <a:t> + </a:t>
            </a:r>
            <a:r>
              <a:rPr lang="pt-BR" dirty="0" err="1"/>
              <a:t>tP</a:t>
            </a:r>
            <a:r>
              <a:rPr lang="pt-BR" dirty="0"/>
              <a:t>)/3</a:t>
            </a:r>
          </a:p>
        </p:txBody>
      </p:sp>
    </p:spTree>
    <p:extLst>
      <p:ext uri="{BB962C8B-B14F-4D97-AF65-F5344CB8AC3E}">
        <p14:creationId xmlns:p14="http://schemas.microsoft.com/office/powerpoint/2010/main" val="37971892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400" dirty="0"/>
              <a:t>6.4.2.6 Análise de reservas</a:t>
            </a:r>
          </a:p>
          <a:p>
            <a:pPr indent="446088" algn="just"/>
            <a:r>
              <a:rPr lang="pt-BR" altLang="pt-BR" sz="2000" dirty="0"/>
              <a:t>Podem incluir reservas para contingências, (também chamadas de reservas de tempo ou </a:t>
            </a:r>
            <a:r>
              <a:rPr lang="pt-BR" altLang="pt-BR" sz="2000" i="1" dirty="0"/>
              <a:t>buffers</a:t>
            </a:r>
            <a:r>
              <a:rPr lang="pt-BR" altLang="pt-BR" sz="2000" dirty="0"/>
              <a:t>) no cronograma geral do projeto para considerar as incertezas do cronograma.</a:t>
            </a:r>
          </a:p>
          <a:p>
            <a:pPr indent="446088" algn="just"/>
            <a:r>
              <a:rPr lang="pt-BR" altLang="pt-BR" sz="2000" dirty="0"/>
              <a:t>Pode ser uma porcentagem da duração, um número fixo de períodos de trabalho, ou pode ser desenvolvida através do uso de métodos de analise quantitativa.</a:t>
            </a:r>
          </a:p>
          <a:p>
            <a:pPr indent="446088" algn="just"/>
            <a:r>
              <a:rPr lang="pt-BR" altLang="pt-BR" sz="2000" dirty="0"/>
              <a:t>Quando informações mais precisas se tornam disponíveis, a reserva para contingências pode ser reduzida ou eliminada.</a:t>
            </a:r>
            <a:endParaRPr lang="pt-BR" sz="18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6.5 Estimar as Durações das Atividades – Ferram. e téc.</a:t>
            </a:r>
          </a:p>
        </p:txBody>
      </p:sp>
    </p:spTree>
    <p:extLst>
      <p:ext uri="{BB962C8B-B14F-4D97-AF65-F5344CB8AC3E}">
        <p14:creationId xmlns:p14="http://schemas.microsoft.com/office/powerpoint/2010/main" val="242801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46088" algn="just"/>
            <a:r>
              <a:rPr lang="pt-BR" altLang="pt-BR" sz="2000" dirty="0"/>
              <a:t>É o processo de análise de sequências das atividades, suas durações, recursos necessários e restrições do cronograma visando criar o modelo do cronograma do projeto. Ou seja, montar o modelo do cronograma, a representação de um plano para executar as atividades do projeto.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</a:t>
            </a:r>
          </a:p>
        </p:txBody>
      </p:sp>
    </p:spTree>
    <p:extLst>
      <p:ext uri="{BB962C8B-B14F-4D97-AF65-F5344CB8AC3E}">
        <p14:creationId xmlns:p14="http://schemas.microsoft.com/office/powerpoint/2010/main" val="3197787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286563" y="1828803"/>
            <a:ext cx="3877985" cy="44518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Plano de Gerenciamento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Lista de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Atributos das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Diagramas de rede do cronograma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Requisitos de recursos das ativ.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Calendário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Estimativas das durações das ativ.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Especificação do escopo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Registro dos riscos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Designações do pessoal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Estrutura analítica dos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Fatores ambientais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Ativos de processos organizacionais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4258986" y="1828803"/>
            <a:ext cx="2659395" cy="44518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pt-BR" b="1" dirty="0"/>
              <a:t>Ferramentas e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 de rede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 do caminho crítico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Método da corrente crítica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Técnicas de otimização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Técnicas de criação de 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Antecipações e esperas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Compressão de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Ferramenta de cronograma</a:t>
            </a:r>
          </a:p>
        </p:txBody>
      </p:sp>
      <p:sp>
        <p:nvSpPr>
          <p:cNvPr id="8" name="Retângulo 7"/>
          <p:cNvSpPr/>
          <p:nvPr/>
        </p:nvSpPr>
        <p:spPr>
          <a:xfrm>
            <a:off x="7012818" y="1828802"/>
            <a:ext cx="2089907" cy="44518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Saídas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Linha de base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Cronograma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Dados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Calendários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Atualizações no plano de </a:t>
            </a:r>
            <a:r>
              <a:rPr lang="pt-BR" dirty="0" err="1"/>
              <a:t>gerenc</a:t>
            </a:r>
            <a:r>
              <a:rPr lang="pt-BR" dirty="0"/>
              <a:t>.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Atualizações nos documentos do projeto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</a:t>
            </a:r>
          </a:p>
        </p:txBody>
      </p:sp>
    </p:spTree>
    <p:extLst>
      <p:ext uri="{BB962C8B-B14F-4D97-AF65-F5344CB8AC3E}">
        <p14:creationId xmlns:p14="http://schemas.microsoft.com/office/powerpoint/2010/main" val="1182885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6.6.2.2. Método do caminho crítico (MCC)</a:t>
            </a:r>
          </a:p>
          <a:p>
            <a:pPr indent="446088" algn="just"/>
            <a:r>
              <a:rPr lang="pt-BR" sz="2000" dirty="0"/>
              <a:t>É determinar o caminho mais longo no diagrama de rede, o início mais cedo e mais tarde que uma atividade pode começar e o termino mais cedo e mais tarde que uma atividade pode ser completada.</a:t>
            </a:r>
          </a:p>
          <a:p>
            <a:pPr indent="446088" algn="just"/>
            <a:endParaRPr lang="pt-BR" sz="2000" dirty="0"/>
          </a:p>
          <a:p>
            <a:pPr indent="446088" algn="just"/>
            <a:r>
              <a:rPr lang="pt-BR" sz="2000" dirty="0"/>
              <a:t>Neste caso, é o caminho crítico é o caminho com sem folga.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Em outras palavras, caso haja atrasos em qualquer atividade no caminho crítico, a data de entrega do projeto será comprometida;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Determina o tempo de conclusão do projeto.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265563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6.6.2.2. Método do caminho crítico (MCC)</a:t>
            </a:r>
          </a:p>
          <a:p>
            <a:pPr algn="just"/>
            <a:r>
              <a:rPr lang="pt-BR" sz="2000" b="1" u="sng" dirty="0"/>
              <a:t>Folga livre:</a:t>
            </a:r>
          </a:p>
          <a:p>
            <a:pPr algn="just"/>
            <a:r>
              <a:rPr lang="pt-BR" sz="2000" dirty="0"/>
              <a:t>Quantidade de tempo que uma atividade pode atrasar sem atrasar a data de “Início Mais Cedo” (IMC) de suas sucessoras.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FL(p) = ES(s) – EF(p),</a:t>
            </a:r>
          </a:p>
          <a:p>
            <a:pPr algn="just"/>
            <a:r>
              <a:rPr lang="pt-BR" sz="2000" dirty="0"/>
              <a:t>onde</a:t>
            </a:r>
          </a:p>
          <a:p>
            <a:pPr algn="just"/>
            <a:r>
              <a:rPr lang="pt-BR" sz="2000" dirty="0"/>
              <a:t>	FL(p) é a folga livre da atividade predecessora</a:t>
            </a:r>
          </a:p>
          <a:p>
            <a:pPr algn="just"/>
            <a:r>
              <a:rPr lang="pt-BR" sz="2000" dirty="0"/>
              <a:t>	ES(s) é o Início mais Cedo da atividade sucessora</a:t>
            </a:r>
          </a:p>
          <a:p>
            <a:pPr algn="just"/>
            <a:r>
              <a:rPr lang="pt-BR" sz="2000" dirty="0"/>
              <a:t>	EF(p) é o Término mais Cerdo da atividade predecessora.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ES 	= </a:t>
            </a:r>
            <a:r>
              <a:rPr lang="pt-BR" sz="2000" dirty="0" err="1"/>
              <a:t>Early</a:t>
            </a:r>
            <a:r>
              <a:rPr lang="pt-BR" sz="2000" dirty="0"/>
              <a:t> Start 	= Início mais cedo</a:t>
            </a:r>
          </a:p>
          <a:p>
            <a:pPr algn="just"/>
            <a:r>
              <a:rPr lang="pt-BR" sz="2000" dirty="0"/>
              <a:t>EF 	= </a:t>
            </a:r>
            <a:r>
              <a:rPr lang="pt-BR" sz="2000" dirty="0" err="1"/>
              <a:t>Early</a:t>
            </a:r>
            <a:r>
              <a:rPr lang="pt-BR" sz="2000" dirty="0"/>
              <a:t> </a:t>
            </a:r>
            <a:r>
              <a:rPr lang="pt-BR" sz="2000" dirty="0" err="1"/>
              <a:t>Finish</a:t>
            </a:r>
            <a:r>
              <a:rPr lang="pt-BR" sz="2000" dirty="0"/>
              <a:t> 	= Término mais cedo</a:t>
            </a:r>
          </a:p>
          <a:p>
            <a:pPr algn="just"/>
            <a:r>
              <a:rPr lang="pt-BR" sz="2000" dirty="0"/>
              <a:t>LS 	= Late Start 	= Início mais tarde</a:t>
            </a:r>
          </a:p>
          <a:p>
            <a:pPr algn="just"/>
            <a:r>
              <a:rPr lang="pt-BR" sz="2000" dirty="0"/>
              <a:t>LF 	= Late </a:t>
            </a:r>
            <a:r>
              <a:rPr lang="pt-BR" sz="2000" dirty="0" err="1"/>
              <a:t>Finish</a:t>
            </a:r>
            <a:r>
              <a:rPr lang="pt-BR" sz="2000" dirty="0"/>
              <a:t> 	= Término mais tarde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2372100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6.6.2.2. Método do caminho crítico (MCC)</a:t>
            </a:r>
          </a:p>
          <a:p>
            <a:pPr algn="just"/>
            <a:r>
              <a:rPr lang="pt-BR" sz="2000" b="1" u="sng" dirty="0"/>
              <a:t>Folga total:</a:t>
            </a:r>
          </a:p>
          <a:p>
            <a:pPr algn="just"/>
            <a:r>
              <a:rPr lang="pt-BR" sz="2000" dirty="0"/>
              <a:t>Quantidade de tempo que uma atividade pode atrasar o seu início sem atrasar a data de término do projeto.</a:t>
            </a:r>
          </a:p>
          <a:p>
            <a:pPr algn="just"/>
            <a:endParaRPr lang="pt-BR" sz="2000" dirty="0"/>
          </a:p>
          <a:p>
            <a:pPr algn="just"/>
            <a:r>
              <a:rPr lang="pt-BR" sz="2000" dirty="0"/>
              <a:t>FT = LS – ES ou FT = LF – EF</a:t>
            </a:r>
          </a:p>
          <a:p>
            <a:pPr algn="just"/>
            <a:endParaRPr lang="pt-BR" sz="2000" dirty="0"/>
          </a:p>
          <a:p>
            <a:pPr algn="just"/>
            <a:endParaRPr lang="pt-BR" sz="20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275283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6.6.2.2. Método do caminho crítico (MCC)</a:t>
            </a:r>
          </a:p>
          <a:p>
            <a:pPr algn="just"/>
            <a:r>
              <a:rPr lang="pt-BR" sz="2400" dirty="0"/>
              <a:t>Qual a folga livre e folga total de cada uma das atividades?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125882"/>
              </p:ext>
            </p:extLst>
          </p:nvPr>
        </p:nvGraphicFramePr>
        <p:xfrm>
          <a:off x="1695894" y="2752132"/>
          <a:ext cx="97642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5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795719"/>
              </p:ext>
            </p:extLst>
          </p:nvPr>
        </p:nvGraphicFramePr>
        <p:xfrm>
          <a:off x="3166731" y="2752132"/>
          <a:ext cx="97642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E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e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1013"/>
              </p:ext>
            </p:extLst>
          </p:nvPr>
        </p:nvGraphicFramePr>
        <p:xfrm>
          <a:off x="4603010" y="2752132"/>
          <a:ext cx="97642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688831"/>
              </p:ext>
            </p:extLst>
          </p:nvPr>
        </p:nvGraphicFramePr>
        <p:xfrm>
          <a:off x="6039289" y="2752132"/>
          <a:ext cx="97642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H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el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257621"/>
              </p:ext>
            </p:extLst>
          </p:nvPr>
        </p:nvGraphicFramePr>
        <p:xfrm>
          <a:off x="1709192" y="4169806"/>
          <a:ext cx="97642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B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el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085643"/>
              </p:ext>
            </p:extLst>
          </p:nvPr>
        </p:nvGraphicFramePr>
        <p:xfrm>
          <a:off x="3145471" y="4169806"/>
          <a:ext cx="97642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Tabela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678960"/>
              </p:ext>
            </p:extLst>
          </p:nvPr>
        </p:nvGraphicFramePr>
        <p:xfrm>
          <a:off x="1695894" y="5560969"/>
          <a:ext cx="97642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C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e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156121"/>
              </p:ext>
            </p:extLst>
          </p:nvPr>
        </p:nvGraphicFramePr>
        <p:xfrm>
          <a:off x="4603010" y="5560969"/>
          <a:ext cx="976422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8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G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15</a:t>
                      </a:r>
                      <a:endParaRPr lang="pt-B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1" name="Tabela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059145"/>
              </p:ext>
            </p:extLst>
          </p:nvPr>
        </p:nvGraphicFramePr>
        <p:xfrm>
          <a:off x="7848600" y="5752429"/>
          <a:ext cx="121034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1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Dur.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235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CaixaDeTexto 2"/>
          <p:cNvSpPr txBox="1"/>
          <p:nvPr/>
        </p:nvSpPr>
        <p:spPr>
          <a:xfrm>
            <a:off x="7848600" y="5376303"/>
            <a:ext cx="97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Legenda</a:t>
            </a:r>
          </a:p>
        </p:txBody>
      </p:sp>
      <p:cxnSp>
        <p:nvCxnSpPr>
          <p:cNvPr id="23" name="Conector de seta reta 22"/>
          <p:cNvCxnSpPr>
            <a:stCxn id="34832" idx="7"/>
            <a:endCxn id="13" idx="1"/>
          </p:cNvCxnSpPr>
          <p:nvPr/>
        </p:nvCxnSpPr>
        <p:spPr>
          <a:xfrm flipV="1">
            <a:off x="1061359" y="3300772"/>
            <a:ext cx="634535" cy="614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34832" idx="5"/>
            <a:endCxn id="19" idx="1"/>
          </p:cNvCxnSpPr>
          <p:nvPr/>
        </p:nvCxnSpPr>
        <p:spPr>
          <a:xfrm>
            <a:off x="1061359" y="4373092"/>
            <a:ext cx="634535" cy="1736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34832" idx="6"/>
            <a:endCxn id="17" idx="1"/>
          </p:cNvCxnSpPr>
          <p:nvPr/>
        </p:nvCxnSpPr>
        <p:spPr>
          <a:xfrm>
            <a:off x="1180219" y="4143933"/>
            <a:ext cx="528973" cy="574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ector de seta reta 28"/>
          <p:cNvCxnSpPr>
            <a:endCxn id="14" idx="1"/>
          </p:cNvCxnSpPr>
          <p:nvPr/>
        </p:nvCxnSpPr>
        <p:spPr>
          <a:xfrm>
            <a:off x="2672316" y="3300772"/>
            <a:ext cx="4944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18" idx="1"/>
          </p:cNvCxnSpPr>
          <p:nvPr/>
        </p:nvCxnSpPr>
        <p:spPr>
          <a:xfrm>
            <a:off x="2672316" y="3300772"/>
            <a:ext cx="473155" cy="141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17" name="Conector de seta reta 34816"/>
          <p:cNvCxnSpPr>
            <a:endCxn id="18" idx="1"/>
          </p:cNvCxnSpPr>
          <p:nvPr/>
        </p:nvCxnSpPr>
        <p:spPr>
          <a:xfrm>
            <a:off x="2672316" y="4718446"/>
            <a:ext cx="4731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0" name="Conector de seta reta 34819"/>
          <p:cNvCxnSpPr>
            <a:endCxn id="20" idx="1"/>
          </p:cNvCxnSpPr>
          <p:nvPr/>
        </p:nvCxnSpPr>
        <p:spPr>
          <a:xfrm>
            <a:off x="2672316" y="6109609"/>
            <a:ext cx="19306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2" name="Conector de seta reta 34821"/>
          <p:cNvCxnSpPr>
            <a:endCxn id="15" idx="1"/>
          </p:cNvCxnSpPr>
          <p:nvPr/>
        </p:nvCxnSpPr>
        <p:spPr>
          <a:xfrm>
            <a:off x="4121893" y="3300772"/>
            <a:ext cx="4811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4" name="Conector de seta reta 34823"/>
          <p:cNvCxnSpPr>
            <a:endCxn id="16" idx="1"/>
          </p:cNvCxnSpPr>
          <p:nvPr/>
        </p:nvCxnSpPr>
        <p:spPr>
          <a:xfrm>
            <a:off x="5579432" y="3300772"/>
            <a:ext cx="4598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6" name="Conector de seta reta 34825"/>
          <p:cNvCxnSpPr>
            <a:endCxn id="49" idx="1"/>
          </p:cNvCxnSpPr>
          <p:nvPr/>
        </p:nvCxnSpPr>
        <p:spPr>
          <a:xfrm>
            <a:off x="7015711" y="3300772"/>
            <a:ext cx="847051" cy="5918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8" name="Conector de seta reta 34827"/>
          <p:cNvCxnSpPr>
            <a:endCxn id="49" idx="3"/>
          </p:cNvCxnSpPr>
          <p:nvPr/>
        </p:nvCxnSpPr>
        <p:spPr>
          <a:xfrm flipV="1">
            <a:off x="5579432" y="4244040"/>
            <a:ext cx="2283330" cy="18655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30" name="Conector de seta reta 34829"/>
          <p:cNvCxnSpPr>
            <a:stCxn id="18" idx="3"/>
            <a:endCxn id="20" idx="1"/>
          </p:cNvCxnSpPr>
          <p:nvPr/>
        </p:nvCxnSpPr>
        <p:spPr>
          <a:xfrm>
            <a:off x="4121893" y="4718446"/>
            <a:ext cx="481117" cy="1391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832" name="Elipse 34831"/>
          <p:cNvSpPr/>
          <p:nvPr/>
        </p:nvSpPr>
        <p:spPr>
          <a:xfrm>
            <a:off x="368590" y="3819853"/>
            <a:ext cx="811629" cy="648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Início</a:t>
            </a:r>
          </a:p>
        </p:txBody>
      </p:sp>
      <p:sp>
        <p:nvSpPr>
          <p:cNvPr id="49" name="Elipse 48"/>
          <p:cNvSpPr/>
          <p:nvPr/>
        </p:nvSpPr>
        <p:spPr>
          <a:xfrm>
            <a:off x="7697972" y="3819853"/>
            <a:ext cx="1125254" cy="4969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Término</a:t>
            </a:r>
          </a:p>
        </p:txBody>
      </p:sp>
    </p:spTree>
    <p:extLst>
      <p:ext uri="{BB962C8B-B14F-4D97-AF65-F5344CB8AC3E}">
        <p14:creationId xmlns:p14="http://schemas.microsoft.com/office/powerpoint/2010/main" val="344950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6.6.2.3. Método da corrente crítica</a:t>
            </a:r>
          </a:p>
          <a:p>
            <a:pPr indent="446088" algn="just"/>
            <a:r>
              <a:rPr lang="pt-BR" sz="2000" dirty="0"/>
              <a:t>A corrente crítica é definida como o maior caminho através da rede do projeto, levando-se em conta as dependências entre tarefas e recursos.</a:t>
            </a:r>
          </a:p>
          <a:p>
            <a:pPr indent="446088" algn="just"/>
            <a:r>
              <a:rPr lang="pt-BR" sz="2000" dirty="0"/>
              <a:t>Tem origem na Teoria das Restrições (de </a:t>
            </a:r>
            <a:r>
              <a:rPr lang="pt-BR" sz="2000" dirty="0" err="1"/>
              <a:t>Eliyahu</a:t>
            </a:r>
            <a:r>
              <a:rPr lang="pt-BR" sz="2000" dirty="0"/>
              <a:t> </a:t>
            </a:r>
            <a:r>
              <a:rPr lang="pt-BR" sz="2000" dirty="0" err="1"/>
              <a:t>Goldratt</a:t>
            </a:r>
            <a:r>
              <a:rPr lang="pt-BR" sz="2000" dirty="0"/>
              <a:t>):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método propõe a redução, em média, de 50% na estimativa de cada tarefa do cronograma;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possui dois tipos de pulmão (buffer): projeto e convergência.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Inclusão de buffers com 50% no caminho crítico e nos caminhos convergentes.</a:t>
            </a:r>
            <a:endParaRPr lang="pt-BR" sz="1200" dirty="0"/>
          </a:p>
          <a:p>
            <a:pPr indent="446088" algn="just"/>
            <a:r>
              <a:rPr lang="pt-BR" sz="2000" dirty="0"/>
              <a:t>Motivos: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Síndrome do Estudante;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Síndrome de Parkinson;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 err="1"/>
              <a:t>Multi-tasking</a:t>
            </a:r>
            <a:r>
              <a:rPr lang="pt-BR" sz="2000" dirty="0"/>
              <a:t>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Entre outros.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358698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6.5 Estimar as Durações das Atividades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estimativa do número de períodos de trabalho que serão necessários para terminar atividades específicas com os recursos estimados.</a:t>
            </a:r>
          </a:p>
          <a:p>
            <a:pPr algn="just"/>
            <a:r>
              <a:rPr lang="pt-BR" sz="2400" dirty="0"/>
              <a:t>6.6 Desenvolver o Cronograma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análise das sequências das atividades, suas durações, recursos necessários e restrições do cronograma visando criar o modelo do cronograma do projeto.</a:t>
            </a:r>
          </a:p>
          <a:p>
            <a:pPr algn="just"/>
            <a:r>
              <a:rPr lang="pt-BR" sz="2400" dirty="0"/>
              <a:t>6.7 Controlar o Cronograma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O processo de monitoramento do andamento das atividades do projeto para atualização do seu progresso e gerenciamento das mudanças feitas na linha de base do cronograma para realizar o planejado.</a:t>
            </a:r>
            <a:endParaRPr lang="pt-BR" alt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Visão geral da área</a:t>
            </a:r>
          </a:p>
        </p:txBody>
      </p:sp>
    </p:spTree>
    <p:extLst>
      <p:ext uri="{BB962C8B-B14F-4D97-AF65-F5344CB8AC3E}">
        <p14:creationId xmlns:p14="http://schemas.microsoft.com/office/powerpoint/2010/main" val="2945850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6.6.2.3. Método da corrente crítica</a:t>
            </a:r>
          </a:p>
          <a:p>
            <a:pPr indent="446088" algn="just"/>
            <a:r>
              <a:rPr lang="pt-BR" sz="2000" dirty="0"/>
              <a:t>Pulmão de Projeto (</a:t>
            </a:r>
            <a:r>
              <a:rPr lang="pt-BR" sz="2000" i="1" dirty="0" err="1"/>
              <a:t>project</a:t>
            </a:r>
            <a:r>
              <a:rPr lang="pt-BR" sz="2000" i="1" dirty="0"/>
              <a:t> buffer</a:t>
            </a:r>
            <a:r>
              <a:rPr lang="pt-BR" sz="2000" dirty="0"/>
              <a:t>, PB):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tempo acumulado no final do projeto, proveniente de cada pulmão do final de cada etapa do cronograma;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é colocado no final da corrente crítica do projeto.</a:t>
            </a:r>
          </a:p>
          <a:p>
            <a:pPr indent="446088" algn="just"/>
            <a:endParaRPr lang="pt-BR" sz="2000" dirty="0"/>
          </a:p>
          <a:p>
            <a:pPr indent="446088" algn="just"/>
            <a:r>
              <a:rPr lang="pt-BR" sz="2000" dirty="0"/>
              <a:t>Pulmão de Convergência (</a:t>
            </a:r>
            <a:r>
              <a:rPr lang="pt-BR" sz="2000" i="1" dirty="0" err="1"/>
              <a:t>feeding</a:t>
            </a:r>
            <a:r>
              <a:rPr lang="pt-BR" sz="2000" i="1" dirty="0"/>
              <a:t> buffer</a:t>
            </a:r>
            <a:r>
              <a:rPr lang="pt-BR" sz="2000" dirty="0"/>
              <a:t>, FB):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000" dirty="0"/>
              <a:t>tempo acumulado em cadeias menores, paralelas à corrente crítica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9882379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6.6.2.3. Método da corrente crítica</a:t>
            </a:r>
          </a:p>
          <a:p>
            <a:pPr indent="446088" algn="just"/>
            <a:r>
              <a:rPr lang="pt-BR" sz="2000" dirty="0"/>
              <a:t>Passos para aplicação:</a:t>
            </a:r>
          </a:p>
          <a:p>
            <a:pPr marL="1200150" lvl="1" indent="-457200" algn="just">
              <a:buFont typeface="+mj-lt"/>
              <a:buAutoNum type="arabicPeriod"/>
            </a:pPr>
            <a:r>
              <a:rPr lang="pt-BR" sz="2000" dirty="0"/>
              <a:t>Montar o diagrama de rede do projeto;</a:t>
            </a:r>
          </a:p>
          <a:p>
            <a:pPr marL="1200150" lvl="1" indent="-457200" algn="just">
              <a:buFont typeface="+mj-lt"/>
              <a:buAutoNum type="arabicPeriod"/>
            </a:pPr>
            <a:r>
              <a:rPr lang="pt-BR" sz="2000" dirty="0"/>
              <a:t>Utilizar os tempos mais tarde para início dos caminhos não críticos;</a:t>
            </a:r>
          </a:p>
          <a:p>
            <a:pPr marL="1200150" lvl="1" indent="-457200" algn="just">
              <a:buFont typeface="+mj-lt"/>
              <a:buAutoNum type="arabicPeriod"/>
            </a:pPr>
            <a:r>
              <a:rPr lang="pt-BR" sz="2000" dirty="0"/>
              <a:t>Identificar a corrente crítica e evitar os paralelismos de execução de atividades;</a:t>
            </a:r>
          </a:p>
          <a:p>
            <a:pPr marL="1200150" lvl="1" indent="-457200" algn="just">
              <a:buFont typeface="+mj-lt"/>
              <a:buAutoNum type="arabicPeriod"/>
            </a:pPr>
            <a:r>
              <a:rPr lang="pt-BR" sz="2000" dirty="0"/>
              <a:t>Remover as margens de segurança das atividades;</a:t>
            </a:r>
          </a:p>
          <a:p>
            <a:pPr marL="1200150" lvl="1" indent="-457200" algn="just">
              <a:buFont typeface="+mj-lt"/>
              <a:buAutoNum type="arabicPeriod"/>
            </a:pPr>
            <a:r>
              <a:rPr lang="pt-BR" sz="2000" dirty="0"/>
              <a:t>Inserir um PB ao final da caminho crítico, calculado com 50% do total do tempo retirado de cada tarefa do caminho crítico;</a:t>
            </a:r>
          </a:p>
          <a:p>
            <a:pPr marL="1200150" lvl="1" indent="-457200" algn="just">
              <a:buFont typeface="+mj-lt"/>
              <a:buAutoNum type="arabicPeriod"/>
            </a:pPr>
            <a:r>
              <a:rPr lang="pt-BR" sz="2000" dirty="0"/>
              <a:t>Inserir </a:t>
            </a:r>
            <a:r>
              <a:rPr lang="pt-BR" sz="2000" dirty="0" err="1"/>
              <a:t>FBs</a:t>
            </a:r>
            <a:r>
              <a:rPr lang="pt-BR" sz="2000" dirty="0"/>
              <a:t> em cada caminho crítico convergente, calculado com 50% do que foi retirado do caminho que não seja a corrente crítica.</a:t>
            </a:r>
          </a:p>
          <a:p>
            <a:pPr indent="446088" algn="just"/>
            <a:endParaRPr lang="pt-BR" sz="20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149741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423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Técnica de compressão de cronograma</a:t>
            </a:r>
          </a:p>
          <a:p>
            <a:pPr algn="just"/>
            <a:r>
              <a:rPr lang="pt-BR" sz="2000" b="1" u="sng" dirty="0"/>
              <a:t>Paralelismo (</a:t>
            </a:r>
            <a:r>
              <a:rPr lang="pt-BR" sz="2000" b="1" u="sng" dirty="0" err="1"/>
              <a:t>fast</a:t>
            </a:r>
            <a:r>
              <a:rPr lang="pt-BR" sz="2000" b="1" u="sng" dirty="0"/>
              <a:t> </a:t>
            </a:r>
            <a:r>
              <a:rPr lang="pt-BR" sz="2000" b="1" u="sng" dirty="0" err="1"/>
              <a:t>tracking</a:t>
            </a:r>
            <a:r>
              <a:rPr lang="pt-BR" sz="2000" b="1" u="sng" dirty="0"/>
              <a:t>):</a:t>
            </a:r>
          </a:p>
          <a:p>
            <a:pPr indent="446088" algn="just">
              <a:spcBef>
                <a:spcPts val="600"/>
              </a:spcBef>
            </a:pPr>
            <a:r>
              <a:rPr lang="pt-BR" sz="2000" dirty="0"/>
              <a:t>Consiste em realizar atividades em paralelo em vez de ser sequencialmente. Realiza atividades em paralelo onde geralmente seriam realizadas sequencialmente;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Flexível, mas aumenta o custo a partir do potencial retrabalho;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Exposição adicional ao risco por causa de possível retrabalho ou por casa das dependências mandatórias;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Pode requerer atividades de comunicação adicionais para coordenar as atividades;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Ele tem maior duração ou menor tempo no qual o projeto pode ser completado.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31203122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000" b="1" u="sng" dirty="0"/>
              <a:t>Paralelismo (</a:t>
            </a:r>
            <a:r>
              <a:rPr lang="pt-BR" sz="2000" b="1" u="sng" dirty="0" err="1"/>
              <a:t>fast</a:t>
            </a:r>
            <a:r>
              <a:rPr lang="pt-BR" sz="2000" b="1" u="sng" dirty="0"/>
              <a:t> </a:t>
            </a:r>
            <a:r>
              <a:rPr lang="pt-BR" sz="2000" b="1" u="sng" dirty="0" err="1"/>
              <a:t>tracking</a:t>
            </a:r>
            <a:r>
              <a:rPr lang="pt-BR" sz="2000" b="1" u="sng" dirty="0"/>
              <a:t>):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36" y="2228912"/>
            <a:ext cx="3867150" cy="4152900"/>
          </a:xfrm>
          <a:prstGeom prst="rect">
            <a:avLst/>
          </a:prstGeom>
        </p:spPr>
      </p:pic>
      <p:sp>
        <p:nvSpPr>
          <p:cNvPr id="6" name="CaixaDeTexto 5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29936207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Técnica de compressão de cronograma</a:t>
            </a:r>
            <a:endParaRPr lang="pt-BR" sz="2400" b="1" u="sng" dirty="0"/>
          </a:p>
          <a:p>
            <a:pPr algn="just"/>
            <a:r>
              <a:rPr lang="pt-BR" sz="2000" b="1" u="sng" dirty="0"/>
              <a:t>Compressão (</a:t>
            </a:r>
            <a:r>
              <a:rPr lang="pt-BR" sz="2000" b="1" u="sng" dirty="0" err="1"/>
              <a:t>crashing</a:t>
            </a:r>
            <a:r>
              <a:rPr lang="pt-BR" sz="2000" b="1" u="sng" dirty="0"/>
              <a:t>) :</a:t>
            </a:r>
          </a:p>
          <a:p>
            <a:pPr indent="446088" algn="just">
              <a:spcBef>
                <a:spcPts val="600"/>
              </a:spcBef>
            </a:pPr>
            <a:r>
              <a:rPr lang="pt-BR" sz="2000" dirty="0"/>
              <a:t>Consistem em adicionar recursos para realizar as atividades, mas sem alterar o sequenciamento. Isto pode ser feito incluindo a contratação de novos recursos, aluguel de recursos adicionais, pagamento de horas extras ou pagamento de extras para acelerar as entregas.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Adiciona mais recursos nas atividades de caminho crítico;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Geralmente aumenta os custos;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Menor exposição ao risco em relação ao </a:t>
            </a:r>
            <a:r>
              <a:rPr lang="pt-BR" sz="2000" i="1" dirty="0" err="1"/>
              <a:t>fast</a:t>
            </a:r>
            <a:r>
              <a:rPr lang="pt-BR" sz="2000" i="1" dirty="0"/>
              <a:t> </a:t>
            </a:r>
            <a:r>
              <a:rPr lang="pt-BR" sz="2000" i="1" dirty="0" err="1"/>
              <a:t>tracking</a:t>
            </a:r>
            <a:r>
              <a:rPr lang="pt-BR" sz="2000" dirty="0"/>
              <a:t>;</a:t>
            </a:r>
          </a:p>
          <a:p>
            <a:pPr marL="34290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Há mais pessoas alocadas no projeto que o planejamento originalmente.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</p:spTree>
    <p:extLst>
      <p:ext uri="{BB962C8B-B14F-4D97-AF65-F5344CB8AC3E}">
        <p14:creationId xmlns:p14="http://schemas.microsoft.com/office/powerpoint/2010/main" val="6842225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000" b="1" u="sng" dirty="0"/>
              <a:t>Compressão (</a:t>
            </a:r>
            <a:r>
              <a:rPr lang="pt-BR" sz="2000" b="1" u="sng" dirty="0" err="1"/>
              <a:t>crashing</a:t>
            </a:r>
            <a:r>
              <a:rPr lang="pt-BR" sz="2000" b="1" u="sng" dirty="0"/>
              <a:t>) :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470646" y="2999290"/>
            <a:ext cx="2880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Atividade A</a:t>
            </a:r>
          </a:p>
          <a:p>
            <a:pPr algn="ctr"/>
            <a:r>
              <a:rPr lang="pt-BR" dirty="0"/>
              <a:t>4d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4363694" y="2999290"/>
            <a:ext cx="2880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Atividade B</a:t>
            </a:r>
          </a:p>
          <a:p>
            <a:pPr algn="ctr"/>
            <a:r>
              <a:rPr lang="pt-BR" dirty="0"/>
              <a:t>4d</a:t>
            </a:r>
          </a:p>
        </p:txBody>
      </p:sp>
      <p:cxnSp>
        <p:nvCxnSpPr>
          <p:cNvPr id="7" name="Conector de seta reta 6"/>
          <p:cNvCxnSpPr>
            <a:stCxn id="2" idx="3"/>
            <a:endCxn id="6" idx="1"/>
          </p:cNvCxnSpPr>
          <p:nvPr/>
        </p:nvCxnSpPr>
        <p:spPr>
          <a:xfrm>
            <a:off x="3350646" y="3322456"/>
            <a:ext cx="1013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/>
          <p:cNvSpPr txBox="1"/>
          <p:nvPr/>
        </p:nvSpPr>
        <p:spPr>
          <a:xfrm>
            <a:off x="470646" y="4496396"/>
            <a:ext cx="1440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Atividade A</a:t>
            </a:r>
          </a:p>
          <a:p>
            <a:pPr algn="ctr"/>
            <a:r>
              <a:rPr lang="pt-BR" dirty="0"/>
              <a:t>2d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4363694" y="4496396"/>
            <a:ext cx="14400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Atividade B 2d</a:t>
            </a:r>
          </a:p>
        </p:txBody>
      </p:sp>
      <p:cxnSp>
        <p:nvCxnSpPr>
          <p:cNvPr id="11" name="Conector de seta reta 10"/>
          <p:cNvCxnSpPr>
            <a:cxnSpLocks/>
            <a:stCxn id="9" idx="3"/>
            <a:endCxn id="10" idx="1"/>
          </p:cNvCxnSpPr>
          <p:nvPr/>
        </p:nvCxnSpPr>
        <p:spPr>
          <a:xfrm>
            <a:off x="1910646" y="4819562"/>
            <a:ext cx="24530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CaixaDeTexto 17"/>
          <p:cNvSpPr txBox="1"/>
          <p:nvPr/>
        </p:nvSpPr>
        <p:spPr>
          <a:xfrm>
            <a:off x="800855" y="2429435"/>
            <a:ext cx="1845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Antes do </a:t>
            </a:r>
            <a:r>
              <a:rPr lang="pt-BR" dirty="0" err="1"/>
              <a:t>crashing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764996" y="4097044"/>
            <a:ext cx="19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Depois do </a:t>
            </a:r>
            <a:r>
              <a:rPr lang="pt-BR" dirty="0" err="1"/>
              <a:t>crashing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43153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6.6.2.3. Método da corrente crítica</a:t>
            </a:r>
          </a:p>
          <a:p>
            <a:pPr algn="just"/>
            <a:r>
              <a:rPr lang="pt-BR" sz="2000" dirty="0"/>
              <a:t>1 - Montar o diagrama de rede do projeto</a:t>
            </a:r>
          </a:p>
          <a:p>
            <a:pPr algn="just"/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634705"/>
              </p:ext>
            </p:extLst>
          </p:nvPr>
        </p:nvGraphicFramePr>
        <p:xfrm>
          <a:off x="380999" y="3285224"/>
          <a:ext cx="916174" cy="36576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45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57966"/>
              </p:ext>
            </p:extLst>
          </p:nvPr>
        </p:nvGraphicFramePr>
        <p:xfrm>
          <a:off x="2319993" y="2752132"/>
          <a:ext cx="916174" cy="36576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45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934593"/>
              </p:ext>
            </p:extLst>
          </p:nvPr>
        </p:nvGraphicFramePr>
        <p:xfrm>
          <a:off x="3800899" y="2762528"/>
          <a:ext cx="916174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45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06273"/>
              </p:ext>
            </p:extLst>
          </p:nvPr>
        </p:nvGraphicFramePr>
        <p:xfrm>
          <a:off x="6324360" y="3285224"/>
          <a:ext cx="916174" cy="3657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58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243447"/>
              </p:ext>
            </p:extLst>
          </p:nvPr>
        </p:nvGraphicFramePr>
        <p:xfrm>
          <a:off x="3006999" y="4041979"/>
          <a:ext cx="2213586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43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5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>
            <a:endCxn id="6" idx="1"/>
          </p:cNvCxnSpPr>
          <p:nvPr/>
        </p:nvCxnSpPr>
        <p:spPr>
          <a:xfrm flipV="1">
            <a:off x="1297173" y="2935012"/>
            <a:ext cx="1022820" cy="350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3"/>
            <a:endCxn id="7" idx="1"/>
          </p:cNvCxnSpPr>
          <p:nvPr/>
        </p:nvCxnSpPr>
        <p:spPr>
          <a:xfrm>
            <a:off x="3236167" y="2935012"/>
            <a:ext cx="564732" cy="10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9" idx="1"/>
          </p:cNvCxnSpPr>
          <p:nvPr/>
        </p:nvCxnSpPr>
        <p:spPr>
          <a:xfrm>
            <a:off x="1297173" y="3650984"/>
            <a:ext cx="1709826" cy="57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  <a:endCxn id="8" idx="1"/>
          </p:cNvCxnSpPr>
          <p:nvPr/>
        </p:nvCxnSpPr>
        <p:spPr>
          <a:xfrm>
            <a:off x="4717073" y="2945408"/>
            <a:ext cx="1607287" cy="52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3"/>
            <a:endCxn id="8" idx="1"/>
          </p:cNvCxnSpPr>
          <p:nvPr/>
        </p:nvCxnSpPr>
        <p:spPr>
          <a:xfrm flipV="1">
            <a:off x="5220585" y="3468104"/>
            <a:ext cx="1103775" cy="7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88081"/>
              </p:ext>
            </p:extLst>
          </p:nvPr>
        </p:nvGraphicFramePr>
        <p:xfrm>
          <a:off x="380999" y="5571224"/>
          <a:ext cx="4325472" cy="36576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1029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Tarefa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Duração</a:t>
                      </a:r>
                      <a:r>
                        <a:rPr lang="pt-BR" baseline="0" dirty="0"/>
                        <a:t>               Recurso</a:t>
                      </a:r>
                      <a:endParaRPr lang="pt-B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1616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6.6.2.3. Método da corrente crítica</a:t>
            </a:r>
          </a:p>
          <a:p>
            <a:pPr algn="just"/>
            <a:r>
              <a:rPr lang="pt-BR" sz="2000" dirty="0"/>
              <a:t>2 - Utilizar os tempos mais tarde para início dos caminhos não críticos;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757540"/>
              </p:ext>
            </p:extLst>
          </p:nvPr>
        </p:nvGraphicFramePr>
        <p:xfrm>
          <a:off x="380999" y="3285224"/>
          <a:ext cx="1043764" cy="36576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52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88842"/>
              </p:ext>
            </p:extLst>
          </p:nvPr>
        </p:nvGraphicFramePr>
        <p:xfrm>
          <a:off x="2777191" y="2744052"/>
          <a:ext cx="1103692" cy="37384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55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20317"/>
              </p:ext>
            </p:extLst>
          </p:nvPr>
        </p:nvGraphicFramePr>
        <p:xfrm>
          <a:off x="4026073" y="2752132"/>
          <a:ext cx="1153874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7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49009"/>
              </p:ext>
            </p:extLst>
          </p:nvPr>
        </p:nvGraphicFramePr>
        <p:xfrm>
          <a:off x="6324360" y="3285224"/>
          <a:ext cx="1065268" cy="3657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210406"/>
              </p:ext>
            </p:extLst>
          </p:nvPr>
        </p:nvGraphicFramePr>
        <p:xfrm>
          <a:off x="2094614" y="4041979"/>
          <a:ext cx="3125971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1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>
            <a:stCxn id="2" idx="3"/>
            <a:endCxn id="6" idx="1"/>
          </p:cNvCxnSpPr>
          <p:nvPr/>
        </p:nvCxnSpPr>
        <p:spPr>
          <a:xfrm flipV="1">
            <a:off x="1424763" y="2930972"/>
            <a:ext cx="1352428" cy="5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3"/>
            <a:endCxn id="7" idx="1"/>
          </p:cNvCxnSpPr>
          <p:nvPr/>
        </p:nvCxnSpPr>
        <p:spPr>
          <a:xfrm>
            <a:off x="3880883" y="2930972"/>
            <a:ext cx="145190" cy="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9" idx="1"/>
          </p:cNvCxnSpPr>
          <p:nvPr/>
        </p:nvCxnSpPr>
        <p:spPr>
          <a:xfrm>
            <a:off x="1297173" y="3650984"/>
            <a:ext cx="797441" cy="57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  <a:endCxn id="8" idx="1"/>
          </p:cNvCxnSpPr>
          <p:nvPr/>
        </p:nvCxnSpPr>
        <p:spPr>
          <a:xfrm>
            <a:off x="5179947" y="2935012"/>
            <a:ext cx="1144413" cy="533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>
            <a:stCxn id="9" idx="3"/>
            <a:endCxn id="8" idx="1"/>
          </p:cNvCxnSpPr>
          <p:nvPr/>
        </p:nvCxnSpPr>
        <p:spPr>
          <a:xfrm flipV="1">
            <a:off x="5220585" y="3468104"/>
            <a:ext cx="1103775" cy="756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8658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6.6.2.3. Método da corrente crítica</a:t>
            </a:r>
          </a:p>
          <a:p>
            <a:pPr algn="just"/>
            <a:r>
              <a:rPr lang="pt-BR" sz="2000" dirty="0"/>
              <a:t>3 - Identificar a corrente crítica e evitar os paralelismos de execução de atividades;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141948"/>
              </p:ext>
            </p:extLst>
          </p:nvPr>
        </p:nvGraphicFramePr>
        <p:xfrm>
          <a:off x="380999" y="4072033"/>
          <a:ext cx="1043764" cy="36576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52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997342"/>
              </p:ext>
            </p:extLst>
          </p:nvPr>
        </p:nvGraphicFramePr>
        <p:xfrm>
          <a:off x="3998970" y="3530861"/>
          <a:ext cx="1103692" cy="37384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55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627795"/>
              </p:ext>
            </p:extLst>
          </p:nvPr>
        </p:nvGraphicFramePr>
        <p:xfrm>
          <a:off x="5616084" y="3538941"/>
          <a:ext cx="1153874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7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3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430790"/>
              </p:ext>
            </p:extLst>
          </p:nvPr>
        </p:nvGraphicFramePr>
        <p:xfrm>
          <a:off x="7089904" y="4072033"/>
          <a:ext cx="1065268" cy="3657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501330"/>
              </p:ext>
            </p:extLst>
          </p:nvPr>
        </p:nvGraphicFramePr>
        <p:xfrm>
          <a:off x="1976691" y="4828789"/>
          <a:ext cx="3125971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1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>
            <a:stCxn id="2" idx="3"/>
            <a:endCxn id="6" idx="1"/>
          </p:cNvCxnSpPr>
          <p:nvPr/>
        </p:nvCxnSpPr>
        <p:spPr>
          <a:xfrm flipV="1">
            <a:off x="1424763" y="3717781"/>
            <a:ext cx="2574207" cy="5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3"/>
            <a:endCxn id="7" idx="1"/>
          </p:cNvCxnSpPr>
          <p:nvPr/>
        </p:nvCxnSpPr>
        <p:spPr>
          <a:xfrm>
            <a:off x="5102662" y="3717781"/>
            <a:ext cx="513422" cy="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9" idx="1"/>
          </p:cNvCxnSpPr>
          <p:nvPr/>
        </p:nvCxnSpPr>
        <p:spPr>
          <a:xfrm>
            <a:off x="1179250" y="4437794"/>
            <a:ext cx="797441" cy="57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  <a:endCxn id="8" idx="1"/>
          </p:cNvCxnSpPr>
          <p:nvPr/>
        </p:nvCxnSpPr>
        <p:spPr>
          <a:xfrm>
            <a:off x="6769958" y="3721821"/>
            <a:ext cx="319946" cy="533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9" idx="3"/>
            <a:endCxn id="7" idx="1"/>
          </p:cNvCxnSpPr>
          <p:nvPr/>
        </p:nvCxnSpPr>
        <p:spPr>
          <a:xfrm flipV="1">
            <a:off x="5102662" y="3721821"/>
            <a:ext cx="513422" cy="12898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" name="CaixaDeTexto 3"/>
          <p:cNvSpPr txBox="1"/>
          <p:nvPr/>
        </p:nvSpPr>
        <p:spPr>
          <a:xfrm>
            <a:off x="308045" y="5467796"/>
            <a:ext cx="4158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Duração das atividades do projeto: 22 dias</a:t>
            </a:r>
          </a:p>
        </p:txBody>
      </p:sp>
      <p:cxnSp>
        <p:nvCxnSpPr>
          <p:cNvPr id="11" name="Conector de seta reta 10"/>
          <p:cNvCxnSpPr/>
          <p:nvPr/>
        </p:nvCxnSpPr>
        <p:spPr>
          <a:xfrm flipV="1">
            <a:off x="380999" y="5378824"/>
            <a:ext cx="7938248" cy="62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8030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6.6.2.3. Método da corrente crítica</a:t>
            </a:r>
          </a:p>
          <a:p>
            <a:pPr algn="just"/>
            <a:r>
              <a:rPr lang="pt-BR" sz="2000" dirty="0"/>
              <a:t>4 e 5- Remover as folgas das atividades e inserir um PB ao final da corrente crítica, calculado com 50% do tempo retirada do caminho crítico;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25234"/>
              </p:ext>
            </p:extLst>
          </p:nvPr>
        </p:nvGraphicFramePr>
        <p:xfrm>
          <a:off x="380999" y="4072033"/>
          <a:ext cx="1043764" cy="36576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52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893887"/>
              </p:ext>
            </p:extLst>
          </p:nvPr>
        </p:nvGraphicFramePr>
        <p:xfrm>
          <a:off x="4036907" y="3530861"/>
          <a:ext cx="1103692" cy="37384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55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036384"/>
              </p:ext>
            </p:extLst>
          </p:nvPr>
        </p:nvGraphicFramePr>
        <p:xfrm>
          <a:off x="5374032" y="3538941"/>
          <a:ext cx="1153874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7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3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068609"/>
              </p:ext>
            </p:extLst>
          </p:nvPr>
        </p:nvGraphicFramePr>
        <p:xfrm>
          <a:off x="6760295" y="4072033"/>
          <a:ext cx="1065268" cy="3657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059505"/>
              </p:ext>
            </p:extLst>
          </p:nvPr>
        </p:nvGraphicFramePr>
        <p:xfrm>
          <a:off x="2014628" y="4804457"/>
          <a:ext cx="3125971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1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>
            <a:stCxn id="2" idx="3"/>
            <a:endCxn id="6" idx="1"/>
          </p:cNvCxnSpPr>
          <p:nvPr/>
        </p:nvCxnSpPr>
        <p:spPr>
          <a:xfrm flipV="1">
            <a:off x="1424763" y="3717781"/>
            <a:ext cx="2612144" cy="53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>
            <a:stCxn id="6" idx="3"/>
            <a:endCxn id="7" idx="1"/>
          </p:cNvCxnSpPr>
          <p:nvPr/>
        </p:nvCxnSpPr>
        <p:spPr>
          <a:xfrm>
            <a:off x="5140599" y="3717781"/>
            <a:ext cx="233433" cy="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9" idx="1"/>
          </p:cNvCxnSpPr>
          <p:nvPr/>
        </p:nvCxnSpPr>
        <p:spPr>
          <a:xfrm>
            <a:off x="1217187" y="4413462"/>
            <a:ext cx="797441" cy="57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  <a:endCxn id="8" idx="1"/>
          </p:cNvCxnSpPr>
          <p:nvPr/>
        </p:nvCxnSpPr>
        <p:spPr>
          <a:xfrm>
            <a:off x="6527906" y="3721821"/>
            <a:ext cx="232389" cy="5330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9" idx="3"/>
            <a:endCxn id="7" idx="1"/>
          </p:cNvCxnSpPr>
          <p:nvPr/>
        </p:nvCxnSpPr>
        <p:spPr>
          <a:xfrm flipV="1">
            <a:off x="5140599" y="3721821"/>
            <a:ext cx="233433" cy="12655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361553"/>
              </p:ext>
            </p:extLst>
          </p:nvPr>
        </p:nvGraphicFramePr>
        <p:xfrm>
          <a:off x="7825563" y="4071796"/>
          <a:ext cx="1065268" cy="36576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53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CaixaDeTexto 15"/>
          <p:cNvSpPr txBox="1"/>
          <p:nvPr/>
        </p:nvSpPr>
        <p:spPr>
          <a:xfrm>
            <a:off x="308045" y="5467796"/>
            <a:ext cx="469526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Duração das atividades do projeto:  11 dias</a:t>
            </a:r>
          </a:p>
          <a:p>
            <a:r>
              <a:rPr lang="pt-BR" dirty="0"/>
              <a:t>Project buffer : 6 dias (arredondando para cima)</a:t>
            </a:r>
          </a:p>
          <a:p>
            <a:r>
              <a:rPr lang="pt-BR" dirty="0"/>
              <a:t>Prazo de entrega do projeto: mantido</a:t>
            </a:r>
          </a:p>
          <a:p>
            <a:r>
              <a:rPr lang="pt-BR" dirty="0"/>
              <a:t>Margem de segurança: 50%</a:t>
            </a:r>
          </a:p>
        </p:txBody>
      </p:sp>
      <p:cxnSp>
        <p:nvCxnSpPr>
          <p:cNvPr id="18" name="Conector de seta reta 17"/>
          <p:cNvCxnSpPr/>
          <p:nvPr/>
        </p:nvCxnSpPr>
        <p:spPr>
          <a:xfrm flipV="1">
            <a:off x="380999" y="5378824"/>
            <a:ext cx="7938248" cy="62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64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Processos executados de modo não linear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Visão geral da área</a:t>
            </a:r>
          </a:p>
        </p:txBody>
      </p:sp>
      <p:sp>
        <p:nvSpPr>
          <p:cNvPr id="2" name="Retângulo 1"/>
          <p:cNvSpPr/>
          <p:nvPr/>
        </p:nvSpPr>
        <p:spPr>
          <a:xfrm>
            <a:off x="583002" y="2364274"/>
            <a:ext cx="1170898" cy="4122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wordArtVert" wrap="square">
            <a:spAutoFit/>
          </a:bodyPr>
          <a:lstStyle/>
          <a:p>
            <a:pPr algn="ctr"/>
            <a:r>
              <a:rPr lang="pt-BR" b="1" dirty="0"/>
              <a:t>Desenvolver </a:t>
            </a:r>
          </a:p>
          <a:p>
            <a:pPr algn="ctr"/>
            <a:r>
              <a:rPr lang="pt-BR" b="1" dirty="0"/>
              <a:t>o</a:t>
            </a:r>
          </a:p>
          <a:p>
            <a:pPr algn="ctr"/>
            <a:r>
              <a:rPr lang="pt-BR" b="1" dirty="0"/>
              <a:t> Cronograma</a:t>
            </a:r>
          </a:p>
        </p:txBody>
      </p:sp>
      <p:sp>
        <p:nvSpPr>
          <p:cNvPr id="6" name="Retângulo 5"/>
          <p:cNvSpPr/>
          <p:nvPr/>
        </p:nvSpPr>
        <p:spPr>
          <a:xfrm>
            <a:off x="2081535" y="4336455"/>
            <a:ext cx="2177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dirty="0"/>
              <a:t>Definir as Atividades</a:t>
            </a:r>
          </a:p>
        </p:txBody>
      </p:sp>
      <p:sp>
        <p:nvSpPr>
          <p:cNvPr id="7" name="Retângulo 6"/>
          <p:cNvSpPr/>
          <p:nvPr/>
        </p:nvSpPr>
        <p:spPr>
          <a:xfrm>
            <a:off x="5129131" y="3580312"/>
            <a:ext cx="3477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/>
              <a:t>Sequenciar as Atividades</a:t>
            </a:r>
          </a:p>
        </p:txBody>
      </p:sp>
      <p:sp>
        <p:nvSpPr>
          <p:cNvPr id="8" name="Retângulo 7"/>
          <p:cNvSpPr/>
          <p:nvPr/>
        </p:nvSpPr>
        <p:spPr>
          <a:xfrm>
            <a:off x="5129132" y="5098183"/>
            <a:ext cx="34771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/>
              <a:t>Estimar as Durações das Atividades</a:t>
            </a:r>
          </a:p>
        </p:txBody>
      </p:sp>
      <p:sp>
        <p:nvSpPr>
          <p:cNvPr id="9" name="Retângulo 8"/>
          <p:cNvSpPr/>
          <p:nvPr/>
        </p:nvSpPr>
        <p:spPr>
          <a:xfrm>
            <a:off x="5129132" y="4328708"/>
            <a:ext cx="347716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pt-BR" dirty="0"/>
              <a:t>Estimar os Recursos das Atividades</a:t>
            </a:r>
          </a:p>
        </p:txBody>
      </p:sp>
      <p:grpSp>
        <p:nvGrpSpPr>
          <p:cNvPr id="11" name="Grupo 10"/>
          <p:cNvGrpSpPr/>
          <p:nvPr/>
        </p:nvGrpSpPr>
        <p:grpSpPr>
          <a:xfrm>
            <a:off x="4387248" y="4214759"/>
            <a:ext cx="613622" cy="597229"/>
            <a:chOff x="6152360" y="3249516"/>
            <a:chExt cx="1549303" cy="1314845"/>
          </a:xfrm>
        </p:grpSpPr>
        <p:sp>
          <p:nvSpPr>
            <p:cNvPr id="4" name="Seta em curva para a esquerda 3"/>
            <p:cNvSpPr/>
            <p:nvPr/>
          </p:nvSpPr>
          <p:spPr>
            <a:xfrm>
              <a:off x="6970143" y="3348209"/>
              <a:ext cx="731520" cy="121615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Seta em curva para a esquerda 11"/>
            <p:cNvSpPr/>
            <p:nvPr/>
          </p:nvSpPr>
          <p:spPr>
            <a:xfrm rot="10800000">
              <a:off x="6152360" y="3249516"/>
              <a:ext cx="731520" cy="1216152"/>
            </a:xfrm>
            <a:prstGeom prst="curved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</p:grpSp>
      <p:sp>
        <p:nvSpPr>
          <p:cNvPr id="27" name="Chave esquerda 26"/>
          <p:cNvSpPr/>
          <p:nvPr/>
        </p:nvSpPr>
        <p:spPr>
          <a:xfrm>
            <a:off x="1808336" y="2444531"/>
            <a:ext cx="327635" cy="404265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54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4402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sz="2400" dirty="0"/>
              <a:t>6.6.2.3. Método da corrente crítica</a:t>
            </a:r>
          </a:p>
          <a:p>
            <a:pPr algn="just"/>
            <a:r>
              <a:rPr lang="pt-BR" sz="2000" dirty="0"/>
              <a:t>5 - Inserir </a:t>
            </a:r>
            <a:r>
              <a:rPr lang="pt-BR" sz="2000" dirty="0" err="1"/>
              <a:t>FBs</a:t>
            </a:r>
            <a:r>
              <a:rPr lang="pt-BR" sz="2000" dirty="0"/>
              <a:t> em cada caminho convergente (não crítico), calculado com base em 50% do que foi retirado de cada caminho.</a:t>
            </a:r>
            <a:endParaRPr lang="pt-BR" sz="24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– Ferramentas e téc.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25234"/>
              </p:ext>
            </p:extLst>
          </p:nvPr>
        </p:nvGraphicFramePr>
        <p:xfrm>
          <a:off x="380999" y="4072033"/>
          <a:ext cx="1043764" cy="36576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5218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18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400221"/>
              </p:ext>
            </p:extLst>
          </p:nvPr>
        </p:nvGraphicFramePr>
        <p:xfrm>
          <a:off x="3007322" y="3509594"/>
          <a:ext cx="1103692" cy="373840"/>
        </p:xfrm>
        <a:graphic>
          <a:graphicData uri="http://schemas.openxmlformats.org/drawingml/2006/table">
            <a:tbl>
              <a:tblPr>
                <a:tableStyleId>{37CE84F3-28C3-443E-9E96-99CF82512B78}</a:tableStyleId>
              </a:tblPr>
              <a:tblGrid>
                <a:gridCol w="551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1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3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379453"/>
              </p:ext>
            </p:extLst>
          </p:nvPr>
        </p:nvGraphicFramePr>
        <p:xfrm>
          <a:off x="5417530" y="3509594"/>
          <a:ext cx="1153874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576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35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815608"/>
              </p:ext>
            </p:extLst>
          </p:nvPr>
        </p:nvGraphicFramePr>
        <p:xfrm>
          <a:off x="6769958" y="4122715"/>
          <a:ext cx="1065268" cy="3657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53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307807"/>
              </p:ext>
            </p:extLst>
          </p:nvPr>
        </p:nvGraphicFramePr>
        <p:xfrm>
          <a:off x="2094614" y="4828788"/>
          <a:ext cx="3125971" cy="36576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618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7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 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Conector de seta reta 9"/>
          <p:cNvCxnSpPr>
            <a:stCxn id="2" idx="3"/>
            <a:endCxn id="6" idx="1"/>
          </p:cNvCxnSpPr>
          <p:nvPr/>
        </p:nvCxnSpPr>
        <p:spPr>
          <a:xfrm flipV="1">
            <a:off x="1424763" y="3696514"/>
            <a:ext cx="1582559" cy="558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9" idx="1"/>
          </p:cNvCxnSpPr>
          <p:nvPr/>
        </p:nvCxnSpPr>
        <p:spPr>
          <a:xfrm>
            <a:off x="1297173" y="4437793"/>
            <a:ext cx="797441" cy="57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7" idx="3"/>
            <a:endCxn id="8" idx="1"/>
          </p:cNvCxnSpPr>
          <p:nvPr/>
        </p:nvCxnSpPr>
        <p:spPr>
          <a:xfrm>
            <a:off x="6571404" y="3692474"/>
            <a:ext cx="198554" cy="613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456124"/>
              </p:ext>
            </p:extLst>
          </p:nvPr>
        </p:nvGraphicFramePr>
        <p:xfrm>
          <a:off x="7835226" y="4122715"/>
          <a:ext cx="1065268" cy="365760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53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52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ela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90279"/>
              </p:ext>
            </p:extLst>
          </p:nvPr>
        </p:nvGraphicFramePr>
        <p:xfrm>
          <a:off x="4111014" y="3502400"/>
          <a:ext cx="1065268" cy="381033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5326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6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3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Conector de seta reta 4"/>
          <p:cNvCxnSpPr>
            <a:stCxn id="16" idx="3"/>
            <a:endCxn id="7" idx="1"/>
          </p:cNvCxnSpPr>
          <p:nvPr/>
        </p:nvCxnSpPr>
        <p:spPr>
          <a:xfrm flipV="1">
            <a:off x="5176282" y="3692474"/>
            <a:ext cx="241248" cy="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angulado 28"/>
          <p:cNvCxnSpPr>
            <a:stCxn id="9" idx="3"/>
            <a:endCxn id="7" idx="1"/>
          </p:cNvCxnSpPr>
          <p:nvPr/>
        </p:nvCxnSpPr>
        <p:spPr>
          <a:xfrm flipV="1">
            <a:off x="5220585" y="3692474"/>
            <a:ext cx="196945" cy="1319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80890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0999" y="1828802"/>
            <a:ext cx="8401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Atividade: Montar o cronograma para as atividades abaixo:</a:t>
            </a:r>
          </a:p>
        </p:txBody>
      </p:sp>
      <p:graphicFrame>
        <p:nvGraphicFramePr>
          <p:cNvPr id="2" name="Tabe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765303"/>
              </p:ext>
            </p:extLst>
          </p:nvPr>
        </p:nvGraphicFramePr>
        <p:xfrm>
          <a:off x="380999" y="2531544"/>
          <a:ext cx="8401496" cy="37796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0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0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03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03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7769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Atividade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Precedência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Duração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Recurso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09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307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3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76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8545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A2,A3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38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202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A2,A4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92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8d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964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A6,A8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CaixaDeTexto 7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- Atividade</a:t>
            </a:r>
          </a:p>
        </p:txBody>
      </p:sp>
    </p:spTree>
    <p:extLst>
      <p:ext uri="{BB962C8B-B14F-4D97-AF65-F5344CB8AC3E}">
        <p14:creationId xmlns:p14="http://schemas.microsoft.com/office/powerpoint/2010/main" val="125892843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- Atividade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17234"/>
              </p:ext>
            </p:extLst>
          </p:nvPr>
        </p:nvGraphicFramePr>
        <p:xfrm>
          <a:off x="210670" y="4042163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301854"/>
              </p:ext>
            </p:extLst>
          </p:nvPr>
        </p:nvGraphicFramePr>
        <p:xfrm>
          <a:off x="2156010" y="2481729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5933"/>
              </p:ext>
            </p:extLst>
          </p:nvPr>
        </p:nvGraphicFramePr>
        <p:xfrm>
          <a:off x="2156010" y="4047569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962607"/>
              </p:ext>
            </p:extLst>
          </p:nvPr>
        </p:nvGraphicFramePr>
        <p:xfrm>
          <a:off x="2156010" y="5471786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911664"/>
              </p:ext>
            </p:extLst>
          </p:nvPr>
        </p:nvGraphicFramePr>
        <p:xfrm>
          <a:off x="3970132" y="2481729"/>
          <a:ext cx="1364097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494808"/>
              </p:ext>
            </p:extLst>
          </p:nvPr>
        </p:nvGraphicFramePr>
        <p:xfrm>
          <a:off x="5888351" y="2481729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2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8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315124"/>
              </p:ext>
            </p:extLst>
          </p:nvPr>
        </p:nvGraphicFramePr>
        <p:xfrm>
          <a:off x="3970132" y="5471786"/>
          <a:ext cx="1402049" cy="1068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66060"/>
              </p:ext>
            </p:extLst>
          </p:nvPr>
        </p:nvGraphicFramePr>
        <p:xfrm>
          <a:off x="5888351" y="5454211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355664"/>
              </p:ext>
            </p:extLst>
          </p:nvPr>
        </p:nvGraphicFramePr>
        <p:xfrm>
          <a:off x="7693279" y="3824371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Conector de seta reta 4"/>
          <p:cNvCxnSpPr/>
          <p:nvPr/>
        </p:nvCxnSpPr>
        <p:spPr>
          <a:xfrm flipV="1">
            <a:off x="1470670" y="3561729"/>
            <a:ext cx="685340" cy="48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endCxn id="7" idx="1"/>
          </p:cNvCxnSpPr>
          <p:nvPr/>
        </p:nvCxnSpPr>
        <p:spPr>
          <a:xfrm>
            <a:off x="1405061" y="4582163"/>
            <a:ext cx="750949" cy="5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/>
          <p:nvPr/>
        </p:nvCxnSpPr>
        <p:spPr>
          <a:xfrm>
            <a:off x="1437866" y="5122163"/>
            <a:ext cx="718144" cy="344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/>
          <p:nvPr/>
        </p:nvCxnSpPr>
        <p:spPr>
          <a:xfrm>
            <a:off x="7064188" y="3561729"/>
            <a:ext cx="629091" cy="262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/>
          <p:nvPr/>
        </p:nvCxnSpPr>
        <p:spPr>
          <a:xfrm flipV="1">
            <a:off x="7148351" y="4904371"/>
            <a:ext cx="629091" cy="56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9" idx="3"/>
            <a:endCxn id="12" idx="1"/>
          </p:cNvCxnSpPr>
          <p:nvPr/>
        </p:nvCxnSpPr>
        <p:spPr>
          <a:xfrm flipV="1">
            <a:off x="3416010" y="6005823"/>
            <a:ext cx="554122" cy="5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endCxn id="13" idx="1"/>
          </p:cNvCxnSpPr>
          <p:nvPr/>
        </p:nvCxnSpPr>
        <p:spPr>
          <a:xfrm>
            <a:off x="5334229" y="5994211"/>
            <a:ext cx="554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16" name="Conector de seta reta 34815"/>
          <p:cNvCxnSpPr>
            <a:stCxn id="6" idx="3"/>
            <a:endCxn id="10" idx="1"/>
          </p:cNvCxnSpPr>
          <p:nvPr/>
        </p:nvCxnSpPr>
        <p:spPr>
          <a:xfrm>
            <a:off x="3416010" y="3021729"/>
            <a:ext cx="554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0" name="Conector de seta reta 34819"/>
          <p:cNvCxnSpPr>
            <a:endCxn id="11" idx="1"/>
          </p:cNvCxnSpPr>
          <p:nvPr/>
        </p:nvCxnSpPr>
        <p:spPr>
          <a:xfrm>
            <a:off x="5334229" y="3021729"/>
            <a:ext cx="554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2" name="Conector de seta reta 34821"/>
          <p:cNvCxnSpPr/>
          <p:nvPr/>
        </p:nvCxnSpPr>
        <p:spPr>
          <a:xfrm flipV="1">
            <a:off x="3416010" y="3561729"/>
            <a:ext cx="618108" cy="480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4" name="Conector angulado 34823"/>
          <p:cNvCxnSpPr>
            <a:stCxn id="6" idx="2"/>
            <a:endCxn id="12" idx="0"/>
          </p:cNvCxnSpPr>
          <p:nvPr/>
        </p:nvCxnSpPr>
        <p:spPr>
          <a:xfrm rot="16200000" flipH="1">
            <a:off x="2773555" y="3574184"/>
            <a:ext cx="1910057" cy="1885146"/>
          </a:xfrm>
          <a:prstGeom prst="bentConnector3">
            <a:avLst>
              <a:gd name="adj1" fmla="val 130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9695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- Atividade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32724"/>
              </p:ext>
            </p:extLst>
          </p:nvPr>
        </p:nvGraphicFramePr>
        <p:xfrm>
          <a:off x="138953" y="3452295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42372"/>
              </p:ext>
            </p:extLst>
          </p:nvPr>
        </p:nvGraphicFramePr>
        <p:xfrm>
          <a:off x="2241268" y="1898189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6388"/>
              </p:ext>
            </p:extLst>
          </p:nvPr>
        </p:nvGraphicFramePr>
        <p:xfrm>
          <a:off x="2241268" y="3438495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273602"/>
              </p:ext>
            </p:extLst>
          </p:nvPr>
        </p:nvGraphicFramePr>
        <p:xfrm>
          <a:off x="2241268" y="4931432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822853"/>
              </p:ext>
            </p:extLst>
          </p:nvPr>
        </p:nvGraphicFramePr>
        <p:xfrm>
          <a:off x="4055390" y="3447282"/>
          <a:ext cx="1364097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10d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099049"/>
              </p:ext>
            </p:extLst>
          </p:nvPr>
        </p:nvGraphicFramePr>
        <p:xfrm>
          <a:off x="5973609" y="3447282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2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8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481923"/>
              </p:ext>
            </p:extLst>
          </p:nvPr>
        </p:nvGraphicFramePr>
        <p:xfrm>
          <a:off x="4036413" y="4931432"/>
          <a:ext cx="1402049" cy="1068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527330"/>
              </p:ext>
            </p:extLst>
          </p:nvPr>
        </p:nvGraphicFramePr>
        <p:xfrm>
          <a:off x="5997437" y="4931432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095789"/>
              </p:ext>
            </p:extLst>
          </p:nvPr>
        </p:nvGraphicFramePr>
        <p:xfrm>
          <a:off x="7682851" y="3452295"/>
          <a:ext cx="126000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" name="Conector de seta reta 4"/>
          <p:cNvCxnSpPr>
            <a:stCxn id="3" idx="3"/>
            <a:endCxn id="6" idx="1"/>
          </p:cNvCxnSpPr>
          <p:nvPr/>
        </p:nvCxnSpPr>
        <p:spPr>
          <a:xfrm flipV="1">
            <a:off x="1398953" y="2438189"/>
            <a:ext cx="842315" cy="1554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>
            <a:stCxn id="3" idx="3"/>
            <a:endCxn id="7" idx="1"/>
          </p:cNvCxnSpPr>
          <p:nvPr/>
        </p:nvCxnSpPr>
        <p:spPr>
          <a:xfrm flipV="1">
            <a:off x="1398953" y="3978495"/>
            <a:ext cx="842315" cy="13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stCxn id="3" idx="3"/>
            <a:endCxn id="9" idx="1"/>
          </p:cNvCxnSpPr>
          <p:nvPr/>
        </p:nvCxnSpPr>
        <p:spPr>
          <a:xfrm>
            <a:off x="1398953" y="3992295"/>
            <a:ext cx="842315" cy="14791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1" idx="3"/>
            <a:endCxn id="14" idx="1"/>
          </p:cNvCxnSpPr>
          <p:nvPr/>
        </p:nvCxnSpPr>
        <p:spPr>
          <a:xfrm>
            <a:off x="7233609" y="3987282"/>
            <a:ext cx="449242" cy="50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3"/>
            <a:endCxn id="13" idx="1"/>
          </p:cNvCxnSpPr>
          <p:nvPr/>
        </p:nvCxnSpPr>
        <p:spPr>
          <a:xfrm>
            <a:off x="5438462" y="5465469"/>
            <a:ext cx="558975" cy="5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0" name="Conector de seta reta 34819"/>
          <p:cNvCxnSpPr>
            <a:endCxn id="11" idx="1"/>
          </p:cNvCxnSpPr>
          <p:nvPr/>
        </p:nvCxnSpPr>
        <p:spPr>
          <a:xfrm>
            <a:off x="5419487" y="3987282"/>
            <a:ext cx="5541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2" name="Conector de seta reta 34821"/>
          <p:cNvCxnSpPr>
            <a:stCxn id="7" idx="3"/>
            <a:endCxn id="10" idx="1"/>
          </p:cNvCxnSpPr>
          <p:nvPr/>
        </p:nvCxnSpPr>
        <p:spPr>
          <a:xfrm>
            <a:off x="3501268" y="3978495"/>
            <a:ext cx="554122" cy="8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4" name="Conector angulado 34823"/>
          <p:cNvCxnSpPr>
            <a:stCxn id="6" idx="3"/>
            <a:endCxn id="12" idx="1"/>
          </p:cNvCxnSpPr>
          <p:nvPr/>
        </p:nvCxnSpPr>
        <p:spPr>
          <a:xfrm>
            <a:off x="3501268" y="2438189"/>
            <a:ext cx="535145" cy="30272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71" name="Conector angulado 34870"/>
          <p:cNvCxnSpPr>
            <a:stCxn id="9" idx="2"/>
            <a:endCxn id="12" idx="2"/>
          </p:cNvCxnSpPr>
          <p:nvPr/>
        </p:nvCxnSpPr>
        <p:spPr>
          <a:xfrm rot="5400000" flipH="1" flipV="1">
            <a:off x="3798389" y="5072384"/>
            <a:ext cx="11926" cy="1866169"/>
          </a:xfrm>
          <a:prstGeom prst="bentConnector3">
            <a:avLst>
              <a:gd name="adj1" fmla="val -191682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75" name="Conector angulado 34874"/>
          <p:cNvCxnSpPr>
            <a:stCxn id="6" idx="2"/>
            <a:endCxn id="10" idx="0"/>
          </p:cNvCxnSpPr>
          <p:nvPr/>
        </p:nvCxnSpPr>
        <p:spPr>
          <a:xfrm rot="16200000" flipH="1">
            <a:off x="3569807" y="2279650"/>
            <a:ext cx="469093" cy="1866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90" name="Conector angulado 34889"/>
          <p:cNvCxnSpPr>
            <a:stCxn id="13" idx="3"/>
            <a:endCxn id="14" idx="2"/>
          </p:cNvCxnSpPr>
          <p:nvPr/>
        </p:nvCxnSpPr>
        <p:spPr>
          <a:xfrm flipV="1">
            <a:off x="7257437" y="4532295"/>
            <a:ext cx="1055414" cy="939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6724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- Atividade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195558"/>
              </p:ext>
            </p:extLst>
          </p:nvPr>
        </p:nvGraphicFramePr>
        <p:xfrm>
          <a:off x="138954" y="3452295"/>
          <a:ext cx="1134034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3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858420"/>
              </p:ext>
            </p:extLst>
          </p:nvPr>
        </p:nvGraphicFramePr>
        <p:xfrm>
          <a:off x="1372909" y="2053872"/>
          <a:ext cx="1151818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1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509906"/>
              </p:ext>
            </p:extLst>
          </p:nvPr>
        </p:nvGraphicFramePr>
        <p:xfrm>
          <a:off x="2543510" y="3452295"/>
          <a:ext cx="1187661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2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51960"/>
              </p:ext>
            </p:extLst>
          </p:nvPr>
        </p:nvGraphicFramePr>
        <p:xfrm>
          <a:off x="1401667" y="4845704"/>
          <a:ext cx="1151820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9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369056"/>
              </p:ext>
            </p:extLst>
          </p:nvPr>
        </p:nvGraphicFramePr>
        <p:xfrm>
          <a:off x="4151116" y="3450596"/>
          <a:ext cx="1200813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4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10d </a:t>
                      </a:r>
                      <a:r>
                        <a:rPr lang="pt-BR" sz="1600" dirty="0"/>
                        <a:t>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31351"/>
              </p:ext>
            </p:extLst>
          </p:nvPr>
        </p:nvGraphicFramePr>
        <p:xfrm>
          <a:off x="5573461" y="3440676"/>
          <a:ext cx="1157522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2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8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32830"/>
              </p:ext>
            </p:extLst>
          </p:nvPr>
        </p:nvGraphicFramePr>
        <p:xfrm>
          <a:off x="5610294" y="4874159"/>
          <a:ext cx="1157522" cy="10680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39599"/>
              </p:ext>
            </p:extLst>
          </p:nvPr>
        </p:nvGraphicFramePr>
        <p:xfrm>
          <a:off x="7062497" y="4874159"/>
          <a:ext cx="1178728" cy="1051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3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058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8d (A)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743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6743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747507"/>
              </p:ext>
            </p:extLst>
          </p:nvPr>
        </p:nvGraphicFramePr>
        <p:xfrm>
          <a:off x="7799284" y="3447281"/>
          <a:ext cx="1249466" cy="10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6d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rgbClr val="FF0000"/>
                          </a:solidFill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Conector de seta reta 16"/>
          <p:cNvCxnSpPr>
            <a:stCxn id="3" idx="3"/>
            <a:endCxn id="7" idx="1"/>
          </p:cNvCxnSpPr>
          <p:nvPr/>
        </p:nvCxnSpPr>
        <p:spPr>
          <a:xfrm>
            <a:off x="1272988" y="3992295"/>
            <a:ext cx="1270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3"/>
            <a:endCxn id="13" idx="1"/>
          </p:cNvCxnSpPr>
          <p:nvPr/>
        </p:nvCxnSpPr>
        <p:spPr>
          <a:xfrm flipV="1">
            <a:off x="6767816" y="5399931"/>
            <a:ext cx="294681" cy="82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0" name="Conector de seta reta 34819"/>
          <p:cNvCxnSpPr>
            <a:stCxn id="10" idx="3"/>
            <a:endCxn id="11" idx="1"/>
          </p:cNvCxnSpPr>
          <p:nvPr/>
        </p:nvCxnSpPr>
        <p:spPr>
          <a:xfrm flipV="1">
            <a:off x="5351929" y="3980676"/>
            <a:ext cx="221532" cy="9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2" name="Conector de seta reta 34821"/>
          <p:cNvCxnSpPr>
            <a:stCxn id="7" idx="3"/>
            <a:endCxn id="10" idx="1"/>
          </p:cNvCxnSpPr>
          <p:nvPr/>
        </p:nvCxnSpPr>
        <p:spPr>
          <a:xfrm flipV="1">
            <a:off x="3731171" y="3990596"/>
            <a:ext cx="419945" cy="1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71" name="Conector angulado 34870"/>
          <p:cNvCxnSpPr>
            <a:stCxn id="9" idx="2"/>
            <a:endCxn id="12" idx="2"/>
          </p:cNvCxnSpPr>
          <p:nvPr/>
        </p:nvCxnSpPr>
        <p:spPr>
          <a:xfrm rot="16200000" flipH="1">
            <a:off x="4075052" y="3828229"/>
            <a:ext cx="16529" cy="4211478"/>
          </a:xfrm>
          <a:prstGeom prst="bentConnector3">
            <a:avLst>
              <a:gd name="adj1" fmla="val 14830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75" name="Conector angulado 34874"/>
          <p:cNvCxnSpPr>
            <a:stCxn id="6" idx="2"/>
            <a:endCxn id="10" idx="0"/>
          </p:cNvCxnSpPr>
          <p:nvPr/>
        </p:nvCxnSpPr>
        <p:spPr>
          <a:xfrm rot="16200000" flipH="1">
            <a:off x="3191808" y="1890882"/>
            <a:ext cx="316724" cy="2802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92" name="Conector angulado 34891"/>
          <p:cNvCxnSpPr>
            <a:stCxn id="11" idx="0"/>
            <a:endCxn id="14" idx="0"/>
          </p:cNvCxnSpPr>
          <p:nvPr/>
        </p:nvCxnSpPr>
        <p:spPr>
          <a:xfrm rot="16200000" flipH="1">
            <a:off x="7284816" y="2308081"/>
            <a:ext cx="6605" cy="2271795"/>
          </a:xfrm>
          <a:prstGeom prst="bentConnector3">
            <a:avLst>
              <a:gd name="adj1" fmla="val -34610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95" name="Conector angulado 34894"/>
          <p:cNvCxnSpPr>
            <a:stCxn id="13" idx="0"/>
            <a:endCxn id="14" idx="2"/>
          </p:cNvCxnSpPr>
          <p:nvPr/>
        </p:nvCxnSpPr>
        <p:spPr>
          <a:xfrm rot="5400000" flipH="1" flipV="1">
            <a:off x="7864500" y="4314642"/>
            <a:ext cx="346878" cy="772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98" name="Conector angulado 34897"/>
          <p:cNvCxnSpPr>
            <a:stCxn id="10" idx="2"/>
            <a:endCxn id="12" idx="0"/>
          </p:cNvCxnSpPr>
          <p:nvPr/>
        </p:nvCxnSpPr>
        <p:spPr>
          <a:xfrm rot="16200000" flipH="1">
            <a:off x="5298507" y="3983610"/>
            <a:ext cx="343563" cy="14375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978" name="Conector angulado 34977"/>
          <p:cNvCxnSpPr>
            <a:stCxn id="6" idx="3"/>
            <a:endCxn id="12" idx="1"/>
          </p:cNvCxnSpPr>
          <p:nvPr/>
        </p:nvCxnSpPr>
        <p:spPr>
          <a:xfrm>
            <a:off x="2524727" y="2593872"/>
            <a:ext cx="3085567" cy="2814324"/>
          </a:xfrm>
          <a:prstGeom prst="bentConnector3">
            <a:avLst>
              <a:gd name="adj1" fmla="val 444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40" name="Conector angulado 35039"/>
          <p:cNvCxnSpPr>
            <a:stCxn id="9" idx="3"/>
            <a:endCxn id="7" idx="2"/>
          </p:cNvCxnSpPr>
          <p:nvPr/>
        </p:nvCxnSpPr>
        <p:spPr>
          <a:xfrm flipV="1">
            <a:off x="2553487" y="4532295"/>
            <a:ext cx="583853" cy="8534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74" name="Conector angulado 35073"/>
          <p:cNvCxnSpPr>
            <a:stCxn id="3" idx="0"/>
            <a:endCxn id="6" idx="1"/>
          </p:cNvCxnSpPr>
          <p:nvPr/>
        </p:nvCxnSpPr>
        <p:spPr>
          <a:xfrm rot="5400000" flipH="1" flipV="1">
            <a:off x="610229" y="2689615"/>
            <a:ext cx="858423" cy="66693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77" name="Conector angulado 35076"/>
          <p:cNvCxnSpPr>
            <a:stCxn id="3" idx="2"/>
            <a:endCxn id="9" idx="1"/>
          </p:cNvCxnSpPr>
          <p:nvPr/>
        </p:nvCxnSpPr>
        <p:spPr>
          <a:xfrm rot="16200000" flipH="1">
            <a:off x="627115" y="4611151"/>
            <a:ext cx="853409" cy="6956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136" name="Conector de seta reta 35135"/>
          <p:cNvCxnSpPr>
            <a:endCxn id="35137" idx="1"/>
          </p:cNvCxnSpPr>
          <p:nvPr/>
        </p:nvCxnSpPr>
        <p:spPr>
          <a:xfrm>
            <a:off x="138954" y="6544235"/>
            <a:ext cx="5115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137" name="CaixaDeTexto 35136"/>
          <p:cNvSpPr txBox="1"/>
          <p:nvPr/>
        </p:nvSpPr>
        <p:spPr>
          <a:xfrm>
            <a:off x="650500" y="6359569"/>
            <a:ext cx="2515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Dependências arbitradas</a:t>
            </a:r>
          </a:p>
        </p:txBody>
      </p:sp>
    </p:spTree>
    <p:extLst>
      <p:ext uri="{BB962C8B-B14F-4D97-AF65-F5344CB8AC3E}">
        <p14:creationId xmlns:p14="http://schemas.microsoft.com/office/powerpoint/2010/main" val="255491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- Atividade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50168"/>
              </p:ext>
            </p:extLst>
          </p:nvPr>
        </p:nvGraphicFramePr>
        <p:xfrm>
          <a:off x="138955" y="3452295"/>
          <a:ext cx="828000" cy="129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6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6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9876"/>
              </p:ext>
            </p:extLst>
          </p:nvPr>
        </p:nvGraphicFramePr>
        <p:xfrm>
          <a:off x="1112354" y="1940648"/>
          <a:ext cx="828000" cy="129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90983"/>
              </p:ext>
            </p:extLst>
          </p:nvPr>
        </p:nvGraphicFramePr>
        <p:xfrm>
          <a:off x="2108225" y="3454474"/>
          <a:ext cx="828000" cy="129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793477"/>
              </p:ext>
            </p:extLst>
          </p:nvPr>
        </p:nvGraphicFramePr>
        <p:xfrm>
          <a:off x="1126735" y="5047690"/>
          <a:ext cx="847213" cy="129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50412"/>
              </p:ext>
            </p:extLst>
          </p:nvPr>
        </p:nvGraphicFramePr>
        <p:xfrm>
          <a:off x="3491172" y="3454474"/>
          <a:ext cx="828000" cy="131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</a:p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74695"/>
              </p:ext>
            </p:extLst>
          </p:nvPr>
        </p:nvGraphicFramePr>
        <p:xfrm>
          <a:off x="4846404" y="3440408"/>
          <a:ext cx="864000" cy="132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2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</a:p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4d (B)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8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81971"/>
              </p:ext>
            </p:extLst>
          </p:nvPr>
        </p:nvGraphicFramePr>
        <p:xfrm>
          <a:off x="4846404" y="5055414"/>
          <a:ext cx="864000" cy="131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18516"/>
              </p:ext>
            </p:extLst>
          </p:nvPr>
        </p:nvGraphicFramePr>
        <p:xfrm>
          <a:off x="6159020" y="5055414"/>
          <a:ext cx="864000" cy="131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</a:p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82840"/>
              </p:ext>
            </p:extLst>
          </p:nvPr>
        </p:nvGraphicFramePr>
        <p:xfrm>
          <a:off x="7209628" y="3494832"/>
          <a:ext cx="864000" cy="131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</a:p>
                    <a:p>
                      <a:pPr algn="ctr"/>
                      <a:r>
                        <a:rPr lang="pt-BR" sz="16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3d (B)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Conector de seta reta 16"/>
          <p:cNvCxnSpPr>
            <a:stCxn id="3" idx="3"/>
            <a:endCxn id="7" idx="1"/>
          </p:cNvCxnSpPr>
          <p:nvPr/>
        </p:nvCxnSpPr>
        <p:spPr>
          <a:xfrm>
            <a:off x="966955" y="4100294"/>
            <a:ext cx="1141270" cy="3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3"/>
            <a:endCxn id="13" idx="1"/>
          </p:cNvCxnSpPr>
          <p:nvPr/>
        </p:nvCxnSpPr>
        <p:spPr>
          <a:xfrm>
            <a:off x="5710404" y="5711371"/>
            <a:ext cx="448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0" name="Conector de seta reta 34819"/>
          <p:cNvCxnSpPr>
            <a:stCxn id="10" idx="3"/>
            <a:endCxn id="11" idx="1"/>
          </p:cNvCxnSpPr>
          <p:nvPr/>
        </p:nvCxnSpPr>
        <p:spPr>
          <a:xfrm flipV="1">
            <a:off x="4319172" y="4101855"/>
            <a:ext cx="527232" cy="8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2" name="Conector de seta reta 34821"/>
          <p:cNvCxnSpPr>
            <a:stCxn id="7" idx="3"/>
            <a:endCxn id="10" idx="1"/>
          </p:cNvCxnSpPr>
          <p:nvPr/>
        </p:nvCxnSpPr>
        <p:spPr>
          <a:xfrm>
            <a:off x="2936225" y="4104034"/>
            <a:ext cx="554947" cy="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71" name="Conector angulado 34870"/>
          <p:cNvCxnSpPr>
            <a:stCxn id="9" idx="2"/>
            <a:endCxn id="12" idx="2"/>
          </p:cNvCxnSpPr>
          <p:nvPr/>
        </p:nvCxnSpPr>
        <p:spPr>
          <a:xfrm rot="16200000" flipH="1">
            <a:off x="3404113" y="4493037"/>
            <a:ext cx="20518" cy="3728063"/>
          </a:xfrm>
          <a:prstGeom prst="bentConnector3">
            <a:avLst>
              <a:gd name="adj1" fmla="val 12141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75" name="Conector angulado 34874"/>
          <p:cNvCxnSpPr>
            <a:stCxn id="6" idx="2"/>
            <a:endCxn id="10" idx="0"/>
          </p:cNvCxnSpPr>
          <p:nvPr/>
        </p:nvCxnSpPr>
        <p:spPr>
          <a:xfrm rot="16200000" flipH="1">
            <a:off x="2608410" y="2157712"/>
            <a:ext cx="214706" cy="23788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92" name="Conector angulado 34891"/>
          <p:cNvCxnSpPr>
            <a:stCxn id="11" idx="0"/>
            <a:endCxn id="14" idx="0"/>
          </p:cNvCxnSpPr>
          <p:nvPr/>
        </p:nvCxnSpPr>
        <p:spPr>
          <a:xfrm rot="16200000" flipH="1">
            <a:off x="6432804" y="2286008"/>
            <a:ext cx="54424" cy="2363224"/>
          </a:xfrm>
          <a:prstGeom prst="bentConnector3">
            <a:avLst>
              <a:gd name="adj1" fmla="val -42003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95" name="Conector angulado 34894"/>
          <p:cNvCxnSpPr>
            <a:stCxn id="13" idx="3"/>
            <a:endCxn id="14" idx="2"/>
          </p:cNvCxnSpPr>
          <p:nvPr/>
        </p:nvCxnSpPr>
        <p:spPr>
          <a:xfrm flipV="1">
            <a:off x="7023020" y="4806746"/>
            <a:ext cx="618608" cy="9046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98" name="Conector angulado 34897"/>
          <p:cNvCxnSpPr>
            <a:stCxn id="10" idx="2"/>
            <a:endCxn id="12" idx="0"/>
          </p:cNvCxnSpPr>
          <p:nvPr/>
        </p:nvCxnSpPr>
        <p:spPr>
          <a:xfrm rot="16200000" flipH="1">
            <a:off x="4447275" y="4224285"/>
            <a:ext cx="289026" cy="13732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978" name="Conector angulado 34977"/>
          <p:cNvCxnSpPr>
            <a:stCxn id="6" idx="3"/>
            <a:endCxn id="12" idx="1"/>
          </p:cNvCxnSpPr>
          <p:nvPr/>
        </p:nvCxnSpPr>
        <p:spPr>
          <a:xfrm>
            <a:off x="1940354" y="2590208"/>
            <a:ext cx="2906050" cy="3121163"/>
          </a:xfrm>
          <a:prstGeom prst="bentConnector3">
            <a:avLst>
              <a:gd name="adj1" fmla="val 39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40" name="Conector angulado 35039"/>
          <p:cNvCxnSpPr>
            <a:stCxn id="9" idx="3"/>
            <a:endCxn id="7" idx="2"/>
          </p:cNvCxnSpPr>
          <p:nvPr/>
        </p:nvCxnSpPr>
        <p:spPr>
          <a:xfrm flipV="1">
            <a:off x="1973948" y="4753594"/>
            <a:ext cx="548277" cy="94365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74" name="Conector angulado 35073"/>
          <p:cNvCxnSpPr>
            <a:stCxn id="3" idx="0"/>
            <a:endCxn id="6" idx="1"/>
          </p:cNvCxnSpPr>
          <p:nvPr/>
        </p:nvCxnSpPr>
        <p:spPr>
          <a:xfrm rot="5400000" flipH="1" flipV="1">
            <a:off x="401611" y="2741553"/>
            <a:ext cx="862087" cy="5593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77" name="Conector angulado 35076"/>
          <p:cNvCxnSpPr>
            <a:stCxn id="3" idx="2"/>
            <a:endCxn id="9" idx="1"/>
          </p:cNvCxnSpPr>
          <p:nvPr/>
        </p:nvCxnSpPr>
        <p:spPr>
          <a:xfrm rot="16200000" flipH="1">
            <a:off x="365367" y="4935882"/>
            <a:ext cx="948956" cy="5737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49" name="Tabela 348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744835"/>
              </p:ext>
            </p:extLst>
          </p:nvPr>
        </p:nvGraphicFramePr>
        <p:xfrm>
          <a:off x="8404290" y="3494834"/>
          <a:ext cx="549954" cy="131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304"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8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10d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851" name="Conector de seta reta 34850"/>
          <p:cNvCxnSpPr>
            <a:stCxn id="14" idx="3"/>
            <a:endCxn id="34849" idx="1"/>
          </p:cNvCxnSpPr>
          <p:nvPr/>
        </p:nvCxnSpPr>
        <p:spPr>
          <a:xfrm>
            <a:off x="8073628" y="4150789"/>
            <a:ext cx="3306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434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6.6 Desenvolver o Cronograma - Atividade</a:t>
            </a:r>
          </a:p>
        </p:txBody>
      </p:sp>
      <p:graphicFrame>
        <p:nvGraphicFramePr>
          <p:cNvPr id="3" name="Tabe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50168"/>
              </p:ext>
            </p:extLst>
          </p:nvPr>
        </p:nvGraphicFramePr>
        <p:xfrm>
          <a:off x="138955" y="3452295"/>
          <a:ext cx="828000" cy="1295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7879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406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406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729876"/>
              </p:ext>
            </p:extLst>
          </p:nvPr>
        </p:nvGraphicFramePr>
        <p:xfrm>
          <a:off x="1112354" y="1940648"/>
          <a:ext cx="828000" cy="129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3d (B)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790983"/>
              </p:ext>
            </p:extLst>
          </p:nvPr>
        </p:nvGraphicFramePr>
        <p:xfrm>
          <a:off x="2108225" y="3454474"/>
          <a:ext cx="828000" cy="129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2d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720160"/>
              </p:ext>
            </p:extLst>
          </p:nvPr>
        </p:nvGraphicFramePr>
        <p:xfrm>
          <a:off x="1126735" y="5047690"/>
          <a:ext cx="847213" cy="129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1d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e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750412"/>
              </p:ext>
            </p:extLst>
          </p:nvPr>
        </p:nvGraphicFramePr>
        <p:xfrm>
          <a:off x="3491172" y="3454474"/>
          <a:ext cx="828000" cy="131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</a:p>
                    <a:p>
                      <a:pPr algn="ctr"/>
                      <a:r>
                        <a:rPr lang="pt-BR" sz="1600" dirty="0"/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5d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74695"/>
              </p:ext>
            </p:extLst>
          </p:nvPr>
        </p:nvGraphicFramePr>
        <p:xfrm>
          <a:off x="4846404" y="3440408"/>
          <a:ext cx="864000" cy="132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622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</a:p>
                    <a:p>
                      <a:pPr algn="ctr"/>
                      <a:r>
                        <a:rPr lang="pt-BR" sz="1600" dirty="0"/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4d (B)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88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887"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/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981971"/>
              </p:ext>
            </p:extLst>
          </p:nvPr>
        </p:nvGraphicFramePr>
        <p:xfrm>
          <a:off x="4846404" y="5055414"/>
          <a:ext cx="864000" cy="131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e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018516"/>
              </p:ext>
            </p:extLst>
          </p:nvPr>
        </p:nvGraphicFramePr>
        <p:xfrm>
          <a:off x="6159020" y="5055414"/>
          <a:ext cx="864000" cy="131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</a:p>
                    <a:p>
                      <a:pPr algn="ctr"/>
                      <a:r>
                        <a:rPr lang="pt-BR" sz="1600" dirty="0"/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4d (A)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Tabe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982840"/>
              </p:ext>
            </p:extLst>
          </p:nvPr>
        </p:nvGraphicFramePr>
        <p:xfrm>
          <a:off x="7209628" y="3494832"/>
          <a:ext cx="864000" cy="1311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20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</a:t>
                      </a:r>
                    </a:p>
                    <a:p>
                      <a:pPr algn="ctr"/>
                      <a:r>
                        <a:rPr lang="pt-BR" sz="1600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3d (B)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397"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sz="160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7" name="Conector de seta reta 16"/>
          <p:cNvCxnSpPr>
            <a:stCxn id="3" idx="3"/>
            <a:endCxn id="7" idx="1"/>
          </p:cNvCxnSpPr>
          <p:nvPr/>
        </p:nvCxnSpPr>
        <p:spPr>
          <a:xfrm>
            <a:off x="966955" y="4100294"/>
            <a:ext cx="1141270" cy="3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2" idx="3"/>
            <a:endCxn id="13" idx="1"/>
          </p:cNvCxnSpPr>
          <p:nvPr/>
        </p:nvCxnSpPr>
        <p:spPr>
          <a:xfrm>
            <a:off x="5710404" y="5711371"/>
            <a:ext cx="448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0" name="Conector de seta reta 34819"/>
          <p:cNvCxnSpPr>
            <a:stCxn id="10" idx="3"/>
            <a:endCxn id="11" idx="1"/>
          </p:cNvCxnSpPr>
          <p:nvPr/>
        </p:nvCxnSpPr>
        <p:spPr>
          <a:xfrm flipV="1">
            <a:off x="4319172" y="4101855"/>
            <a:ext cx="527232" cy="85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22" name="Conector de seta reta 34821"/>
          <p:cNvCxnSpPr>
            <a:stCxn id="7" idx="3"/>
            <a:endCxn id="10" idx="1"/>
          </p:cNvCxnSpPr>
          <p:nvPr/>
        </p:nvCxnSpPr>
        <p:spPr>
          <a:xfrm>
            <a:off x="2936225" y="4104034"/>
            <a:ext cx="554947" cy="6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71" name="Conector angulado 34870"/>
          <p:cNvCxnSpPr>
            <a:stCxn id="9" idx="2"/>
            <a:endCxn id="12" idx="2"/>
          </p:cNvCxnSpPr>
          <p:nvPr/>
        </p:nvCxnSpPr>
        <p:spPr>
          <a:xfrm rot="16200000" flipH="1">
            <a:off x="3404113" y="4493037"/>
            <a:ext cx="20518" cy="3728063"/>
          </a:xfrm>
          <a:prstGeom prst="bentConnector3">
            <a:avLst>
              <a:gd name="adj1" fmla="val 12141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75" name="Conector angulado 34874"/>
          <p:cNvCxnSpPr>
            <a:stCxn id="6" idx="2"/>
            <a:endCxn id="10" idx="0"/>
          </p:cNvCxnSpPr>
          <p:nvPr/>
        </p:nvCxnSpPr>
        <p:spPr>
          <a:xfrm rot="16200000" flipH="1">
            <a:off x="2608410" y="2157712"/>
            <a:ext cx="214706" cy="237881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92" name="Conector angulado 34891"/>
          <p:cNvCxnSpPr>
            <a:stCxn id="11" idx="0"/>
            <a:endCxn id="31" idx="0"/>
          </p:cNvCxnSpPr>
          <p:nvPr/>
        </p:nvCxnSpPr>
        <p:spPr>
          <a:xfrm rot="16200000" flipH="1">
            <a:off x="5718115" y="3000696"/>
            <a:ext cx="27211" cy="906635"/>
          </a:xfrm>
          <a:prstGeom prst="bentConnector3">
            <a:avLst>
              <a:gd name="adj1" fmla="val -84010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95" name="Conector angulado 34894"/>
          <p:cNvCxnSpPr>
            <a:stCxn id="13" idx="3"/>
            <a:endCxn id="14" idx="2"/>
          </p:cNvCxnSpPr>
          <p:nvPr/>
        </p:nvCxnSpPr>
        <p:spPr>
          <a:xfrm flipV="1">
            <a:off x="7023020" y="4806746"/>
            <a:ext cx="618608" cy="90462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898" name="Conector angulado 34897"/>
          <p:cNvCxnSpPr>
            <a:stCxn id="10" idx="2"/>
            <a:endCxn id="12" idx="0"/>
          </p:cNvCxnSpPr>
          <p:nvPr/>
        </p:nvCxnSpPr>
        <p:spPr>
          <a:xfrm rot="16200000" flipH="1">
            <a:off x="4447275" y="4224285"/>
            <a:ext cx="289026" cy="13732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978" name="Conector angulado 34977"/>
          <p:cNvCxnSpPr>
            <a:stCxn id="6" idx="3"/>
            <a:endCxn id="12" idx="1"/>
          </p:cNvCxnSpPr>
          <p:nvPr/>
        </p:nvCxnSpPr>
        <p:spPr>
          <a:xfrm>
            <a:off x="1940354" y="2590208"/>
            <a:ext cx="2906050" cy="3121163"/>
          </a:xfrm>
          <a:prstGeom prst="bentConnector3">
            <a:avLst>
              <a:gd name="adj1" fmla="val 398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40" name="Conector angulado 35039"/>
          <p:cNvCxnSpPr>
            <a:stCxn id="9" idx="3"/>
            <a:endCxn id="7" idx="2"/>
          </p:cNvCxnSpPr>
          <p:nvPr/>
        </p:nvCxnSpPr>
        <p:spPr>
          <a:xfrm flipV="1">
            <a:off x="1973948" y="4753594"/>
            <a:ext cx="548277" cy="9436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74" name="Conector angulado 35073"/>
          <p:cNvCxnSpPr>
            <a:stCxn id="3" idx="0"/>
            <a:endCxn id="6" idx="1"/>
          </p:cNvCxnSpPr>
          <p:nvPr/>
        </p:nvCxnSpPr>
        <p:spPr>
          <a:xfrm rot="5400000" flipH="1" flipV="1">
            <a:off x="401611" y="2741553"/>
            <a:ext cx="862087" cy="55939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077" name="Conector angulado 35076"/>
          <p:cNvCxnSpPr>
            <a:stCxn id="3" idx="2"/>
            <a:endCxn id="9" idx="1"/>
          </p:cNvCxnSpPr>
          <p:nvPr/>
        </p:nvCxnSpPr>
        <p:spPr>
          <a:xfrm rot="16200000" flipH="1">
            <a:off x="365367" y="4935882"/>
            <a:ext cx="948956" cy="573780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4849" name="Tabela 348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68432"/>
              </p:ext>
            </p:extLst>
          </p:nvPr>
        </p:nvGraphicFramePr>
        <p:xfrm>
          <a:off x="8404290" y="3494834"/>
          <a:ext cx="549954" cy="131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304"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8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20d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4851" name="Conector de seta reta 34850"/>
          <p:cNvCxnSpPr>
            <a:stCxn id="14" idx="3"/>
            <a:endCxn id="34849" idx="1"/>
          </p:cNvCxnSpPr>
          <p:nvPr/>
        </p:nvCxnSpPr>
        <p:spPr>
          <a:xfrm>
            <a:off x="8073628" y="4150789"/>
            <a:ext cx="3306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ela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01907"/>
              </p:ext>
            </p:extLst>
          </p:nvPr>
        </p:nvGraphicFramePr>
        <p:xfrm>
          <a:off x="5910062" y="3467619"/>
          <a:ext cx="549954" cy="13119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7304">
                <a:tc>
                  <a:txBody>
                    <a:bodyPr/>
                    <a:lstStyle/>
                    <a:p>
                      <a:pPr algn="ctr"/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4608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rgbClr val="FF0000"/>
                          </a:solidFill>
                        </a:rPr>
                        <a:t>2d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8" name="Conector de seta reta 17"/>
          <p:cNvCxnSpPr>
            <a:endCxn id="14" idx="1"/>
          </p:cNvCxnSpPr>
          <p:nvPr/>
        </p:nvCxnSpPr>
        <p:spPr>
          <a:xfrm>
            <a:off x="6381505" y="4150789"/>
            <a:ext cx="8281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7625012" y="6578146"/>
            <a:ext cx="448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aixaDeTexto 18"/>
          <p:cNvSpPr txBox="1"/>
          <p:nvPr/>
        </p:nvSpPr>
        <p:spPr>
          <a:xfrm>
            <a:off x="7944146" y="6211669"/>
            <a:ext cx="1062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Caminho crítico</a:t>
            </a:r>
          </a:p>
        </p:txBody>
      </p:sp>
    </p:spTree>
    <p:extLst>
      <p:ext uri="{BB962C8B-B14F-4D97-AF65-F5344CB8AC3E}">
        <p14:creationId xmlns:p14="http://schemas.microsoft.com/office/powerpoint/2010/main" val="39613693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446088" algn="just"/>
            <a:r>
              <a:rPr lang="pt-BR" altLang="pt-BR" sz="2000" dirty="0"/>
              <a:t>É o processo de monitoramento do andamento das atividades do projeto para atualização do seu progresso e gerenciamento das mudanças feitas na linha de base do cronograma para realizar o planejado.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6.7 Controlar o Cronograma</a:t>
            </a:r>
          </a:p>
        </p:txBody>
      </p:sp>
    </p:spTree>
    <p:extLst>
      <p:ext uri="{BB962C8B-B14F-4D97-AF65-F5344CB8AC3E}">
        <p14:creationId xmlns:p14="http://schemas.microsoft.com/office/powerpoint/2010/main" val="38971412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6.7 Controlar o Cronograma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81000" y="1830060"/>
            <a:ext cx="2880000" cy="44599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Plano de Gerenciamento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Cronograma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Dados de desempenho do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Calendários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Dados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Ativos de processos organizacionais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70007" y="1828803"/>
            <a:ext cx="2880000" cy="44612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pt-BR" b="1" dirty="0"/>
              <a:t>Ferramentas e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Análises de desempenho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Software de gerenciamento de projetos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Técnicas de otimização de recursos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Técnicas de desenvolvimento de modelos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Antecipações e esperas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Compressão de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Ferramenta de cronograma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59014" y="1828802"/>
            <a:ext cx="2664000" cy="4461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Saídas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Informações sobre o desempenho do trabalho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Previsões de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Solicitações de mudança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Atualizações no plano de gerenciamento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Atualizações nos documentos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Atualizações nos ativos de processos organizacionais</a:t>
            </a:r>
          </a:p>
        </p:txBody>
      </p:sp>
    </p:spTree>
    <p:extLst>
      <p:ext uri="{BB962C8B-B14F-4D97-AF65-F5344CB8AC3E}">
        <p14:creationId xmlns:p14="http://schemas.microsoft.com/office/powerpoint/2010/main" val="2021252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É o processo de estabelecer as políticas, os procedimentos e a documentação para planejamento, desenvolvimento, gerenciamento, execução e controle do cronograma do projeto.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l"/>
            <a:r>
              <a:rPr lang="pt-BR" dirty="0">
                <a:solidFill>
                  <a:schemeClr val="tx1"/>
                </a:solidFill>
              </a:rPr>
              <a:t>6.1 Planejar o Gerenciamento do Cronograma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81000" y="2844465"/>
            <a:ext cx="2880000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Plano de Gerenciamento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Termo de abertura do projeto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Fatores ambientais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Ativos de processos organizacionais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402156" y="2844465"/>
            <a:ext cx="2880000" cy="334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pt-BR" b="1" dirty="0"/>
              <a:t>Ferramentas e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Opinião especializada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Técnicas analíticas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Reuniões 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58007" y="2844465"/>
            <a:ext cx="2664000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Saídas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Plano de gerenciamento do cronograma</a:t>
            </a:r>
          </a:p>
        </p:txBody>
      </p:sp>
    </p:spTree>
    <p:extLst>
      <p:ext uri="{BB962C8B-B14F-4D97-AF65-F5344CB8AC3E}">
        <p14:creationId xmlns:p14="http://schemas.microsoft.com/office/powerpoint/2010/main" val="2376658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828802"/>
            <a:ext cx="83058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altLang="pt-BR" sz="2000" dirty="0"/>
              <a:t>É o processo de identificação das ações específicas (atividades) a serem realizadas para produzir as entregas do projeto.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381000" y="1367137"/>
            <a:ext cx="38779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noAutofit/>
          </a:bodyPr>
          <a:lstStyle>
            <a:defPPr>
              <a:defRPr lang="pt-BR"/>
            </a:defPPr>
            <a:lvl1pPr algn="ctr">
              <a:spcBef>
                <a:spcPct val="50000"/>
              </a:spcBef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1pPr>
            <a:lvl2pPr marL="742950" indent="-285750">
              <a:defRPr sz="2600">
                <a:latin typeface="Arial" panose="020B0604020202020204" pitchFamily="34" charset="0"/>
              </a:defRPr>
            </a:lvl2pPr>
            <a:lvl3pPr marL="1143000" indent="-228600">
              <a:defRPr sz="2600">
                <a:latin typeface="Arial" panose="020B0604020202020204" pitchFamily="34" charset="0"/>
              </a:defRPr>
            </a:lvl3pPr>
            <a:lvl4pPr marL="1600200" indent="-228600">
              <a:defRPr sz="2600">
                <a:latin typeface="Arial" panose="020B0604020202020204" pitchFamily="34" charset="0"/>
              </a:defRPr>
            </a:lvl4pPr>
            <a:lvl5pPr marL="2057400" indent="-228600">
              <a:defRPr sz="26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>
                <a:latin typeface="Arial" panose="020B0604020202020204" pitchFamily="34" charset="0"/>
              </a:defRPr>
            </a:lvl9pPr>
          </a:lstStyle>
          <a:p>
            <a:pPr algn="just"/>
            <a:r>
              <a:rPr lang="pt-BR" dirty="0">
                <a:solidFill>
                  <a:schemeClr val="tx1"/>
                </a:solidFill>
              </a:rPr>
              <a:t>6.2 Definir as atividades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381000" y="2536688"/>
            <a:ext cx="2880000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Entradas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Plano de Gerenciamento do Cronograma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Linha de base do escopo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Fatores ambientais da empresa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Ativos de processos organizacionais</a:t>
            </a:r>
          </a:p>
        </p:txBody>
      </p:sp>
      <p:sp>
        <p:nvSpPr>
          <p:cNvPr id="6" name="Retângulo 5"/>
          <p:cNvSpPr/>
          <p:nvPr/>
        </p:nvSpPr>
        <p:spPr>
          <a:xfrm>
            <a:off x="3369000" y="2536688"/>
            <a:ext cx="2880000" cy="33480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r>
              <a:rPr lang="pt-BR" b="1" dirty="0"/>
              <a:t>Ferramentas e Técnicas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Decomposição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Planejamento em ondas sucessivas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Opinião especializada</a:t>
            </a:r>
          </a:p>
        </p:txBody>
      </p:sp>
      <p:sp>
        <p:nvSpPr>
          <p:cNvPr id="8" name="Retângulo 7"/>
          <p:cNvSpPr/>
          <p:nvPr/>
        </p:nvSpPr>
        <p:spPr>
          <a:xfrm>
            <a:off x="6358007" y="2536688"/>
            <a:ext cx="2664000" cy="334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pt-BR" b="1" dirty="0"/>
              <a:t>Saídas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Lista de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Atributos das atividades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Lista de marcos</a:t>
            </a:r>
          </a:p>
        </p:txBody>
      </p:sp>
    </p:spTree>
    <p:extLst>
      <p:ext uri="{BB962C8B-B14F-4D97-AF65-F5344CB8AC3E}">
        <p14:creationId xmlns:p14="http://schemas.microsoft.com/office/powerpoint/2010/main" val="6626183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IFC BLUMENAU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 IFC BLUMENAU" id="{E839D3FE-A996-4552-9541-4494435EC041}" vid="{9F477B03-9030-4919-A218-34F728A072A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IFC BLUMENAU</Template>
  <TotalTime>2743</TotalTime>
  <Words>5966</Words>
  <Application>Microsoft Office PowerPoint</Application>
  <PresentationFormat>Apresentação na tela (4:3)</PresentationFormat>
  <Paragraphs>1108</Paragraphs>
  <Slides>78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78</vt:i4>
      </vt:variant>
    </vt:vector>
  </HeadingPairs>
  <TitlesOfParts>
    <vt:vector size="82" baseType="lpstr">
      <vt:lpstr>Arial</vt:lpstr>
      <vt:lpstr>Calibri</vt:lpstr>
      <vt:lpstr>Wingdings</vt:lpstr>
      <vt:lpstr>TEMA IFC BLUMENAU</vt:lpstr>
      <vt:lpstr>Gerenciamento de Tempo</vt:lpstr>
      <vt:lpstr>Processos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Arquelau Pasta</dc:creator>
  <cp:lastModifiedBy>Adriano Pizzini</cp:lastModifiedBy>
  <cp:revision>189</cp:revision>
  <cp:lastPrinted>2017-10-02T15:15:10Z</cp:lastPrinted>
  <dcterms:created xsi:type="dcterms:W3CDTF">2016-03-08T18:32:54Z</dcterms:created>
  <dcterms:modified xsi:type="dcterms:W3CDTF">2024-10-31T18:28:07Z</dcterms:modified>
</cp:coreProperties>
</file>