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3e379e8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3e379e8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3e379e86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3e379e86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3e379e86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3e379e86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3e379e8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3e379e8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3e379e86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3e379e86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3e379e86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3e379e86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3140"/>
              <a:t>Proyecto de Ingeniería Inversa </a:t>
            </a:r>
            <a:endParaRPr sz="314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990"/>
              <a:buNone/>
            </a:pPr>
            <a:r>
              <a:rPr lang="es" sz="3140"/>
              <a:t>Broker Seguros</a:t>
            </a:r>
            <a:endParaRPr sz="45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312625"/>
            <a:ext cx="26991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320"/>
              <a:t>Integrantes: Alonso Murúa</a:t>
            </a:r>
            <a:endParaRPr sz="13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320"/>
              <a:t>          Samuel Bonilla</a:t>
            </a:r>
            <a:endParaRPr sz="13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320"/>
              <a:t>      Carlos Uribe</a:t>
            </a:r>
            <a:endParaRPr sz="13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320"/>
              <a:t>Profesor: Ceferino Anibal Sotelo</a:t>
            </a:r>
            <a:endParaRPr sz="13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320"/>
              <a:t>Grupo: 6</a:t>
            </a:r>
            <a:endParaRPr sz="13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320"/>
              <a:t>Sección: 003D</a:t>
            </a:r>
            <a:endParaRPr sz="13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0000"/>
                </a:solidFill>
              </a:rPr>
              <a:t>En este proyecto se </a:t>
            </a:r>
            <a:r>
              <a:rPr lang="es">
                <a:solidFill>
                  <a:srgbClr val="000000"/>
                </a:solidFill>
              </a:rPr>
              <a:t>abordará</a:t>
            </a:r>
            <a:r>
              <a:rPr lang="es">
                <a:solidFill>
                  <a:srgbClr val="000000"/>
                </a:solidFill>
              </a:rPr>
              <a:t> el desarrollo de proyecto APT en sus fases iniciales constando de cómo trabajaremos con la empresa Broker los cuales sufren de una problemática real y como planeamos orientar la elaboración correcta de un sistema de software con el desarrollo de un módulo, junto con la </a:t>
            </a:r>
            <a:r>
              <a:rPr lang="es">
                <a:solidFill>
                  <a:srgbClr val="000000"/>
                </a:solidFill>
              </a:rPr>
              <a:t>documentación</a:t>
            </a:r>
            <a:r>
              <a:rPr lang="es">
                <a:solidFill>
                  <a:srgbClr val="000000"/>
                </a:solidFill>
              </a:rPr>
              <a:t> pertinente para el uso y mantenimiento del mismo.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Nuestro equipo de contratado por la empresa Broker, la cual se dedica a desarrollo de </a:t>
            </a:r>
            <a:r>
              <a:rPr lang="es" sz="1500">
                <a:solidFill>
                  <a:srgbClr val="000000"/>
                </a:solidFill>
              </a:rPr>
              <a:t>soluciones</a:t>
            </a:r>
            <a:r>
              <a:rPr lang="es" sz="1500">
                <a:solidFill>
                  <a:srgbClr val="000000"/>
                </a:solidFill>
              </a:rPr>
              <a:t> </a:t>
            </a:r>
            <a:r>
              <a:rPr lang="es" sz="1500">
                <a:solidFill>
                  <a:srgbClr val="000000"/>
                </a:solidFill>
              </a:rPr>
              <a:t>tecnológicas</a:t>
            </a:r>
            <a:r>
              <a:rPr lang="es" sz="1500">
                <a:solidFill>
                  <a:srgbClr val="000000"/>
                </a:solidFill>
              </a:rPr>
              <a:t> </a:t>
            </a:r>
            <a:r>
              <a:rPr lang="es" sz="1500">
                <a:solidFill>
                  <a:srgbClr val="000000"/>
                </a:solidFill>
              </a:rPr>
              <a:t>específicas</a:t>
            </a:r>
            <a:r>
              <a:rPr lang="es" sz="1500">
                <a:solidFill>
                  <a:srgbClr val="000000"/>
                </a:solidFill>
              </a:rPr>
              <a:t>, para este proyecto se solicita la </a:t>
            </a:r>
            <a:r>
              <a:rPr lang="es" sz="1500">
                <a:solidFill>
                  <a:srgbClr val="000000"/>
                </a:solidFill>
              </a:rPr>
              <a:t>realización</a:t>
            </a:r>
            <a:r>
              <a:rPr lang="es" sz="1500">
                <a:solidFill>
                  <a:srgbClr val="000000"/>
                </a:solidFill>
              </a:rPr>
              <a:t> de una </a:t>
            </a:r>
            <a:r>
              <a:rPr lang="es" sz="1500">
                <a:solidFill>
                  <a:srgbClr val="000000"/>
                </a:solidFill>
              </a:rPr>
              <a:t>ingeniería</a:t>
            </a:r>
            <a:r>
              <a:rPr lang="es" sz="1500">
                <a:solidFill>
                  <a:srgbClr val="000000"/>
                </a:solidFill>
              </a:rPr>
              <a:t> inversa con el software de escritorio destinado a aseguradoras, con el fin de migrar los datos a un nuevo sistema </a:t>
            </a:r>
            <a:r>
              <a:rPr lang="es" sz="1500">
                <a:solidFill>
                  <a:srgbClr val="000000"/>
                </a:solidFill>
              </a:rPr>
              <a:t>más</a:t>
            </a:r>
            <a:r>
              <a:rPr lang="es" sz="1500">
                <a:solidFill>
                  <a:srgbClr val="000000"/>
                </a:solidFill>
              </a:rPr>
              <a:t> moderno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El dilema principal de el cliente es que debido a la reciente </a:t>
            </a:r>
            <a:r>
              <a:rPr lang="es" sz="1500">
                <a:solidFill>
                  <a:srgbClr val="000000"/>
                </a:solidFill>
              </a:rPr>
              <a:t>renuncia</a:t>
            </a:r>
            <a:r>
              <a:rPr lang="es" sz="1500">
                <a:solidFill>
                  <a:srgbClr val="000000"/>
                </a:solidFill>
              </a:rPr>
              <a:t> del desarrollador </a:t>
            </a:r>
            <a:r>
              <a:rPr lang="es" sz="1500">
                <a:solidFill>
                  <a:srgbClr val="000000"/>
                </a:solidFill>
              </a:rPr>
              <a:t>a cargo</a:t>
            </a:r>
            <a:r>
              <a:rPr lang="es" sz="1500">
                <a:solidFill>
                  <a:srgbClr val="000000"/>
                </a:solidFill>
              </a:rPr>
              <a:t> del software actual, el sistema queda sin ninguna </a:t>
            </a:r>
            <a:r>
              <a:rPr lang="es" sz="1500">
                <a:solidFill>
                  <a:srgbClr val="000000"/>
                </a:solidFill>
              </a:rPr>
              <a:t>supervisión</a:t>
            </a:r>
            <a:r>
              <a:rPr lang="es" sz="1500">
                <a:solidFill>
                  <a:srgbClr val="000000"/>
                </a:solidFill>
              </a:rPr>
              <a:t>, ya que nadie </a:t>
            </a:r>
            <a:r>
              <a:rPr lang="es" sz="1500">
                <a:solidFill>
                  <a:srgbClr val="000000"/>
                </a:solidFill>
              </a:rPr>
              <a:t>más</a:t>
            </a:r>
            <a:r>
              <a:rPr lang="es" sz="1500">
                <a:solidFill>
                  <a:srgbClr val="000000"/>
                </a:solidFill>
              </a:rPr>
              <a:t> tiene entendimiento </a:t>
            </a:r>
            <a:r>
              <a:rPr lang="es" sz="1500">
                <a:solidFill>
                  <a:srgbClr val="000000"/>
                </a:solidFill>
              </a:rPr>
              <a:t>técnico</a:t>
            </a:r>
            <a:r>
              <a:rPr lang="es" sz="1500">
                <a:solidFill>
                  <a:srgbClr val="000000"/>
                </a:solidFill>
              </a:rPr>
              <a:t> del sistema.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la </a:t>
            </a:r>
            <a:r>
              <a:rPr lang="es" sz="1500">
                <a:solidFill>
                  <a:srgbClr val="000000"/>
                </a:solidFill>
              </a:rPr>
              <a:t>ingeniería</a:t>
            </a:r>
            <a:r>
              <a:rPr lang="es" sz="1500">
                <a:solidFill>
                  <a:srgbClr val="000000"/>
                </a:solidFill>
              </a:rPr>
              <a:t> inversa se </a:t>
            </a:r>
            <a:r>
              <a:rPr lang="es" sz="1500">
                <a:solidFill>
                  <a:srgbClr val="000000"/>
                </a:solidFill>
              </a:rPr>
              <a:t>desarrollará</a:t>
            </a:r>
            <a:r>
              <a:rPr lang="es" sz="1500">
                <a:solidFill>
                  <a:srgbClr val="000000"/>
                </a:solidFill>
              </a:rPr>
              <a:t> par poder determinar y levantar requerimientos, </a:t>
            </a:r>
            <a:r>
              <a:rPr lang="es" sz="1500">
                <a:solidFill>
                  <a:srgbClr val="000000"/>
                </a:solidFill>
              </a:rPr>
              <a:t>además</a:t>
            </a:r>
            <a:r>
              <a:rPr lang="es" sz="1500">
                <a:solidFill>
                  <a:srgbClr val="000000"/>
                </a:solidFill>
              </a:rPr>
              <a:t> </a:t>
            </a:r>
            <a:r>
              <a:rPr lang="es" sz="1500">
                <a:solidFill>
                  <a:srgbClr val="000000"/>
                </a:solidFill>
              </a:rPr>
              <a:t>definir</a:t>
            </a:r>
            <a:r>
              <a:rPr lang="es" sz="1500">
                <a:solidFill>
                  <a:srgbClr val="000000"/>
                </a:solidFill>
              </a:rPr>
              <a:t> un modelo relacional que abarque todas las entidades del sistema actual.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Justificación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Para el desarrollo del proyecto se tomaron en cuenta </a:t>
            </a:r>
            <a:r>
              <a:rPr lang="es">
                <a:solidFill>
                  <a:srgbClr val="000000"/>
                </a:solidFill>
              </a:rPr>
              <a:t>múltiples</a:t>
            </a:r>
            <a:r>
              <a:rPr lang="es">
                <a:solidFill>
                  <a:srgbClr val="000000"/>
                </a:solidFill>
              </a:rPr>
              <a:t> factores que justifique la </a:t>
            </a:r>
            <a:r>
              <a:rPr lang="es">
                <a:solidFill>
                  <a:srgbClr val="000000"/>
                </a:solidFill>
              </a:rPr>
              <a:t>elección</a:t>
            </a:r>
            <a:r>
              <a:rPr lang="es">
                <a:solidFill>
                  <a:srgbClr val="000000"/>
                </a:solidFill>
              </a:rPr>
              <a:t> del proyecto, los </a:t>
            </a:r>
            <a:r>
              <a:rPr lang="es">
                <a:solidFill>
                  <a:srgbClr val="000000"/>
                </a:solidFill>
              </a:rPr>
              <a:t>más</a:t>
            </a:r>
            <a:r>
              <a:rPr lang="es">
                <a:solidFill>
                  <a:srgbClr val="000000"/>
                </a:solidFill>
              </a:rPr>
              <a:t> relevantes siendo: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Perfil de egreso						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>
                <a:solidFill>
                  <a:srgbClr val="000000"/>
                </a:solidFill>
              </a:rPr>
              <a:t>Levantamiento y </a:t>
            </a:r>
            <a:r>
              <a:rPr lang="es">
                <a:solidFill>
                  <a:srgbClr val="000000"/>
                </a:solidFill>
              </a:rPr>
              <a:t>análisis</a:t>
            </a:r>
            <a:r>
              <a:rPr lang="es">
                <a:solidFill>
                  <a:srgbClr val="000000"/>
                </a:solidFill>
              </a:rPr>
              <a:t> de requerimientos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>
                <a:solidFill>
                  <a:srgbClr val="000000"/>
                </a:solidFill>
              </a:rPr>
              <a:t>Gestión de información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>
                <a:solidFill>
                  <a:srgbClr val="000000"/>
                </a:solidFill>
              </a:rPr>
              <a:t>Desarrollo de una </a:t>
            </a:r>
            <a:r>
              <a:rPr lang="es">
                <a:solidFill>
                  <a:srgbClr val="000000"/>
                </a:solidFill>
              </a:rPr>
              <a:t>solución</a:t>
            </a:r>
            <a:r>
              <a:rPr lang="es">
                <a:solidFill>
                  <a:srgbClr val="000000"/>
                </a:solidFill>
              </a:rPr>
              <a:t> </a:t>
            </a:r>
            <a:r>
              <a:rPr lang="es">
                <a:solidFill>
                  <a:srgbClr val="000000"/>
                </a:solidFill>
              </a:rPr>
              <a:t>tecnológica</a:t>
            </a:r>
            <a:r>
              <a:rPr lang="es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Alcance del proyecto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>
                <a:solidFill>
                  <a:srgbClr val="000000"/>
                </a:solidFill>
              </a:rPr>
              <a:t>Se trabaja con un sistema existente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>
                <a:solidFill>
                  <a:srgbClr val="000000"/>
                </a:solidFill>
              </a:rPr>
              <a:t>Desarrollo de un módulo funcional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>
                <a:solidFill>
                  <a:srgbClr val="000000"/>
                </a:solidFill>
              </a:rPr>
              <a:t>Uso de ingeniería inversa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0000"/>
                </a:solidFill>
              </a:rPr>
              <a:t>							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97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Se </a:t>
            </a:r>
            <a:r>
              <a:rPr lang="es" sz="1500">
                <a:solidFill>
                  <a:srgbClr val="000000"/>
                </a:solidFill>
              </a:rPr>
              <a:t>decidió</a:t>
            </a:r>
            <a:r>
              <a:rPr lang="es" sz="1500">
                <a:solidFill>
                  <a:srgbClr val="000000"/>
                </a:solidFill>
              </a:rPr>
              <a:t> por el uso de la </a:t>
            </a:r>
            <a:r>
              <a:rPr lang="es" sz="1500">
                <a:solidFill>
                  <a:srgbClr val="000000"/>
                </a:solidFill>
              </a:rPr>
              <a:t>metodología</a:t>
            </a:r>
            <a:r>
              <a:rPr lang="es" sz="1500">
                <a:solidFill>
                  <a:srgbClr val="000000"/>
                </a:solidFill>
              </a:rPr>
              <a:t> </a:t>
            </a:r>
            <a:r>
              <a:rPr lang="es" sz="1500">
                <a:solidFill>
                  <a:srgbClr val="000000"/>
                </a:solidFill>
              </a:rPr>
              <a:t>ágil</a:t>
            </a:r>
            <a:r>
              <a:rPr lang="es" sz="1500">
                <a:solidFill>
                  <a:srgbClr val="000000"/>
                </a:solidFill>
              </a:rPr>
              <a:t> SCRUM, haciendo uso de las herramientas principales tales como: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>
                <a:solidFill>
                  <a:srgbClr val="000000"/>
                </a:solidFill>
              </a:rPr>
              <a:t>Product backlog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>
                <a:solidFill>
                  <a:srgbClr val="000000"/>
                </a:solidFill>
              </a:rPr>
              <a:t>Sprint backlog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>
                <a:solidFill>
                  <a:srgbClr val="000000"/>
                </a:solidFill>
              </a:rPr>
              <a:t>Incrementales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>
                <a:solidFill>
                  <a:srgbClr val="000000"/>
                </a:solidFill>
              </a:rPr>
              <a:t>Dailys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>
                <a:solidFill>
                  <a:srgbClr val="000000"/>
                </a:solidFill>
              </a:rPr>
              <a:t>Sprint Review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>
                <a:solidFill>
                  <a:srgbClr val="000000"/>
                </a:solidFill>
              </a:rPr>
              <a:t>Sprint Retrospective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La metodología nos entrega pautas por las cuales guiar nuestro desarrollo que permite al cliente tener avances tangibles y al equipo un mejora continua del producto.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Reflexión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El proyecto APT propuesto es </a:t>
            </a:r>
            <a:r>
              <a:rPr lang="es" sz="1500">
                <a:solidFill>
                  <a:srgbClr val="000000"/>
                </a:solidFill>
              </a:rPr>
              <a:t>óptimo</a:t>
            </a:r>
            <a:r>
              <a:rPr lang="es" sz="1500">
                <a:solidFill>
                  <a:srgbClr val="000000"/>
                </a:solidFill>
              </a:rPr>
              <a:t> considerando las competencias de perfil de egreso de la carrera de </a:t>
            </a:r>
            <a:r>
              <a:rPr lang="es" sz="1500">
                <a:solidFill>
                  <a:srgbClr val="000000"/>
                </a:solidFill>
              </a:rPr>
              <a:t>ingeniería</a:t>
            </a:r>
            <a:r>
              <a:rPr lang="es" sz="1500">
                <a:solidFill>
                  <a:srgbClr val="000000"/>
                </a:solidFill>
              </a:rPr>
              <a:t> </a:t>
            </a:r>
            <a:r>
              <a:rPr lang="es" sz="1500">
                <a:solidFill>
                  <a:srgbClr val="000000"/>
                </a:solidFill>
              </a:rPr>
              <a:t>informática</a:t>
            </a:r>
            <a:r>
              <a:rPr lang="es" sz="1500">
                <a:solidFill>
                  <a:srgbClr val="000000"/>
                </a:solidFill>
              </a:rPr>
              <a:t> de Duoc UC, si bien </a:t>
            </a:r>
            <a:r>
              <a:rPr lang="es" sz="1500">
                <a:solidFill>
                  <a:srgbClr val="000000"/>
                </a:solidFill>
              </a:rPr>
              <a:t>aún</a:t>
            </a:r>
            <a:r>
              <a:rPr lang="es" sz="1500">
                <a:solidFill>
                  <a:srgbClr val="000000"/>
                </a:solidFill>
              </a:rPr>
              <a:t> faltan muchos </a:t>
            </a:r>
            <a:r>
              <a:rPr lang="es" sz="1500">
                <a:solidFill>
                  <a:srgbClr val="000000"/>
                </a:solidFill>
              </a:rPr>
              <a:t>puntos</a:t>
            </a:r>
            <a:r>
              <a:rPr lang="es" sz="1500">
                <a:solidFill>
                  <a:srgbClr val="000000"/>
                </a:solidFill>
              </a:rPr>
              <a:t> clave por definir la propuesta es </a:t>
            </a:r>
            <a:r>
              <a:rPr lang="es" sz="1500">
                <a:solidFill>
                  <a:srgbClr val="000000"/>
                </a:solidFill>
              </a:rPr>
              <a:t>sólida</a:t>
            </a:r>
            <a:r>
              <a:rPr lang="es" sz="1500">
                <a:solidFill>
                  <a:srgbClr val="000000"/>
                </a:solidFill>
              </a:rPr>
              <a:t>, teniendo en cuenta que se </a:t>
            </a:r>
            <a:r>
              <a:rPr lang="es" sz="1500">
                <a:solidFill>
                  <a:srgbClr val="000000"/>
                </a:solidFill>
              </a:rPr>
              <a:t>está</a:t>
            </a:r>
            <a:r>
              <a:rPr lang="es" sz="1500">
                <a:solidFill>
                  <a:srgbClr val="000000"/>
                </a:solidFill>
              </a:rPr>
              <a:t> trabajando con un cliente real y usuarios reales.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El proyecto APT nos permite enfrentar una problemática concreta que afecta a la empresa Broker, relacionada con la falta de documentación del sistema que utilizan actualmente sus clientes el cual se encuentra bastante desactualizado y no cumple con los estándares modernos de desarrollo de software.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La decisión de trabajar solo en un módulo funcional por definir resulta adecuada considerando el tiempo disponible durante el semestre y también la escala del sistema, ya que nos permite enfocarnos en un alcance acotado y al mismo tiempo entregar un producto completo respaldado con la documentación necesaria. 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Para nuestro equipo tomar este proyecto significa una experiencia de aprendizaje relevante, ya que nos permitirá aplicar y poner a prueba competencias del perfil de egreso vinculadas al levantamiento y análisis de requerimientos, la gestión de información y el desarrollo de soluciones tecnológicas frente a un problema real.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