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Economica"/>
      <p:regular r:id="rId25"/>
      <p:bold r:id="rId26"/>
      <p:italic r:id="rId27"/>
      <p:boldItalic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conomica-bold.fntdata"/><Relationship Id="rId25" Type="http://schemas.openxmlformats.org/officeDocument/2006/relationships/font" Target="fonts/Economica-regular.fntdata"/><Relationship Id="rId28" Type="http://schemas.openxmlformats.org/officeDocument/2006/relationships/font" Target="fonts/Economica-boldItalic.fntdata"/><Relationship Id="rId27" Type="http://schemas.openxmlformats.org/officeDocument/2006/relationships/font" Target="fonts/Economic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9d53b7ee4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9d53b7ee4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9d53b7ee4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9d53b7ee4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9d53b7ee4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9d53b7ee4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9d53b7ee4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9d53b7ee4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9d53b7ee47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9d53b7ee47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9d53b7ee47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9d53b7ee4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9d53b7ee47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9d53b7ee47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9d53b7ee47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9d53b7ee47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9d53b7ee47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9d53b7ee47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9d53b7ee47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9d53b7ee47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9d53b7ee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9d53b7ee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9d53b7ee4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9d53b7ee4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9d53b7ee4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9d53b7ee4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9d53b7ee4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9d53b7ee4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9d53b7ee4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9d53b7ee4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9d53b7ee4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9d53b7ee4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9d53b7ee4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9d53b7ee4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9d53b7ee4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9d53b7ee4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s" sz="2200"/>
              <a:t>Proyecto de Ingeniería Inversa Broker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Integrantes: Alonso Murua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                 Carlos Uribe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                     Samuel Bonilla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4975" y="300038"/>
            <a:ext cx="5943600" cy="454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22677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500"/>
              <a:t>Descripción de Roles</a:t>
            </a:r>
            <a:endParaRPr sz="2500"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45325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s" sz="5200">
                <a:solidFill>
                  <a:schemeClr val="dk1"/>
                </a:solidFill>
              </a:rPr>
              <a:t>Ejecutivo:</a:t>
            </a:r>
            <a:br>
              <a:rPr b="1" lang="es" sz="5200">
                <a:solidFill>
                  <a:schemeClr val="dk1"/>
                </a:solidFill>
              </a:rPr>
            </a:br>
            <a:r>
              <a:rPr lang="es" sz="5200">
                <a:solidFill>
                  <a:schemeClr val="dk1"/>
                </a:solidFill>
              </a:rPr>
              <a:t> Gestiona clientes, pólizas y propuestas. Registra planes de pago, minutas y bitácoras.</a:t>
            </a:r>
            <a:br>
              <a:rPr lang="es" sz="5200">
                <a:solidFill>
                  <a:schemeClr val="dk1"/>
                </a:solidFill>
              </a:rPr>
            </a:br>
            <a:r>
              <a:rPr lang="es" sz="5200">
                <a:solidFill>
                  <a:schemeClr val="dk1"/>
                </a:solidFill>
              </a:rPr>
              <a:t> Controla comisiones y vencimientos.</a:t>
            </a:r>
            <a:endParaRPr sz="5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s" sz="5200">
                <a:solidFill>
                  <a:schemeClr val="dk1"/>
                </a:solidFill>
              </a:rPr>
              <a:t>Socio:</a:t>
            </a:r>
            <a:br>
              <a:rPr b="1" lang="es" sz="5200">
                <a:solidFill>
                  <a:schemeClr val="dk1"/>
                </a:solidFill>
              </a:rPr>
            </a:br>
            <a:r>
              <a:rPr lang="es" sz="5200">
                <a:solidFill>
                  <a:schemeClr val="dk1"/>
                </a:solidFill>
              </a:rPr>
              <a:t> Consulta negocios y comisiones propias. Recibe pagos de comisión.</a:t>
            </a:r>
            <a:br>
              <a:rPr lang="es" sz="5200">
                <a:solidFill>
                  <a:schemeClr val="dk1"/>
                </a:solidFill>
              </a:rPr>
            </a:br>
            <a:r>
              <a:rPr lang="es" sz="5200">
                <a:solidFill>
                  <a:schemeClr val="dk1"/>
                </a:solidFill>
              </a:rPr>
              <a:t> No modifica datos globales.</a:t>
            </a:r>
            <a:endParaRPr sz="5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s" sz="5200">
                <a:solidFill>
                  <a:schemeClr val="dk1"/>
                </a:solidFill>
              </a:rPr>
              <a:t>Gestor:</a:t>
            </a:r>
            <a:br>
              <a:rPr b="1" lang="es" sz="5200">
                <a:solidFill>
                  <a:schemeClr val="dk1"/>
                </a:solidFill>
              </a:rPr>
            </a:br>
            <a:r>
              <a:rPr lang="es" sz="5200">
                <a:solidFill>
                  <a:schemeClr val="dk1"/>
                </a:solidFill>
              </a:rPr>
              <a:t> Supervisa negocios asignados y gestiona documentación.</a:t>
            </a:r>
            <a:br>
              <a:rPr lang="es" sz="5200">
                <a:solidFill>
                  <a:schemeClr val="dk1"/>
                </a:solidFill>
              </a:rPr>
            </a:br>
            <a:r>
              <a:rPr lang="es" sz="5200">
                <a:solidFill>
                  <a:schemeClr val="dk1"/>
                </a:solidFill>
              </a:rPr>
              <a:t> Apoya propuestas y liquidaciones; accede a información de su cartera.</a:t>
            </a:r>
            <a:endParaRPr sz="5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s" sz="5200">
                <a:solidFill>
                  <a:schemeClr val="dk1"/>
                </a:solidFill>
              </a:rPr>
              <a:t>Abogado:</a:t>
            </a:r>
            <a:br>
              <a:rPr b="1" lang="es" sz="5200">
                <a:solidFill>
                  <a:schemeClr val="dk1"/>
                </a:solidFill>
              </a:rPr>
            </a:br>
            <a:r>
              <a:rPr lang="es" sz="5200">
                <a:solidFill>
                  <a:schemeClr val="dk1"/>
                </a:solidFill>
              </a:rPr>
              <a:t> Atiende siniestros asignados, registra avances legales y documentos.</a:t>
            </a:r>
            <a:br>
              <a:rPr lang="es" sz="5200">
                <a:solidFill>
                  <a:schemeClr val="dk1"/>
                </a:solidFill>
              </a:rPr>
            </a:br>
            <a:r>
              <a:rPr lang="es" sz="5200">
                <a:solidFill>
                  <a:schemeClr val="dk1"/>
                </a:solidFill>
              </a:rPr>
              <a:t> No interviene en procesos comerciales.</a:t>
            </a:r>
            <a:endParaRPr sz="5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s" sz="5200">
                <a:solidFill>
                  <a:schemeClr val="dk1"/>
                </a:solidFill>
              </a:rPr>
              <a:t>Liquidador:</a:t>
            </a:r>
            <a:br>
              <a:rPr b="1" lang="es" sz="5200">
                <a:solidFill>
                  <a:schemeClr val="dk1"/>
                </a:solidFill>
              </a:rPr>
            </a:br>
            <a:r>
              <a:rPr lang="es" sz="5200">
                <a:solidFill>
                  <a:schemeClr val="dk1"/>
                </a:solidFill>
              </a:rPr>
              <a:t> Evalúa y liquida siniestros. Colabora con abogados y ejecutivos.</a:t>
            </a:r>
            <a:br>
              <a:rPr lang="es" sz="5200">
                <a:solidFill>
                  <a:schemeClr val="dk1"/>
                </a:solidFill>
              </a:rPr>
            </a:br>
            <a:r>
              <a:rPr lang="es" sz="5200">
                <a:solidFill>
                  <a:schemeClr val="dk1"/>
                </a:solidFill>
              </a:rPr>
              <a:t> Registra montos y resoluciones finales.</a:t>
            </a:r>
            <a:endParaRPr sz="5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1058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Políticas y Regulaciones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816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5200">
                <a:solidFill>
                  <a:schemeClr val="dk1"/>
                </a:solidFill>
              </a:rPr>
              <a:t>Políticas Internas</a:t>
            </a:r>
            <a:endParaRPr b="1" sz="52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 sz="5200">
                <a:solidFill>
                  <a:schemeClr val="dk1"/>
                </a:solidFill>
              </a:rPr>
              <a:t>Seguridad: Autenticación por usuario, bloqueo tras intentos fallidos y control por roles.</a:t>
            </a:r>
            <a:br>
              <a:rPr lang="es" sz="5200">
                <a:solidFill>
                  <a:schemeClr val="dk1"/>
                </a:solidFill>
              </a:rPr>
            </a:br>
            <a:endParaRPr sz="52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 sz="5200">
                <a:solidFill>
                  <a:schemeClr val="dk1"/>
                </a:solidFill>
              </a:rPr>
              <a:t>Privacidad: Datos cifrados, respaldos seguros y cumplimiento de Ley 19.628.</a:t>
            </a:r>
            <a:br>
              <a:rPr lang="es" sz="5200">
                <a:solidFill>
                  <a:schemeClr val="dk1"/>
                </a:solidFill>
              </a:rPr>
            </a:br>
            <a:endParaRPr sz="52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 sz="5200">
                <a:solidFill>
                  <a:schemeClr val="dk1"/>
                </a:solidFill>
              </a:rPr>
              <a:t>Calidad de Software: Metodología ágil, control de versiones, pruebas funcionales e integración continua.</a:t>
            </a:r>
            <a:br>
              <a:rPr lang="es" sz="5200">
                <a:solidFill>
                  <a:schemeClr val="dk1"/>
                </a:solidFill>
              </a:rPr>
            </a:br>
            <a:endParaRPr sz="52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 sz="5200">
                <a:solidFill>
                  <a:schemeClr val="dk1"/>
                </a:solidFill>
              </a:rPr>
              <a:t>Auditoría: Registro de eventos críticos (alta, modificación, eliminación) y respaldos automáticos diarios</a:t>
            </a:r>
            <a:r>
              <a:rPr lang="es" sz="5200">
                <a:solidFill>
                  <a:schemeClr val="dk1"/>
                </a:solidFill>
              </a:rPr>
              <a:t>.</a:t>
            </a:r>
            <a:br>
              <a:rPr lang="es" sz="5200">
                <a:solidFill>
                  <a:schemeClr val="dk1"/>
                </a:solidFill>
              </a:rPr>
            </a:br>
            <a:endParaRPr sz="5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5200">
                <a:solidFill>
                  <a:schemeClr val="dk1"/>
                </a:solidFill>
              </a:rPr>
              <a:t>Regulaciones Externas</a:t>
            </a:r>
            <a:endParaRPr b="1" sz="52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 sz="5200">
                <a:solidFill>
                  <a:schemeClr val="dk1"/>
                </a:solidFill>
              </a:rPr>
              <a:t>CMF: Cumplimiento de normativas sobre trazabilidad y resguardo de pólizas.</a:t>
            </a:r>
            <a:br>
              <a:rPr lang="es" sz="5200">
                <a:solidFill>
                  <a:schemeClr val="dk1"/>
                </a:solidFill>
              </a:rPr>
            </a:br>
            <a:endParaRPr sz="52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 sz="5200">
                <a:solidFill>
                  <a:schemeClr val="dk1"/>
                </a:solidFill>
              </a:rPr>
              <a:t>Contabilidad: Cálculos conforme a IFRS / NIIF.</a:t>
            </a:r>
            <a:br>
              <a:rPr lang="es" sz="5200">
                <a:solidFill>
                  <a:schemeClr val="dk1"/>
                </a:solidFill>
              </a:rPr>
            </a:br>
            <a:endParaRPr sz="52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 sz="5200">
                <a:solidFill>
                  <a:schemeClr val="dk1"/>
                </a:solidFill>
              </a:rPr>
              <a:t>Protección de Datos: Respeto a derechos ARCO (Acceso, Rectificación, Cancelación, Oposición).</a:t>
            </a:r>
            <a:br>
              <a:rPr lang="es" sz="5200">
                <a:solidFill>
                  <a:schemeClr val="dk1"/>
                </a:solidFill>
              </a:rPr>
            </a:br>
            <a:endParaRPr sz="52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 sz="5200">
                <a:solidFill>
                  <a:schemeClr val="dk1"/>
                </a:solidFill>
              </a:rPr>
              <a:t>Internacionales: Cumplimiento de GDPR y estándares ISO/IEC 27001 cuando corresponda.</a:t>
            </a:r>
            <a:endParaRPr sz="5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1867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Requerimientos de Seguridad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018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s" sz="5200">
                <a:solidFill>
                  <a:schemeClr val="dk1"/>
                </a:solidFill>
              </a:rPr>
              <a:t>Autenticación y Control de Acceso</a:t>
            </a:r>
            <a:endParaRPr b="1" sz="52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 sz="5200">
                <a:solidFill>
                  <a:schemeClr val="dk1"/>
                </a:solidFill>
              </a:rPr>
              <a:t>Login obligatorio y bloqueo tras intentos fallidos.</a:t>
            </a:r>
            <a:br>
              <a:rPr lang="es" sz="5200">
                <a:solidFill>
                  <a:schemeClr val="dk1"/>
                </a:solidFill>
              </a:rPr>
            </a:br>
            <a:endParaRPr sz="52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 sz="5200">
                <a:solidFill>
                  <a:schemeClr val="dk1"/>
                </a:solidFill>
              </a:rPr>
              <a:t>Recuperación de contraseña segura.</a:t>
            </a:r>
            <a:br>
              <a:rPr lang="es" sz="5200">
                <a:solidFill>
                  <a:schemeClr val="dk1"/>
                </a:solidFill>
              </a:rPr>
            </a:br>
            <a:endParaRPr sz="52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 sz="5200">
                <a:solidFill>
                  <a:schemeClr val="dk1"/>
                </a:solidFill>
              </a:rPr>
              <a:t>Estados de usuario (Activo/Inactivo).</a:t>
            </a:r>
            <a:br>
              <a:rPr lang="es" sz="5200">
                <a:solidFill>
                  <a:schemeClr val="dk1"/>
                </a:solidFill>
              </a:rPr>
            </a:br>
            <a:endParaRPr sz="5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s" sz="5200">
                <a:solidFill>
                  <a:schemeClr val="dk1"/>
                </a:solidFill>
              </a:rPr>
              <a:t>Gestión de Roles y Permisos</a:t>
            </a:r>
            <a:endParaRPr b="1" sz="52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 sz="5200">
                <a:solidFill>
                  <a:schemeClr val="dk1"/>
                </a:solidFill>
              </a:rPr>
              <a:t>Acceso basado en roles (Ejecutivo, Socio, Gestor, Abogado, Liquidador).</a:t>
            </a:r>
            <a:br>
              <a:rPr lang="es" sz="5200">
                <a:solidFill>
                  <a:schemeClr val="dk1"/>
                </a:solidFill>
              </a:rPr>
            </a:br>
            <a:endParaRPr sz="52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 sz="5200">
                <a:solidFill>
                  <a:schemeClr val="dk1"/>
                </a:solidFill>
              </a:rPr>
              <a:t>Módulo de administración de perfiles y permisos granulares (crear, consultar, modificar, eliminar).</a:t>
            </a:r>
            <a:br>
              <a:rPr lang="es" sz="5200">
                <a:solidFill>
                  <a:schemeClr val="dk1"/>
                </a:solidFill>
              </a:rPr>
            </a:br>
            <a:endParaRPr sz="5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s" sz="5200">
                <a:solidFill>
                  <a:schemeClr val="dk1"/>
                </a:solidFill>
              </a:rPr>
              <a:t>Protección de Datos</a:t>
            </a:r>
            <a:endParaRPr b="1" sz="52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 sz="5200">
                <a:solidFill>
                  <a:schemeClr val="dk1"/>
                </a:solidFill>
              </a:rPr>
              <a:t>Tratamiento confidencial de la información de clientes y pólizas.</a:t>
            </a:r>
            <a:br>
              <a:rPr lang="es" sz="5200">
                <a:solidFill>
                  <a:schemeClr val="dk1"/>
                </a:solidFill>
              </a:rPr>
            </a:br>
            <a:endParaRPr sz="52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 sz="5200">
                <a:solidFill>
                  <a:schemeClr val="dk1"/>
                </a:solidFill>
              </a:rPr>
              <a:t>Respaldos cifrados y almacenados en entornos seguros.</a:t>
            </a:r>
            <a:endParaRPr sz="5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10045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Requerimientos de Capacitación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549450"/>
            <a:ext cx="8520600" cy="36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s" sz="4860">
                <a:solidFill>
                  <a:schemeClr val="dk1"/>
                </a:solidFill>
              </a:rPr>
              <a:t>Usuarios Operativos</a:t>
            </a:r>
            <a:endParaRPr b="1" sz="4860">
              <a:solidFill>
                <a:schemeClr val="dk1"/>
              </a:solidFill>
            </a:endParaRPr>
          </a:p>
          <a:p>
            <a:pPr indent="-305753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 sz="4860">
                <a:solidFill>
                  <a:schemeClr val="dk1"/>
                </a:solidFill>
              </a:rPr>
              <a:t>Inducción general: Acceso, navegación, flujo de propuestas.</a:t>
            </a:r>
            <a:br>
              <a:rPr lang="es" sz="4860">
                <a:solidFill>
                  <a:schemeClr val="dk1"/>
                </a:solidFill>
              </a:rPr>
            </a:br>
            <a:endParaRPr sz="4860">
              <a:solidFill>
                <a:schemeClr val="dk1"/>
              </a:solidFill>
            </a:endParaRPr>
          </a:p>
          <a:p>
            <a:pPr indent="-30575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 sz="4860">
                <a:solidFill>
                  <a:schemeClr val="dk1"/>
                </a:solidFill>
              </a:rPr>
              <a:t>Capacitación por rol: Ejecutivos/Gestores: Gestión de clientes y pólizas. Abogados/Liquidadores: Gestión de siniestros.</a:t>
            </a:r>
            <a:br>
              <a:rPr lang="es" sz="4860">
                <a:solidFill>
                  <a:schemeClr val="dk1"/>
                </a:solidFill>
              </a:rPr>
            </a:br>
            <a:endParaRPr sz="4860">
              <a:solidFill>
                <a:schemeClr val="dk1"/>
              </a:solidFill>
            </a:endParaRPr>
          </a:p>
          <a:p>
            <a:pPr indent="-30575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 sz="4860">
                <a:solidFill>
                  <a:schemeClr val="dk1"/>
                </a:solidFill>
              </a:rPr>
              <a:t>Manual de usuario: Guía digital o física de referencia rápida.</a:t>
            </a:r>
            <a:br>
              <a:rPr lang="es" sz="4860">
                <a:solidFill>
                  <a:schemeClr val="dk1"/>
                </a:solidFill>
              </a:rPr>
            </a:br>
            <a:endParaRPr sz="486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s" sz="4860">
                <a:solidFill>
                  <a:schemeClr val="dk1"/>
                </a:solidFill>
              </a:rPr>
              <a:t>Administradores del Sistema</a:t>
            </a:r>
            <a:endParaRPr b="1" sz="4860">
              <a:solidFill>
                <a:schemeClr val="dk1"/>
              </a:solidFill>
            </a:endParaRPr>
          </a:p>
          <a:p>
            <a:pPr indent="-305753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 sz="4860">
                <a:solidFill>
                  <a:schemeClr val="dk1"/>
                </a:solidFill>
              </a:rPr>
              <a:t>Gestión de cuentas y permisos.</a:t>
            </a:r>
            <a:br>
              <a:rPr lang="es" sz="4860">
                <a:solidFill>
                  <a:schemeClr val="dk1"/>
                </a:solidFill>
              </a:rPr>
            </a:br>
            <a:endParaRPr sz="4860">
              <a:solidFill>
                <a:schemeClr val="dk1"/>
              </a:solidFill>
            </a:endParaRPr>
          </a:p>
          <a:p>
            <a:pPr indent="-30575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 sz="4860">
                <a:solidFill>
                  <a:schemeClr val="dk1"/>
                </a:solidFill>
              </a:rPr>
              <a:t>Protocolos de seguridad y auditoría básica.</a:t>
            </a:r>
            <a:br>
              <a:rPr lang="es" sz="4860">
                <a:solidFill>
                  <a:schemeClr val="dk1"/>
                </a:solidFill>
              </a:rPr>
            </a:br>
            <a:endParaRPr sz="486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s" sz="4860">
                <a:solidFill>
                  <a:schemeClr val="dk1"/>
                </a:solidFill>
              </a:rPr>
              <a:t>Políticas y Seguridad</a:t>
            </a:r>
            <a:endParaRPr b="1" sz="4860">
              <a:solidFill>
                <a:schemeClr val="dk1"/>
              </a:solidFill>
            </a:endParaRPr>
          </a:p>
          <a:p>
            <a:pPr indent="-305753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 sz="4860">
                <a:solidFill>
                  <a:schemeClr val="dk1"/>
                </a:solidFill>
              </a:rPr>
              <a:t>Capacitación obligatoria en confidencialidad y protección de datos.</a:t>
            </a:r>
            <a:br>
              <a:rPr lang="es" sz="4860">
                <a:solidFill>
                  <a:schemeClr val="dk1"/>
                </a:solidFill>
              </a:rPr>
            </a:br>
            <a:endParaRPr sz="4860">
              <a:solidFill>
                <a:schemeClr val="dk1"/>
              </a:solidFill>
            </a:endParaRPr>
          </a:p>
          <a:p>
            <a:pPr indent="-30575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 sz="4860">
                <a:solidFill>
                  <a:schemeClr val="dk1"/>
                </a:solidFill>
              </a:rPr>
              <a:t>Reglas sobre uso aceptable y reporte de incidentes.</a:t>
            </a:r>
            <a:endParaRPr sz="486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Requerimientos de Capacidad y Carga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2938"/>
              <a:buFont typeface="Arial"/>
              <a:buNone/>
            </a:pPr>
            <a:r>
              <a:rPr b="1" lang="es" sz="1508">
                <a:solidFill>
                  <a:schemeClr val="dk1"/>
                </a:solidFill>
              </a:rPr>
              <a:t>Concurrencia y Usuarios</a:t>
            </a:r>
            <a:endParaRPr b="1" sz="1508">
              <a:solidFill>
                <a:schemeClr val="dk1"/>
              </a:solidFill>
            </a:endParaRPr>
          </a:p>
          <a:p>
            <a:pPr indent="-3100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 sz="1508">
                <a:solidFill>
                  <a:schemeClr val="dk1"/>
                </a:solidFill>
              </a:rPr>
              <a:t>Soporte mínimo de 100 usuarios concurrentes.</a:t>
            </a:r>
            <a:br>
              <a:rPr lang="es" sz="1508">
                <a:solidFill>
                  <a:schemeClr val="dk1"/>
                </a:solidFill>
              </a:rPr>
            </a:br>
            <a:endParaRPr sz="1508">
              <a:solidFill>
                <a:schemeClr val="dk1"/>
              </a:solidFill>
            </a:endParaRPr>
          </a:p>
          <a:p>
            <a:pPr indent="-310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 sz="1508">
                <a:solidFill>
                  <a:schemeClr val="dk1"/>
                </a:solidFill>
              </a:rPr>
              <a:t>Capacidad total para 500 cuentas activas e inactivas.</a:t>
            </a:r>
            <a:br>
              <a:rPr lang="es" sz="1508">
                <a:solidFill>
                  <a:schemeClr val="dk1"/>
                </a:solidFill>
              </a:rPr>
            </a:br>
            <a:endParaRPr sz="150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2938"/>
              <a:buFont typeface="Arial"/>
              <a:buNone/>
            </a:pPr>
            <a:r>
              <a:rPr b="1" lang="es" sz="1508">
                <a:solidFill>
                  <a:schemeClr val="dk1"/>
                </a:solidFill>
              </a:rPr>
              <a:t>Volumen de Datos</a:t>
            </a:r>
            <a:endParaRPr b="1" sz="1508">
              <a:solidFill>
                <a:schemeClr val="dk1"/>
              </a:solidFill>
            </a:endParaRPr>
          </a:p>
          <a:p>
            <a:pPr indent="-3100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 sz="1508">
                <a:solidFill>
                  <a:schemeClr val="dk1"/>
                </a:solidFill>
              </a:rPr>
              <a:t>Clientes: 50.000 registros.</a:t>
            </a:r>
            <a:br>
              <a:rPr lang="es" sz="1508">
                <a:solidFill>
                  <a:schemeClr val="dk1"/>
                </a:solidFill>
              </a:rPr>
            </a:br>
            <a:endParaRPr sz="1508">
              <a:solidFill>
                <a:schemeClr val="dk1"/>
              </a:solidFill>
            </a:endParaRPr>
          </a:p>
          <a:p>
            <a:pPr indent="-310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 sz="1508">
                <a:solidFill>
                  <a:schemeClr val="dk1"/>
                </a:solidFill>
              </a:rPr>
              <a:t>Propuestas y pólizas: 200.000 registros combinados.</a:t>
            </a:r>
            <a:br>
              <a:rPr lang="es" sz="1508">
                <a:solidFill>
                  <a:schemeClr val="dk1"/>
                </a:solidFill>
              </a:rPr>
            </a:br>
            <a:endParaRPr sz="1508">
              <a:solidFill>
                <a:schemeClr val="dk1"/>
              </a:solidFill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2938"/>
              <a:buChar char="●"/>
            </a:pPr>
            <a:r>
              <a:rPr lang="es" sz="1508">
                <a:solidFill>
                  <a:schemeClr val="dk1"/>
                </a:solidFill>
              </a:rPr>
              <a:t>Transacciones diarias: 1.000 operaciones promedio.</a:t>
            </a:r>
            <a:br>
              <a:rPr lang="e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Arquitectura Inicial del Sistema</a:t>
            </a:r>
            <a:endParaRPr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338">
                <a:solidFill>
                  <a:schemeClr val="dk1"/>
                </a:solidFill>
              </a:rPr>
              <a:t>Infraestructura Recomendada</a:t>
            </a:r>
            <a:endParaRPr b="1" sz="1338">
              <a:solidFill>
                <a:schemeClr val="dk1"/>
              </a:solidFill>
            </a:endParaRPr>
          </a:p>
          <a:p>
            <a:pPr indent="-313564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38"/>
              <a:buChar char="●"/>
            </a:pPr>
            <a:r>
              <a:rPr lang="es" sz="1338">
                <a:solidFill>
                  <a:schemeClr val="dk1"/>
                </a:solidFill>
              </a:rPr>
              <a:t>Hardware: CPU i5/Ryzen 5, 16 GB RAM, SSD, GPU dedicada.</a:t>
            </a:r>
            <a:br>
              <a:rPr lang="es" sz="1338">
                <a:solidFill>
                  <a:schemeClr val="dk1"/>
                </a:solidFill>
              </a:rPr>
            </a:br>
            <a:endParaRPr sz="1338">
              <a:solidFill>
                <a:schemeClr val="dk1"/>
              </a:solidFill>
            </a:endParaRPr>
          </a:p>
          <a:p>
            <a:pPr indent="-313564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8"/>
              <a:buChar char="●"/>
            </a:pPr>
            <a:r>
              <a:rPr lang="es" sz="1338">
                <a:solidFill>
                  <a:schemeClr val="dk1"/>
                </a:solidFill>
              </a:rPr>
              <a:t>Software: Framework: .NET, Lenguaje: C#, IDE: Visual Studio 2022, BD: SQL Server y SO: Windows 10 o superior</a:t>
            </a:r>
            <a:br>
              <a:rPr lang="es" sz="1338">
                <a:solidFill>
                  <a:schemeClr val="dk1"/>
                </a:solidFill>
              </a:rPr>
            </a:br>
            <a:endParaRPr sz="133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338">
                <a:solidFill>
                  <a:schemeClr val="dk1"/>
                </a:solidFill>
              </a:rPr>
              <a:t>Enfoque Técnico</a:t>
            </a:r>
            <a:endParaRPr b="1" sz="1338">
              <a:solidFill>
                <a:schemeClr val="dk1"/>
              </a:solidFill>
            </a:endParaRPr>
          </a:p>
          <a:p>
            <a:pPr indent="-313564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38"/>
              <a:buChar char="●"/>
            </a:pPr>
            <a:r>
              <a:rPr lang="es" sz="1338">
                <a:solidFill>
                  <a:schemeClr val="dk1"/>
                </a:solidFill>
              </a:rPr>
              <a:t>Aplicación de escritorio optimizada para rendimiento y compatibilidad.</a:t>
            </a:r>
            <a:br>
              <a:rPr lang="es" sz="1338">
                <a:solidFill>
                  <a:schemeClr val="dk1"/>
                </a:solidFill>
              </a:rPr>
            </a:br>
            <a:endParaRPr sz="1338">
              <a:solidFill>
                <a:schemeClr val="dk1"/>
              </a:solidFill>
            </a:endParaRPr>
          </a:p>
          <a:p>
            <a:pPr indent="-313564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8"/>
              <a:buChar char="●"/>
            </a:pPr>
            <a:r>
              <a:rPr lang="es" sz="1338">
                <a:solidFill>
                  <a:schemeClr val="dk1"/>
                </a:solidFill>
              </a:rPr>
              <a:t>Base sólida para futura evolución hacia entornos híbridos o nube.</a:t>
            </a:r>
            <a:endParaRPr sz="133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Criterios de Aceptación del Sistema</a:t>
            </a:r>
            <a:endParaRPr/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300">
                <a:solidFill>
                  <a:schemeClr val="dk1"/>
                </a:solidFill>
              </a:rPr>
              <a:t>Criterios Clave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" sz="1300">
                <a:solidFill>
                  <a:schemeClr val="dk1"/>
                </a:solidFill>
              </a:rPr>
              <a:t>Documentación técnica y funcional completa.</a:t>
            </a:r>
            <a:br>
              <a:rPr lang="es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" sz="1300">
                <a:solidFill>
                  <a:schemeClr val="dk1"/>
                </a:solidFill>
              </a:rPr>
              <a:t>Interfaz visual coherente con el sistema original.</a:t>
            </a:r>
            <a:br>
              <a:rPr lang="es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" sz="1300">
                <a:solidFill>
                  <a:schemeClr val="dk1"/>
                </a:solidFill>
              </a:rPr>
              <a:t>Escalabilidad y capacidad de evolución.</a:t>
            </a:r>
            <a:br>
              <a:rPr lang="es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" sz="1300">
                <a:solidFill>
                  <a:schemeClr val="dk1"/>
                </a:solidFill>
              </a:rPr>
              <a:t>Módulo funcional operativo de gestión de propuestas.</a:t>
            </a:r>
            <a:br>
              <a:rPr lang="es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" sz="1300">
                <a:solidFill>
                  <a:schemeClr val="dk1"/>
                </a:solidFill>
              </a:rPr>
              <a:t>Migración íntegra de datos históricos.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311700" y="1226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del Sistema Actual</a:t>
            </a:r>
            <a:endParaRPr/>
          </a:p>
        </p:txBody>
      </p:sp>
      <p:sp>
        <p:nvSpPr>
          <p:cNvPr id="165" name="Google Shape;165;p30"/>
          <p:cNvSpPr txBox="1"/>
          <p:nvPr>
            <p:ph idx="1" type="body"/>
          </p:nvPr>
        </p:nvSpPr>
        <p:spPr>
          <a:xfrm>
            <a:off x="311700" y="824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b="1" lang="es" sz="1235">
                <a:solidFill>
                  <a:schemeClr val="dk1"/>
                </a:solidFill>
              </a:rPr>
              <a:t>Sistema Vigente</a:t>
            </a:r>
            <a:endParaRPr b="1" sz="1235">
              <a:solidFill>
                <a:schemeClr val="dk1"/>
              </a:solidFill>
            </a:endParaRPr>
          </a:p>
          <a:p>
            <a:pPr indent="-30702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35"/>
              <a:buChar char="●"/>
            </a:pPr>
            <a:r>
              <a:rPr lang="es" sz="1235">
                <a:solidFill>
                  <a:schemeClr val="dk1"/>
                </a:solidFill>
              </a:rPr>
              <a:t>Administra clientes, pólizas y propuestas.</a:t>
            </a:r>
            <a:br>
              <a:rPr lang="es" sz="1235">
                <a:solidFill>
                  <a:schemeClr val="dk1"/>
                </a:solidFill>
              </a:rPr>
            </a:br>
            <a:endParaRPr sz="1235">
              <a:solidFill>
                <a:schemeClr val="dk1"/>
              </a:solidFill>
            </a:endParaRPr>
          </a:p>
          <a:p>
            <a:pPr indent="-30702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35"/>
              <a:buChar char="●"/>
            </a:pPr>
            <a:r>
              <a:rPr lang="es" sz="1235">
                <a:solidFill>
                  <a:schemeClr val="dk1"/>
                </a:solidFill>
              </a:rPr>
              <a:t>Multiusuario con vistas y permisos adaptados al rol.</a:t>
            </a:r>
            <a:br>
              <a:rPr lang="es" sz="1235">
                <a:solidFill>
                  <a:schemeClr val="dk1"/>
                </a:solidFill>
              </a:rPr>
            </a:br>
            <a:endParaRPr sz="1235">
              <a:solidFill>
                <a:schemeClr val="dk1"/>
              </a:solidFill>
            </a:endParaRPr>
          </a:p>
          <a:p>
            <a:pPr indent="-30702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35"/>
              <a:buChar char="●"/>
            </a:pPr>
            <a:r>
              <a:rPr lang="es" sz="1235">
                <a:solidFill>
                  <a:schemeClr val="dk1"/>
                </a:solidFill>
              </a:rPr>
              <a:t>Módulo principal: Registro de Propuestas, con sub-ventanas de: Ítems, Plan de Pago, Minuta, Bitácora y Documentos Adjuntos</a:t>
            </a:r>
            <a:endParaRPr sz="123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b="1" lang="es" sz="1235">
                <a:solidFill>
                  <a:schemeClr val="dk1"/>
                </a:solidFill>
              </a:rPr>
              <a:t>Fortalezas</a:t>
            </a:r>
            <a:endParaRPr b="1" sz="1235">
              <a:solidFill>
                <a:schemeClr val="dk1"/>
              </a:solidFill>
            </a:endParaRPr>
          </a:p>
          <a:p>
            <a:pPr indent="-30702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35"/>
              <a:buChar char="●"/>
            </a:pPr>
            <a:r>
              <a:rPr lang="es" sz="1235">
                <a:solidFill>
                  <a:schemeClr val="dk1"/>
                </a:solidFill>
              </a:rPr>
              <a:t>Amplia capacidad de almacenamiento.</a:t>
            </a:r>
            <a:br>
              <a:rPr lang="es" sz="1235">
                <a:solidFill>
                  <a:schemeClr val="dk1"/>
                </a:solidFill>
              </a:rPr>
            </a:br>
            <a:endParaRPr sz="1235">
              <a:solidFill>
                <a:schemeClr val="dk1"/>
              </a:solidFill>
            </a:endParaRPr>
          </a:p>
          <a:p>
            <a:pPr indent="-30702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35"/>
              <a:buChar char="●"/>
            </a:pPr>
            <a:r>
              <a:rPr lang="es" sz="1235">
                <a:solidFill>
                  <a:schemeClr val="dk1"/>
                </a:solidFill>
              </a:rPr>
              <a:t>Soporte multiusuario eficiente.</a:t>
            </a:r>
            <a:endParaRPr sz="123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b="1" lang="es" sz="1235">
                <a:solidFill>
                  <a:schemeClr val="dk1"/>
                </a:solidFill>
              </a:rPr>
              <a:t>Oportunidades de Mejora</a:t>
            </a:r>
            <a:endParaRPr b="1" sz="1235">
              <a:solidFill>
                <a:schemeClr val="dk1"/>
              </a:solidFill>
            </a:endParaRPr>
          </a:p>
          <a:p>
            <a:pPr indent="-30702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35"/>
              <a:buChar char="●"/>
            </a:pPr>
            <a:r>
              <a:rPr lang="es" sz="1235">
                <a:solidFill>
                  <a:schemeClr val="dk1"/>
                </a:solidFill>
              </a:rPr>
              <a:t>Modernizar arquitectura.</a:t>
            </a:r>
            <a:br>
              <a:rPr lang="es" sz="1235">
                <a:solidFill>
                  <a:schemeClr val="dk1"/>
                </a:solidFill>
              </a:rPr>
            </a:br>
            <a:endParaRPr sz="1235">
              <a:solidFill>
                <a:schemeClr val="dk1"/>
              </a:solidFill>
            </a:endParaRPr>
          </a:p>
          <a:p>
            <a:pPr indent="-30702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35"/>
              <a:buChar char="●"/>
            </a:pPr>
            <a:r>
              <a:rPr lang="es" sz="1235">
                <a:solidFill>
                  <a:schemeClr val="dk1"/>
                </a:solidFill>
              </a:rPr>
              <a:t>Optimizar seguridad y escalabilidad.</a:t>
            </a:r>
            <a:br>
              <a:rPr lang="es" sz="1235">
                <a:solidFill>
                  <a:schemeClr val="dk1"/>
                </a:solidFill>
              </a:rPr>
            </a:br>
            <a:endParaRPr sz="1235">
              <a:solidFill>
                <a:schemeClr val="dk1"/>
              </a:solidFill>
            </a:endParaRPr>
          </a:p>
          <a:p>
            <a:pPr indent="-30702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35"/>
              <a:buChar char="●"/>
            </a:pPr>
            <a:r>
              <a:rPr lang="es" sz="1235">
                <a:solidFill>
                  <a:schemeClr val="dk1"/>
                </a:solidFill>
              </a:rPr>
              <a:t>Mejorar integración con servicios externos.</a:t>
            </a:r>
            <a:endParaRPr sz="1829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Conclusión</a:t>
            </a:r>
            <a:endParaRPr/>
          </a:p>
        </p:txBody>
      </p:sp>
      <p:sp>
        <p:nvSpPr>
          <p:cNvPr id="171" name="Google Shape;171;p3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dk1"/>
                </a:solidFill>
              </a:rPr>
              <a:t>El desarrollo del sistema BROKER representa un paso decisivo hacia la modernización tecnológica y la optimización operativa del negocio asegurador.</a:t>
            </a:r>
            <a:br>
              <a:rPr lang="es" sz="1300">
                <a:solidFill>
                  <a:schemeClr val="dk1"/>
                </a:solidFill>
              </a:rPr>
            </a:br>
            <a:r>
              <a:rPr lang="es" sz="1300">
                <a:solidFill>
                  <a:schemeClr val="dk1"/>
                </a:solidFill>
              </a:rPr>
              <a:t> A través de una arquitectura sólida, basada en tecnologías actuales como .NET y SQL Server, el sistema busca ofrecer un entorno confiable, escalable y alineado con las necesidades reales de la empresa y sus usuarios.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dk1"/>
                </a:solidFill>
              </a:rPr>
              <a:t>La definición clara de roles y permisos, junto con políticas estrictas de seguridad, confidencialidad y cumplimiento normativo, garantiza la integridad de la información y la trazabilidad de cada proceso.</a:t>
            </a:r>
            <a:br>
              <a:rPr lang="es" sz="1300">
                <a:solidFill>
                  <a:schemeClr val="dk1"/>
                </a:solidFill>
              </a:rPr>
            </a:br>
            <a:r>
              <a:rPr lang="es" sz="1300">
                <a:solidFill>
                  <a:schemeClr val="dk1"/>
                </a:solidFill>
              </a:rPr>
              <a:t> Asimismo, los criterios de aceptación, requerimientos de capacidad y módulos funcionales aseguran que la solución entregue un desempeño estable y una experiencia de usuario fluida desde su implementación.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500">
                <a:solidFill>
                  <a:schemeClr val="dk1"/>
                </a:solidFill>
              </a:rPr>
              <a:t>Dentro de esta </a:t>
            </a:r>
            <a:r>
              <a:rPr lang="es" sz="1500">
                <a:solidFill>
                  <a:schemeClr val="dk1"/>
                </a:solidFill>
              </a:rPr>
              <a:t>presentación</a:t>
            </a:r>
            <a:r>
              <a:rPr lang="es" sz="1500">
                <a:solidFill>
                  <a:schemeClr val="dk1"/>
                </a:solidFill>
              </a:rPr>
              <a:t> se </a:t>
            </a:r>
            <a:r>
              <a:rPr lang="es" sz="1500">
                <a:solidFill>
                  <a:schemeClr val="dk1"/>
                </a:solidFill>
              </a:rPr>
              <a:t>especificarán</a:t>
            </a:r>
            <a:r>
              <a:rPr lang="es" sz="1500">
                <a:solidFill>
                  <a:schemeClr val="dk1"/>
                </a:solidFill>
              </a:rPr>
              <a:t> los requerimientos del sistema que determinarán el desarrollo e implementación del mismo. También establecen elementos como la seguridad, capacitación y arquitectura del proyecto a desarrollar.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3575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Especificación de Requerimientos Generales Principales</a:t>
            </a:r>
            <a:endParaRPr sz="2500"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479800" y="1017725"/>
            <a:ext cx="7235400" cy="35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" sz="1300">
                <a:solidFill>
                  <a:schemeClr val="dk1"/>
                </a:solidFill>
              </a:rPr>
              <a:t>Registrar Propuesta de Póliza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" sz="1300">
                <a:solidFill>
                  <a:schemeClr val="dk1"/>
                </a:solidFill>
              </a:rPr>
              <a:t>Validar Campos Obligatorios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" sz="1300">
                <a:solidFill>
                  <a:schemeClr val="dk1"/>
                </a:solidFill>
              </a:rPr>
              <a:t>Generar Número Correlativo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" sz="1300">
                <a:solidFill>
                  <a:schemeClr val="dk1"/>
                </a:solidFill>
              </a:rPr>
              <a:t>Ingresar Vigencia y Moneda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" sz="1300">
                <a:solidFill>
                  <a:schemeClr val="dk1"/>
                </a:solidFill>
              </a:rPr>
              <a:t>Calcular Resumen de Monto y Comisiones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" sz="1300">
                <a:solidFill>
                  <a:schemeClr val="dk1"/>
                </a:solidFill>
              </a:rPr>
              <a:t>Asociar Clientes y Entidades Relacionadas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" sz="1300">
                <a:solidFill>
                  <a:schemeClr val="dk1"/>
                </a:solidFill>
              </a:rPr>
              <a:t>Reutilizar Datos del Cliente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" sz="1300">
                <a:solidFill>
                  <a:schemeClr val="dk1"/>
                </a:solidFill>
              </a:rPr>
              <a:t>Acceso Directo a Maestros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" sz="1300">
                <a:solidFill>
                  <a:schemeClr val="dk1"/>
                </a:solidFill>
              </a:rPr>
              <a:t>Guardar y Habilitar Pestañas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" sz="1300">
                <a:solidFill>
                  <a:schemeClr val="dk1"/>
                </a:solidFill>
              </a:rPr>
              <a:t>Registrar Vigencia Automática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" sz="1300">
                <a:solidFill>
                  <a:schemeClr val="dk1"/>
                </a:solidFill>
              </a:rPr>
              <a:t>Insertar un </a:t>
            </a:r>
            <a:r>
              <a:rPr lang="es" sz="1300">
                <a:solidFill>
                  <a:schemeClr val="dk1"/>
                </a:solidFill>
              </a:rPr>
              <a:t>ítem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" sz="1300">
                <a:solidFill>
                  <a:schemeClr val="dk1"/>
                </a:solidFill>
              </a:rPr>
              <a:t>Agregar un </a:t>
            </a:r>
            <a:r>
              <a:rPr lang="es" sz="1300">
                <a:solidFill>
                  <a:schemeClr val="dk1"/>
                </a:solidFill>
              </a:rPr>
              <a:t>ítem</a:t>
            </a:r>
            <a:r>
              <a:rPr lang="es" sz="1300">
                <a:solidFill>
                  <a:schemeClr val="dk1"/>
                </a:solidFill>
              </a:rPr>
              <a:t> de forma manual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" sz="1300">
                <a:solidFill>
                  <a:schemeClr val="dk1"/>
                </a:solidFill>
              </a:rPr>
              <a:t>Asociar coberturas a un </a:t>
            </a:r>
            <a:r>
              <a:rPr lang="es" sz="1300">
                <a:solidFill>
                  <a:schemeClr val="dk1"/>
                </a:solidFill>
              </a:rPr>
              <a:t>ítem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" sz="1300">
                <a:solidFill>
                  <a:schemeClr val="dk1"/>
                </a:solidFill>
              </a:rPr>
              <a:t>Barra de búsqueda para coberturas por nombre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" sz="1300">
                <a:solidFill>
                  <a:schemeClr val="dk1"/>
                </a:solidFill>
              </a:rPr>
              <a:t>El usuario puede seleccionar un producto (paquete de coberturas)</a:t>
            </a:r>
            <a:endParaRPr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62125" y="690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500"/>
              <a:t>Restricciones del Sistema</a:t>
            </a:r>
            <a:endParaRPr sz="2500"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278075" y="9003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</a:rPr>
              <a:t>El sistema BROKER presenta una serie de restricciones técnicas y operativas que deben considerarse durante su desarrollo, implementación y mantenimiento.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" sz="1300">
                <a:solidFill>
                  <a:schemeClr val="dk1"/>
                </a:solidFill>
              </a:rPr>
              <a:t>El sistema deberá operar únicamente sobre sistemas operativos Windows 10 o versiones posteriores, tanto en entornos de desarrollo como en producción.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" sz="1300">
                <a:solidFill>
                  <a:schemeClr val="dk1"/>
                </a:solidFill>
              </a:rPr>
              <a:t>La aplicación estará diseñada como un software de escritorio, por lo que no contempla una versión web o móvil.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" sz="1300">
                <a:solidFill>
                  <a:schemeClr val="dk1"/>
                </a:solidFill>
              </a:rPr>
              <a:t>Se requiere acceso permanente a internet para sincronización de datos, validación de usuarios y acceso a servicios externos (como APIs o bases de datos centralizadas).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" sz="1300">
                <a:solidFill>
                  <a:schemeClr val="dk1"/>
                </a:solidFill>
              </a:rPr>
              <a:t>El desarrollo deberá realizarse exclusivamente bajo el framework .NET (versión 6 o superior), utilizando C# como lenguaje principal.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" sz="1300">
                <a:solidFill>
                  <a:schemeClr val="dk1"/>
                </a:solidFill>
              </a:rPr>
              <a:t>La base de datos deberá implementarse en Microsoft SQL Server, asegurando compatibilidad con los sistemas existentes de la empresa.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" sz="1300">
                <a:solidFill>
                  <a:schemeClr val="dk1"/>
                </a:solidFill>
              </a:rPr>
              <a:t>El entorno de desarrollo deberá ser Visual Studio 2022 o superior.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" sz="1300">
                <a:solidFill>
                  <a:schemeClr val="dk1"/>
                </a:solidFill>
              </a:rPr>
              <a:t>Se prohíbe el uso de librerías o frameworks externos que no cumplan con políticas de licenciamiento empresarial o que representen riesgos de seguridad.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-1092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500"/>
              <a:t>Interfaces</a:t>
            </a:r>
            <a:endParaRPr sz="2500"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78820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" sz="1300">
                <a:solidFill>
                  <a:schemeClr val="dk1"/>
                </a:solidFill>
              </a:rPr>
              <a:t>Interfaz de Login</a:t>
            </a:r>
            <a:endParaRPr sz="1300"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050" y="1391025"/>
            <a:ext cx="4897474" cy="307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7467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" sz="1300">
                <a:solidFill>
                  <a:schemeClr val="dk1"/>
                </a:solidFill>
              </a:rPr>
              <a:t>Ventana Principal</a:t>
            </a:r>
            <a:endParaRPr sz="1300"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600" y="842775"/>
            <a:ext cx="6786850" cy="368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2587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" sz="1300">
                <a:solidFill>
                  <a:schemeClr val="dk1"/>
                </a:solidFill>
              </a:rPr>
              <a:t>Mantenedor de Perfiles</a:t>
            </a:r>
            <a:endParaRPr sz="1300"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4475" y="912200"/>
            <a:ext cx="7068700" cy="376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5787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" sz="1300">
                <a:solidFill>
                  <a:schemeClr val="dk1"/>
                </a:solidFill>
              </a:rPr>
              <a:t>Mantenedor Ejecutivo</a:t>
            </a:r>
            <a:endParaRPr sz="1300"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900" y="714375"/>
            <a:ext cx="7275076" cy="396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278075" y="19990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" sz="1300">
                <a:solidFill>
                  <a:schemeClr val="dk1"/>
                </a:solidFill>
              </a:rPr>
              <a:t>Ventana de producción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550" y="1112624"/>
            <a:ext cx="8369650" cy="122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