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53C4C-0B2E-4761-A22E-611CBD037030}" type="datetimeFigureOut">
              <a:rPr lang="es-AR" smtClean="0"/>
              <a:t>20/5/2021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6469E-E9EC-4DDA-AB61-36A698200202}" type="slidenum">
              <a:rPr lang="es-AR" smtClean="0"/>
              <a:t>‹Nº›</a:t>
            </a:fld>
            <a:endParaRPr lang="es-AR"/>
          </a:p>
        </p:txBody>
      </p:sp>
    </p:spTree>
    <p:extLst>
      <p:ext uri="{BB962C8B-B14F-4D97-AF65-F5344CB8AC3E}">
        <p14:creationId xmlns:p14="http://schemas.microsoft.com/office/powerpoint/2010/main" val="278099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57179B3-A6E9-40A6-B600-94AC81AF890B}" type="datetime1">
              <a:rPr lang="en-US" smtClean="0"/>
              <a:t>5/20/2021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r>
              <a:rPr lang="en-US"/>
              <a:t>CELIZ FACUNDO, CEBALLOS LAUTARO, MAGLIONE MARCOS</a:t>
            </a:r>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8D4A55-11A4-4CF6-8AAB-0CA28CAB6098}" type="datetime1">
              <a:rPr lang="en-US" smtClean="0"/>
              <a:t>5/20/2021</a:t>
            </a:fld>
            <a:endParaRPr lang="en-US" dirty="0"/>
          </a:p>
        </p:txBody>
      </p:sp>
      <p:sp>
        <p:nvSpPr>
          <p:cNvPr id="5" name="Footer Placeholder 4"/>
          <p:cNvSpPr>
            <a:spLocks noGrp="1"/>
          </p:cNvSpPr>
          <p:nvPr>
            <p:ph type="ftr" sz="quarter" idx="11"/>
          </p:nvPr>
        </p:nvSpPr>
        <p:spPr/>
        <p:txBody>
          <a:bodyPr/>
          <a:lstStyle/>
          <a:p>
            <a:r>
              <a:rPr lang="en-US"/>
              <a:t>CELIZ FACUNDO, CEBALLOS LAUTARO, MAGLIONE MARCOS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A8412F-EFB0-4BE3-ACA2-269B9FF1DE49}" type="datetime1">
              <a:rPr lang="en-US" smtClean="0"/>
              <a:t>5/20/2021</a:t>
            </a:fld>
            <a:endParaRPr lang="en-US" dirty="0"/>
          </a:p>
        </p:txBody>
      </p:sp>
      <p:sp>
        <p:nvSpPr>
          <p:cNvPr id="5" name="Footer Placeholder 4"/>
          <p:cNvSpPr>
            <a:spLocks noGrp="1"/>
          </p:cNvSpPr>
          <p:nvPr>
            <p:ph type="ftr" sz="quarter" idx="11"/>
          </p:nvPr>
        </p:nvSpPr>
        <p:spPr/>
        <p:txBody>
          <a:bodyPr/>
          <a:lstStyle/>
          <a:p>
            <a:r>
              <a:rPr lang="en-US"/>
              <a:t>CELIZ FACUNDO, CEBALLOS LAUTARO, MAGLIONE MARCOS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22D762-D822-40FB-85B3-C8EB6EC10F74}" type="datetime1">
              <a:rPr lang="en-US" smtClean="0"/>
              <a:t>5/20/2021</a:t>
            </a:fld>
            <a:endParaRPr lang="en-US" dirty="0"/>
          </a:p>
        </p:txBody>
      </p:sp>
      <p:sp>
        <p:nvSpPr>
          <p:cNvPr id="5" name="Footer Placeholder 4"/>
          <p:cNvSpPr>
            <a:spLocks noGrp="1"/>
          </p:cNvSpPr>
          <p:nvPr>
            <p:ph type="ftr" sz="quarter" idx="11"/>
          </p:nvPr>
        </p:nvSpPr>
        <p:spPr/>
        <p:txBody>
          <a:bodyPr/>
          <a:lstStyle/>
          <a:p>
            <a:r>
              <a:rPr lang="en-US"/>
              <a:t>CELIZ FACUNDO, CEBALLOS LAUTARO, MAGLIONE MARCOS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A36318-C8BA-4D62-B479-446F4EE114D1}" type="datetime1">
              <a:rPr lang="en-US" smtClean="0"/>
              <a:t>5/20/2021</a:t>
            </a:fld>
            <a:endParaRPr lang="en-US" dirty="0"/>
          </a:p>
        </p:txBody>
      </p:sp>
      <p:sp>
        <p:nvSpPr>
          <p:cNvPr id="5" name="Footer Placeholder 4"/>
          <p:cNvSpPr>
            <a:spLocks noGrp="1"/>
          </p:cNvSpPr>
          <p:nvPr>
            <p:ph type="ftr" sz="quarter" idx="11"/>
          </p:nvPr>
        </p:nvSpPr>
        <p:spPr/>
        <p:txBody>
          <a:bodyPr/>
          <a:lstStyle/>
          <a:p>
            <a:r>
              <a:rPr lang="en-US"/>
              <a:t>CELIZ FACUNDO, CEBALLOS LAUTARO, MAGLIONE MARCOS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0261BE6-0A15-4364-99B9-4B7251C392E4}" type="datetime1">
              <a:rPr lang="en-US" smtClean="0"/>
              <a:t>5/20/2021</a:t>
            </a:fld>
            <a:endParaRPr lang="en-US" dirty="0"/>
          </a:p>
        </p:txBody>
      </p:sp>
      <p:sp>
        <p:nvSpPr>
          <p:cNvPr id="6" name="Footer Placeholder 5"/>
          <p:cNvSpPr>
            <a:spLocks noGrp="1"/>
          </p:cNvSpPr>
          <p:nvPr>
            <p:ph type="ftr" sz="quarter" idx="11"/>
          </p:nvPr>
        </p:nvSpPr>
        <p:spPr/>
        <p:txBody>
          <a:bodyPr/>
          <a:lstStyle/>
          <a:p>
            <a:r>
              <a:rPr lang="en-US"/>
              <a:t>CELIZ FACUNDO, CEBALLOS LAUTARO, MAGLIONE MARCOS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6AE137D-B2ED-4322-9919-FC7B52A95216}" type="datetime1">
              <a:rPr lang="en-US" smtClean="0"/>
              <a:t>5/20/2021</a:t>
            </a:fld>
            <a:endParaRPr lang="en-US" dirty="0"/>
          </a:p>
        </p:txBody>
      </p:sp>
      <p:sp>
        <p:nvSpPr>
          <p:cNvPr id="8" name="Footer Placeholder 7"/>
          <p:cNvSpPr>
            <a:spLocks noGrp="1"/>
          </p:cNvSpPr>
          <p:nvPr>
            <p:ph type="ftr" sz="quarter" idx="11"/>
          </p:nvPr>
        </p:nvSpPr>
        <p:spPr/>
        <p:txBody>
          <a:bodyPr/>
          <a:lstStyle/>
          <a:p>
            <a:r>
              <a:rPr lang="en-US"/>
              <a:t>CELIZ FACUNDO, CEBALLOS LAUTARO, MAGLIONE MARCOS</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5BC1CCF-FFDB-4865-9C68-9B6F0CBCBFC0}" type="datetime1">
              <a:rPr lang="en-US" smtClean="0"/>
              <a:t>5/20/2021</a:t>
            </a:fld>
            <a:endParaRPr lang="en-US" dirty="0"/>
          </a:p>
        </p:txBody>
      </p:sp>
      <p:sp>
        <p:nvSpPr>
          <p:cNvPr id="4" name="Footer Placeholder 3"/>
          <p:cNvSpPr>
            <a:spLocks noGrp="1"/>
          </p:cNvSpPr>
          <p:nvPr>
            <p:ph type="ftr" sz="quarter" idx="11"/>
          </p:nvPr>
        </p:nvSpPr>
        <p:spPr/>
        <p:txBody>
          <a:bodyPr/>
          <a:lstStyle/>
          <a:p>
            <a:r>
              <a:rPr lang="en-US"/>
              <a:t>CELIZ FACUNDO, CEBALLOS LAUTARO, MAGLIONE MARCOS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DCD06-210E-4E0B-AAC9-336B4B576F82}" type="datetime1">
              <a:rPr lang="en-US" smtClean="0"/>
              <a:t>5/20/2021</a:t>
            </a:fld>
            <a:endParaRPr lang="en-US" dirty="0"/>
          </a:p>
        </p:txBody>
      </p:sp>
      <p:sp>
        <p:nvSpPr>
          <p:cNvPr id="3" name="Footer Placeholder 2"/>
          <p:cNvSpPr>
            <a:spLocks noGrp="1"/>
          </p:cNvSpPr>
          <p:nvPr>
            <p:ph type="ftr" sz="quarter" idx="11"/>
          </p:nvPr>
        </p:nvSpPr>
        <p:spPr/>
        <p:txBody>
          <a:bodyPr/>
          <a:lstStyle/>
          <a:p>
            <a:r>
              <a:rPr lang="en-US"/>
              <a:t>CELIZ FACUNDO, CEBALLOS LAUTARO, MAGLIONE MARCOS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4F7656-87BA-4704-94F5-9182FDE9CB74}" type="datetime1">
              <a:rPr lang="en-US" smtClean="0"/>
              <a:t>5/20/2021</a:t>
            </a:fld>
            <a:endParaRPr lang="en-US" dirty="0"/>
          </a:p>
        </p:txBody>
      </p:sp>
      <p:sp>
        <p:nvSpPr>
          <p:cNvPr id="6" name="Footer Placeholder 5"/>
          <p:cNvSpPr>
            <a:spLocks noGrp="1"/>
          </p:cNvSpPr>
          <p:nvPr>
            <p:ph type="ftr" sz="quarter" idx="11"/>
          </p:nvPr>
        </p:nvSpPr>
        <p:spPr/>
        <p:txBody>
          <a:bodyPr/>
          <a:lstStyle/>
          <a:p>
            <a:r>
              <a:rPr lang="en-US"/>
              <a:t>CELIZ FACUNDO, CEBALLOS LAUTARO, MAGLIONE MARCOS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A2036F6-4191-451C-B542-520E8BDB5C96}" type="datetime1">
              <a:rPr lang="en-US" smtClean="0"/>
              <a:t>5/20/2021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CELIZ FACUNDO, CEBALLOS LAUTARO, MAGLIONE MARCOS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C0064F-55E0-4043-A0A8-24A29F553ED4}" type="datetime1">
              <a:rPr lang="en-US" smtClean="0"/>
              <a:t>5/20/2021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CELIZ FACUNDO, CEBALLOS LAUTARO, MAGLIONE MARCOS</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14544F-8EFE-450B-9BF3-0B7847F895E3}"/>
              </a:ext>
            </a:extLst>
          </p:cNvPr>
          <p:cNvSpPr>
            <a:spLocks noGrp="1"/>
          </p:cNvSpPr>
          <p:nvPr>
            <p:ph type="ctrTitle"/>
          </p:nvPr>
        </p:nvSpPr>
        <p:spPr/>
        <p:txBody>
          <a:bodyPr/>
          <a:lstStyle/>
          <a:p>
            <a:r>
              <a:rPr lang="es-AR" dirty="0"/>
              <a:t>escaleras</a:t>
            </a:r>
          </a:p>
        </p:txBody>
      </p:sp>
      <p:sp>
        <p:nvSpPr>
          <p:cNvPr id="3" name="Subtítulo 2">
            <a:extLst>
              <a:ext uri="{FF2B5EF4-FFF2-40B4-BE49-F238E27FC236}">
                <a16:creationId xmlns:a16="http://schemas.microsoft.com/office/drawing/2014/main" id="{87CA8E1C-2E55-429D-AD36-ADD0E2296DE1}"/>
              </a:ext>
            </a:extLst>
          </p:cNvPr>
          <p:cNvSpPr>
            <a:spLocks noGrp="1"/>
          </p:cNvSpPr>
          <p:nvPr>
            <p:ph type="subTitle" idx="1"/>
          </p:nvPr>
        </p:nvSpPr>
        <p:spPr/>
        <p:txBody>
          <a:bodyPr/>
          <a:lstStyle/>
          <a:p>
            <a:r>
              <a:rPr lang="es-AR" dirty="0"/>
              <a:t>Decreto 911</a:t>
            </a:r>
          </a:p>
        </p:txBody>
      </p:sp>
      <p:sp>
        <p:nvSpPr>
          <p:cNvPr id="4" name="Marcador de pie de página 3">
            <a:extLst>
              <a:ext uri="{FF2B5EF4-FFF2-40B4-BE49-F238E27FC236}">
                <a16:creationId xmlns:a16="http://schemas.microsoft.com/office/drawing/2014/main" id="{2FC65965-5D22-40DB-8E16-88830C8D2561}"/>
              </a:ext>
            </a:extLst>
          </p:cNvPr>
          <p:cNvSpPr>
            <a:spLocks noGrp="1"/>
          </p:cNvSpPr>
          <p:nvPr>
            <p:ph type="ftr" sz="quarter" idx="11"/>
          </p:nvPr>
        </p:nvSpPr>
        <p:spPr>
          <a:xfrm>
            <a:off x="8307145" y="5901101"/>
            <a:ext cx="3884855" cy="309201"/>
          </a:xfrm>
        </p:spPr>
        <p:txBody>
          <a:bodyPr/>
          <a:lstStyle/>
          <a:p>
            <a:r>
              <a:rPr lang="en-US" dirty="0"/>
              <a:t>CELIZ FACUNDO, CEBALLOS LAUTARO, MAGLIONE MARCOS</a:t>
            </a:r>
          </a:p>
        </p:txBody>
      </p:sp>
    </p:spTree>
    <p:extLst>
      <p:ext uri="{BB962C8B-B14F-4D97-AF65-F5344CB8AC3E}">
        <p14:creationId xmlns:p14="http://schemas.microsoft.com/office/powerpoint/2010/main" val="44042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1F0AD-B158-42F1-9FC4-4BE1BA3D0FBE}"/>
              </a:ext>
            </a:extLst>
          </p:cNvPr>
          <p:cNvSpPr>
            <a:spLocks noGrp="1"/>
          </p:cNvSpPr>
          <p:nvPr>
            <p:ph type="title"/>
          </p:nvPr>
        </p:nvSpPr>
        <p:spPr>
          <a:xfrm>
            <a:off x="1449217" y="339222"/>
            <a:ext cx="9293577" cy="1059305"/>
          </a:xfrm>
        </p:spPr>
        <p:txBody>
          <a:bodyPr/>
          <a:lstStyle/>
          <a:p>
            <a:r>
              <a:rPr lang="es-AR" dirty="0"/>
              <a:t>Escaleras telescópicas mecánicas</a:t>
            </a:r>
          </a:p>
        </p:txBody>
      </p:sp>
      <p:sp>
        <p:nvSpPr>
          <p:cNvPr id="3" name="Marcador de contenido 2">
            <a:extLst>
              <a:ext uri="{FF2B5EF4-FFF2-40B4-BE49-F238E27FC236}">
                <a16:creationId xmlns:a16="http://schemas.microsoft.com/office/drawing/2014/main" id="{BE511C9D-835C-4EF1-A135-05BAB4C7AD82}"/>
              </a:ext>
            </a:extLst>
          </p:cNvPr>
          <p:cNvSpPr>
            <a:spLocks noGrp="1"/>
          </p:cNvSpPr>
          <p:nvPr>
            <p:ph sz="half" idx="1"/>
          </p:nvPr>
        </p:nvSpPr>
        <p:spPr>
          <a:xfrm>
            <a:off x="1447331" y="1398528"/>
            <a:ext cx="4488654" cy="4060946"/>
          </a:xfrm>
        </p:spPr>
        <p:txBody>
          <a:bodyPr>
            <a:normAutofit/>
          </a:bodyPr>
          <a:lstStyle/>
          <a:p>
            <a:r>
              <a:rPr lang="es-ES" dirty="0"/>
              <a:t>Las escaleras telescópicas mecánicas deben estar equipadas con una plataforma de trabajo con barandas y zócalos, o con una jaula o malla de alambre de acero resistente. Cuando estén montadas sobre elementos móviles, su desplazamiento se efectuará cuando no haya ninguna persona sobre ella.</a:t>
            </a:r>
            <a:endParaRPr lang="es-AR" dirty="0"/>
          </a:p>
        </p:txBody>
      </p:sp>
      <p:pic>
        <p:nvPicPr>
          <p:cNvPr id="6146" name="Picture 2" descr="Piattaforma telescopica a sbalzo - Scale per treni">
            <a:extLst>
              <a:ext uri="{FF2B5EF4-FFF2-40B4-BE49-F238E27FC236}">
                <a16:creationId xmlns:a16="http://schemas.microsoft.com/office/drawing/2014/main" id="{5AE56732-501A-45B0-8AEA-9C91A7CFF7D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99719" y="1398588"/>
            <a:ext cx="2997924" cy="40608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ie de página 4">
            <a:extLst>
              <a:ext uri="{FF2B5EF4-FFF2-40B4-BE49-F238E27FC236}">
                <a16:creationId xmlns:a16="http://schemas.microsoft.com/office/drawing/2014/main" id="{DCF72CF5-D113-4FFA-9016-32AACACF5AB2}"/>
              </a:ext>
            </a:extLst>
          </p:cNvPr>
          <p:cNvSpPr>
            <a:spLocks noGrp="1"/>
          </p:cNvSpPr>
          <p:nvPr>
            <p:ph type="ftr" sz="quarter" idx="11"/>
          </p:nvPr>
        </p:nvSpPr>
        <p:spPr>
          <a:xfrm>
            <a:off x="8329301" y="5912526"/>
            <a:ext cx="3862699" cy="309201"/>
          </a:xfrm>
        </p:spPr>
        <p:txBody>
          <a:bodyPr/>
          <a:lstStyle/>
          <a:p>
            <a:r>
              <a:rPr lang="en-US" dirty="0"/>
              <a:t>CELIZ FACUNDO, CEBALLOS LAUTARO, MAGLIONE MARCOS</a:t>
            </a:r>
          </a:p>
        </p:txBody>
      </p:sp>
    </p:spTree>
    <p:extLst>
      <p:ext uri="{BB962C8B-B14F-4D97-AF65-F5344CB8AC3E}">
        <p14:creationId xmlns:p14="http://schemas.microsoft.com/office/powerpoint/2010/main" val="417181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E1C168D-DC4E-4BAD-8407-A8A631071517}"/>
              </a:ext>
            </a:extLst>
          </p:cNvPr>
          <p:cNvSpPr>
            <a:spLocks noGrp="1"/>
          </p:cNvSpPr>
          <p:nvPr>
            <p:ph type="title"/>
          </p:nvPr>
        </p:nvSpPr>
        <p:spPr>
          <a:xfrm>
            <a:off x="1450392" y="342420"/>
            <a:ext cx="9291215" cy="1049235"/>
          </a:xfrm>
        </p:spPr>
        <p:txBody>
          <a:bodyPr/>
          <a:lstStyle/>
          <a:p>
            <a:r>
              <a:rPr lang="es-AR" dirty="0"/>
              <a:t>Casos específicos</a:t>
            </a:r>
          </a:p>
        </p:txBody>
      </p:sp>
      <p:sp>
        <p:nvSpPr>
          <p:cNvPr id="6" name="Marcador de contenido 5">
            <a:extLst>
              <a:ext uri="{FF2B5EF4-FFF2-40B4-BE49-F238E27FC236}">
                <a16:creationId xmlns:a16="http://schemas.microsoft.com/office/drawing/2014/main" id="{ADD7B7E2-DABF-4989-9CD9-A02FC1DBBEE9}"/>
              </a:ext>
            </a:extLst>
          </p:cNvPr>
          <p:cNvSpPr>
            <a:spLocks noGrp="1"/>
          </p:cNvSpPr>
          <p:nvPr>
            <p:ph idx="1"/>
          </p:nvPr>
        </p:nvSpPr>
        <p:spPr>
          <a:xfrm>
            <a:off x="1451579" y="1391656"/>
            <a:ext cx="9291215" cy="4074690"/>
          </a:xfrm>
        </p:spPr>
        <p:txBody>
          <a:bodyPr>
            <a:normAutofit fontScale="92500" lnSpcReduction="10000"/>
          </a:bodyPr>
          <a:lstStyle/>
          <a:p>
            <a:r>
              <a:rPr lang="es-AR" dirty="0"/>
              <a:t>INSTALACIONES ELECTRICAS:</a:t>
            </a:r>
          </a:p>
          <a:p>
            <a:pPr marL="0" indent="0">
              <a:buNone/>
            </a:pPr>
            <a:r>
              <a:rPr lang="es-AR" dirty="0"/>
              <a:t>En todo trabajo ya sea con baja, media o alta tensión, queda prohibido utilizar escaleras metálicas, en cambio se tendrán que utilizar escaleras construidas con materiales aislantes.</a:t>
            </a:r>
          </a:p>
          <a:p>
            <a:r>
              <a:rPr lang="es-AR" dirty="0"/>
              <a:t>EXCAVACIONES:</a:t>
            </a:r>
          </a:p>
          <a:p>
            <a:pPr marL="0" indent="0">
              <a:buNone/>
            </a:pPr>
            <a:r>
              <a:rPr lang="es-AR" dirty="0"/>
              <a:t>Se van a instalar escaleras una vez superado el metro de profundidad.</a:t>
            </a:r>
          </a:p>
          <a:p>
            <a:r>
              <a:rPr lang="es-AR" dirty="0"/>
              <a:t>ILUMINACION:</a:t>
            </a:r>
          </a:p>
          <a:p>
            <a:pPr marL="0" indent="0">
              <a:buNone/>
            </a:pPr>
            <a:r>
              <a:rPr lang="es-AR" dirty="0"/>
              <a:t>Cerca de cada caja de escalera debe haber luminarias de modo tal que cada escalón reciba luz de forma directa, con esto podemos tener una rápida evacuación en caso de haberla</a:t>
            </a:r>
          </a:p>
          <a:p>
            <a:pPr marL="0" indent="0">
              <a:buNone/>
            </a:pPr>
            <a:endParaRPr lang="es-AR" dirty="0"/>
          </a:p>
        </p:txBody>
      </p:sp>
      <p:sp>
        <p:nvSpPr>
          <p:cNvPr id="7" name="Marcador de pie de página 6">
            <a:extLst>
              <a:ext uri="{FF2B5EF4-FFF2-40B4-BE49-F238E27FC236}">
                <a16:creationId xmlns:a16="http://schemas.microsoft.com/office/drawing/2014/main" id="{1C990279-258E-48F3-B82C-113A9DEF6F3E}"/>
              </a:ext>
            </a:extLst>
          </p:cNvPr>
          <p:cNvSpPr>
            <a:spLocks noGrp="1"/>
          </p:cNvSpPr>
          <p:nvPr>
            <p:ph type="ftr" sz="quarter" idx="11"/>
          </p:nvPr>
        </p:nvSpPr>
        <p:spPr>
          <a:xfrm>
            <a:off x="8340059" y="5891010"/>
            <a:ext cx="3851941" cy="309201"/>
          </a:xfrm>
        </p:spPr>
        <p:txBody>
          <a:bodyPr/>
          <a:lstStyle/>
          <a:p>
            <a:r>
              <a:rPr lang="en-US" dirty="0"/>
              <a:t>CELIZ FACUNDO, CEBALLOS LAUTARO, MAGLIONE MARCOS</a:t>
            </a:r>
          </a:p>
        </p:txBody>
      </p:sp>
    </p:spTree>
    <p:extLst>
      <p:ext uri="{BB962C8B-B14F-4D97-AF65-F5344CB8AC3E}">
        <p14:creationId xmlns:p14="http://schemas.microsoft.com/office/powerpoint/2010/main" val="102791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9F44B-86C5-4AA8-BC27-E11DCA4C7D6D}"/>
              </a:ext>
            </a:extLst>
          </p:cNvPr>
          <p:cNvSpPr>
            <a:spLocks noGrp="1"/>
          </p:cNvSpPr>
          <p:nvPr>
            <p:ph type="title"/>
          </p:nvPr>
        </p:nvSpPr>
        <p:spPr>
          <a:xfrm>
            <a:off x="1450392" y="342420"/>
            <a:ext cx="9291215" cy="1049235"/>
          </a:xfrm>
        </p:spPr>
        <p:txBody>
          <a:bodyPr/>
          <a:lstStyle/>
          <a:p>
            <a:r>
              <a:rPr lang="es-AR" dirty="0"/>
              <a:t>Cuidados al usar las escaleras</a:t>
            </a:r>
          </a:p>
        </p:txBody>
      </p:sp>
      <p:sp>
        <p:nvSpPr>
          <p:cNvPr id="3" name="Marcador de contenido 2">
            <a:extLst>
              <a:ext uri="{FF2B5EF4-FFF2-40B4-BE49-F238E27FC236}">
                <a16:creationId xmlns:a16="http://schemas.microsoft.com/office/drawing/2014/main" id="{3984A0D2-DE65-4A80-92C4-CBE84AD4B206}"/>
              </a:ext>
            </a:extLst>
          </p:cNvPr>
          <p:cNvSpPr>
            <a:spLocks noGrp="1"/>
          </p:cNvSpPr>
          <p:nvPr>
            <p:ph idx="1"/>
          </p:nvPr>
        </p:nvSpPr>
        <p:spPr>
          <a:xfrm>
            <a:off x="1451579" y="1391656"/>
            <a:ext cx="9291215" cy="4074690"/>
          </a:xfrm>
        </p:spPr>
        <p:txBody>
          <a:bodyPr>
            <a:normAutofit fontScale="92500" lnSpcReduction="20000"/>
          </a:bodyPr>
          <a:lstStyle/>
          <a:p>
            <a:r>
              <a:rPr lang="es-ES" dirty="0"/>
              <a:t>ARTICULO 210 — Las escaleras móviles se deben utilizar solamente para ascenso y descenso, hacia y desde los puestos de trabajo, quedando totalmente prohibido el uso de las mismas como puntos de apoyo para realizar las tareas. Tanto en el ascenso como en el descenso el trabajador se asirá con ambas manos. </a:t>
            </a:r>
          </a:p>
          <a:p>
            <a:pPr marL="0" indent="0">
              <a:buNone/>
            </a:pPr>
            <a:r>
              <a:rPr lang="es-ES" dirty="0"/>
              <a:t>Todos aquellos elementos o materiales que deban ser transportados y que comprometan la seguridad del trabajador, deben ser izados por medios eficaces. </a:t>
            </a:r>
          </a:p>
          <a:p>
            <a:r>
              <a:rPr lang="es-ES" dirty="0"/>
              <a:t>ARTICULO 211 — Las escaleras estarán construidas con materiales y diseño adecuados a la función a que se destinarán, en forma tal que el uso de las mismas garanticen la seguridad de los operarios. </a:t>
            </a:r>
          </a:p>
          <a:p>
            <a:pPr marL="0" indent="0">
              <a:buNone/>
            </a:pPr>
            <a:r>
              <a:rPr lang="es-ES" dirty="0"/>
              <a:t>Previo a su uso se verificará su estado de conservación y limpieza para evitar accidentes por deformación, rotura, corrosión o deslizamiento. </a:t>
            </a:r>
          </a:p>
        </p:txBody>
      </p:sp>
      <p:sp>
        <p:nvSpPr>
          <p:cNvPr id="4" name="Marcador de pie de página 3">
            <a:extLst>
              <a:ext uri="{FF2B5EF4-FFF2-40B4-BE49-F238E27FC236}">
                <a16:creationId xmlns:a16="http://schemas.microsoft.com/office/drawing/2014/main" id="{9D773771-8CA4-447E-8ED2-AF1DB107BC38}"/>
              </a:ext>
            </a:extLst>
          </p:cNvPr>
          <p:cNvSpPr>
            <a:spLocks noGrp="1"/>
          </p:cNvSpPr>
          <p:nvPr>
            <p:ph type="ftr" sz="quarter" idx="11"/>
          </p:nvPr>
        </p:nvSpPr>
        <p:spPr>
          <a:xfrm>
            <a:off x="8329301" y="5891011"/>
            <a:ext cx="3862699" cy="309201"/>
          </a:xfrm>
        </p:spPr>
        <p:txBody>
          <a:bodyPr/>
          <a:lstStyle/>
          <a:p>
            <a:r>
              <a:rPr lang="en-US" dirty="0"/>
              <a:t>CELIZ FACUNDO, CEBALLOS LAUTARO, MAGLIONE MARCOS</a:t>
            </a:r>
          </a:p>
        </p:txBody>
      </p:sp>
    </p:spTree>
    <p:extLst>
      <p:ext uri="{BB962C8B-B14F-4D97-AF65-F5344CB8AC3E}">
        <p14:creationId xmlns:p14="http://schemas.microsoft.com/office/powerpoint/2010/main" val="6266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7EDB7353-DE6D-45FF-BB76-2500D94D9519}"/>
              </a:ext>
            </a:extLst>
          </p:cNvPr>
          <p:cNvSpPr>
            <a:spLocks noGrp="1"/>
          </p:cNvSpPr>
          <p:nvPr>
            <p:ph type="title"/>
          </p:nvPr>
        </p:nvSpPr>
        <p:spPr>
          <a:xfrm>
            <a:off x="1450392" y="339390"/>
            <a:ext cx="9291215" cy="1049235"/>
          </a:xfrm>
        </p:spPr>
        <p:txBody>
          <a:bodyPr/>
          <a:lstStyle/>
          <a:p>
            <a:r>
              <a:rPr lang="es-ES" dirty="0"/>
              <a:t>Consejos de seguridad al usar la escalera portátil</a:t>
            </a:r>
            <a:endParaRPr lang="es-AR" dirty="0"/>
          </a:p>
        </p:txBody>
      </p:sp>
      <p:pic>
        <p:nvPicPr>
          <p:cNvPr id="8194" name="Picture 2" descr="PRINCIPALES RIESGOS RIESGOS CAUSAS Sobreesfuerzos • Transporte de escaleras  Golpes • Caída de materiales Atropellos • Tra">
            <a:extLst>
              <a:ext uri="{FF2B5EF4-FFF2-40B4-BE49-F238E27FC236}">
                <a16:creationId xmlns:a16="http://schemas.microsoft.com/office/drawing/2014/main" id="{624904F2-E6AB-401C-8992-7E52819B6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4041" y="1480766"/>
            <a:ext cx="5483917" cy="3896468"/>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pie de página 10">
            <a:extLst>
              <a:ext uri="{FF2B5EF4-FFF2-40B4-BE49-F238E27FC236}">
                <a16:creationId xmlns:a16="http://schemas.microsoft.com/office/drawing/2014/main" id="{714DDBD8-8FA1-4368-893D-A161E14EE262}"/>
              </a:ext>
            </a:extLst>
          </p:cNvPr>
          <p:cNvSpPr>
            <a:spLocks noGrp="1"/>
          </p:cNvSpPr>
          <p:nvPr>
            <p:ph type="ftr" sz="quarter" idx="11"/>
          </p:nvPr>
        </p:nvSpPr>
        <p:spPr>
          <a:xfrm>
            <a:off x="8307786" y="5891011"/>
            <a:ext cx="3884214" cy="309201"/>
          </a:xfrm>
        </p:spPr>
        <p:txBody>
          <a:bodyPr/>
          <a:lstStyle/>
          <a:p>
            <a:r>
              <a:rPr lang="en-US" dirty="0"/>
              <a:t>CELIZ FACUNDO, CEBALLOS LAUTARO, MAGLIONE MARCOS</a:t>
            </a:r>
          </a:p>
        </p:txBody>
      </p:sp>
    </p:spTree>
    <p:extLst>
      <p:ext uri="{BB962C8B-B14F-4D97-AF65-F5344CB8AC3E}">
        <p14:creationId xmlns:p14="http://schemas.microsoft.com/office/powerpoint/2010/main" val="59598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D20792C-ABE3-4338-AF61-F806C3D7D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030" y="762868"/>
            <a:ext cx="7377940" cy="4583683"/>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a:extLst>
              <a:ext uri="{FF2B5EF4-FFF2-40B4-BE49-F238E27FC236}">
                <a16:creationId xmlns:a16="http://schemas.microsoft.com/office/drawing/2014/main" id="{ECFC4AD8-3B05-4319-8128-A70217A744E4}"/>
              </a:ext>
            </a:extLst>
          </p:cNvPr>
          <p:cNvSpPr>
            <a:spLocks noGrp="1"/>
          </p:cNvSpPr>
          <p:nvPr>
            <p:ph type="ftr" sz="quarter" idx="11"/>
          </p:nvPr>
        </p:nvSpPr>
        <p:spPr>
          <a:xfrm>
            <a:off x="8297028" y="5940531"/>
            <a:ext cx="3894972" cy="309201"/>
          </a:xfrm>
        </p:spPr>
        <p:txBody>
          <a:bodyPr/>
          <a:lstStyle/>
          <a:p>
            <a:r>
              <a:rPr lang="en-US" dirty="0"/>
              <a:t>CELIZ FACUNDO, CEBALLOS LAUTARO, MAGLIONE MARCOS</a:t>
            </a:r>
          </a:p>
        </p:txBody>
      </p:sp>
    </p:spTree>
    <p:extLst>
      <p:ext uri="{BB962C8B-B14F-4D97-AF65-F5344CB8AC3E}">
        <p14:creationId xmlns:p14="http://schemas.microsoft.com/office/powerpoint/2010/main" val="31050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E338A33-9509-49CF-BF2B-ED223D7A0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76" y="782564"/>
            <a:ext cx="9097048" cy="4762572"/>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ie de página 4">
            <a:extLst>
              <a:ext uri="{FF2B5EF4-FFF2-40B4-BE49-F238E27FC236}">
                <a16:creationId xmlns:a16="http://schemas.microsoft.com/office/drawing/2014/main" id="{BAD26736-6956-4EA5-B65B-9EC4B9F4ECBB}"/>
              </a:ext>
            </a:extLst>
          </p:cNvPr>
          <p:cNvSpPr>
            <a:spLocks noGrp="1"/>
          </p:cNvSpPr>
          <p:nvPr>
            <p:ph type="ftr" sz="quarter" idx="11"/>
          </p:nvPr>
        </p:nvSpPr>
        <p:spPr/>
        <p:txBody>
          <a:bodyPr/>
          <a:lstStyle/>
          <a:p>
            <a:r>
              <a:rPr lang="en-US"/>
              <a:t>CELIZ FACUNDO, CEBALLOS LAUTARO, MAGLIONE MARCOS</a:t>
            </a:r>
            <a:endParaRPr lang="en-US" dirty="0"/>
          </a:p>
        </p:txBody>
      </p:sp>
    </p:spTree>
    <p:extLst>
      <p:ext uri="{BB962C8B-B14F-4D97-AF65-F5344CB8AC3E}">
        <p14:creationId xmlns:p14="http://schemas.microsoft.com/office/powerpoint/2010/main" val="62132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0136935F-1D9D-44DF-8E9B-0C42DCA13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023" y="793321"/>
            <a:ext cx="9025953" cy="4725352"/>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a:extLst>
              <a:ext uri="{FF2B5EF4-FFF2-40B4-BE49-F238E27FC236}">
                <a16:creationId xmlns:a16="http://schemas.microsoft.com/office/drawing/2014/main" id="{0089DAF3-C1B4-4250-AB49-DE7198643EB4}"/>
              </a:ext>
            </a:extLst>
          </p:cNvPr>
          <p:cNvSpPr>
            <a:spLocks noGrp="1"/>
          </p:cNvSpPr>
          <p:nvPr>
            <p:ph type="ftr" sz="quarter" idx="11"/>
          </p:nvPr>
        </p:nvSpPr>
        <p:spPr>
          <a:xfrm>
            <a:off x="8318544" y="5910078"/>
            <a:ext cx="3873456" cy="309201"/>
          </a:xfrm>
        </p:spPr>
        <p:txBody>
          <a:bodyPr/>
          <a:lstStyle/>
          <a:p>
            <a:r>
              <a:rPr lang="en-US" dirty="0"/>
              <a:t>CELIZ FACUNDO, CEBALLOS LAUTARO, MAGLIONE MARCOS</a:t>
            </a:r>
          </a:p>
        </p:txBody>
      </p:sp>
    </p:spTree>
    <p:extLst>
      <p:ext uri="{BB962C8B-B14F-4D97-AF65-F5344CB8AC3E}">
        <p14:creationId xmlns:p14="http://schemas.microsoft.com/office/powerpoint/2010/main" val="241895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4C3B702-5C13-4F80-9723-36139E92A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674" y="685745"/>
            <a:ext cx="8892652" cy="4655565"/>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a:extLst>
              <a:ext uri="{FF2B5EF4-FFF2-40B4-BE49-F238E27FC236}">
                <a16:creationId xmlns:a16="http://schemas.microsoft.com/office/drawing/2014/main" id="{4CEFEFF3-7DE8-4D9B-A17D-4F2AA20A77A0}"/>
              </a:ext>
            </a:extLst>
          </p:cNvPr>
          <p:cNvSpPr>
            <a:spLocks noGrp="1"/>
          </p:cNvSpPr>
          <p:nvPr>
            <p:ph type="ftr" sz="quarter" idx="11"/>
          </p:nvPr>
        </p:nvSpPr>
        <p:spPr>
          <a:xfrm>
            <a:off x="8307786" y="5863054"/>
            <a:ext cx="3884214" cy="309201"/>
          </a:xfrm>
        </p:spPr>
        <p:txBody>
          <a:bodyPr/>
          <a:lstStyle/>
          <a:p>
            <a:r>
              <a:rPr lang="en-US" dirty="0"/>
              <a:t>CELIZ FACUNDO, CEBALLOS LAUTARO, MAGLIONE MARCOS</a:t>
            </a:r>
          </a:p>
        </p:txBody>
      </p:sp>
    </p:spTree>
    <p:extLst>
      <p:ext uri="{BB962C8B-B14F-4D97-AF65-F5344CB8AC3E}">
        <p14:creationId xmlns:p14="http://schemas.microsoft.com/office/powerpoint/2010/main" val="92992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E64FF97-788F-4F8C-86E3-2D070C7F9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651" y="782562"/>
            <a:ext cx="9128697" cy="4779141"/>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a:extLst>
              <a:ext uri="{FF2B5EF4-FFF2-40B4-BE49-F238E27FC236}">
                <a16:creationId xmlns:a16="http://schemas.microsoft.com/office/drawing/2014/main" id="{F5D9814A-B0D6-4738-9A43-8A3D35F4C65E}"/>
              </a:ext>
            </a:extLst>
          </p:cNvPr>
          <p:cNvSpPr>
            <a:spLocks noGrp="1"/>
          </p:cNvSpPr>
          <p:nvPr>
            <p:ph type="ftr" sz="quarter" idx="11"/>
          </p:nvPr>
        </p:nvSpPr>
        <p:spPr>
          <a:xfrm>
            <a:off x="8243240" y="5920837"/>
            <a:ext cx="3948760" cy="309201"/>
          </a:xfrm>
        </p:spPr>
        <p:txBody>
          <a:bodyPr/>
          <a:lstStyle/>
          <a:p>
            <a:r>
              <a:rPr lang="en-US" dirty="0"/>
              <a:t>CELIZ FACUNDO, CEBALLOS LAUTARO, MAGLIONE MARCOS</a:t>
            </a:r>
          </a:p>
        </p:txBody>
      </p:sp>
    </p:spTree>
    <p:extLst>
      <p:ext uri="{BB962C8B-B14F-4D97-AF65-F5344CB8AC3E}">
        <p14:creationId xmlns:p14="http://schemas.microsoft.com/office/powerpoint/2010/main" val="258637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594D1D15-8B9A-4158-95B8-B5FF7E812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556" y="707260"/>
            <a:ext cx="9210888" cy="4822171"/>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a:extLst>
              <a:ext uri="{FF2B5EF4-FFF2-40B4-BE49-F238E27FC236}">
                <a16:creationId xmlns:a16="http://schemas.microsoft.com/office/drawing/2014/main" id="{FE5036D9-4467-42C8-9E1A-5CC6A1D59BCF}"/>
              </a:ext>
            </a:extLst>
          </p:cNvPr>
          <p:cNvSpPr>
            <a:spLocks noGrp="1"/>
          </p:cNvSpPr>
          <p:nvPr>
            <p:ph type="ftr" sz="quarter" idx="11"/>
          </p:nvPr>
        </p:nvSpPr>
        <p:spPr>
          <a:xfrm>
            <a:off x="8329301" y="5841539"/>
            <a:ext cx="3862699" cy="309201"/>
          </a:xfrm>
        </p:spPr>
        <p:txBody>
          <a:bodyPr/>
          <a:lstStyle/>
          <a:p>
            <a:r>
              <a:rPr lang="en-US" dirty="0"/>
              <a:t>CELIZ FACUNDO, CEBALLOS LAUTARO, MAGLIONE MARCOS</a:t>
            </a:r>
          </a:p>
        </p:txBody>
      </p:sp>
    </p:spTree>
    <p:extLst>
      <p:ext uri="{BB962C8B-B14F-4D97-AF65-F5344CB8AC3E}">
        <p14:creationId xmlns:p14="http://schemas.microsoft.com/office/powerpoint/2010/main" val="422775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330DB-7B1D-4D13-8FA0-11B8FED32167}"/>
              </a:ext>
            </a:extLst>
          </p:cNvPr>
          <p:cNvSpPr>
            <a:spLocks noGrp="1"/>
          </p:cNvSpPr>
          <p:nvPr>
            <p:ph type="title"/>
          </p:nvPr>
        </p:nvSpPr>
        <p:spPr/>
        <p:txBody>
          <a:bodyPr/>
          <a:lstStyle/>
          <a:p>
            <a:r>
              <a:rPr lang="es-AR" dirty="0"/>
              <a:t>¿Cuándo UTILIZAMOS Escaleras?</a:t>
            </a:r>
          </a:p>
        </p:txBody>
      </p:sp>
      <p:sp>
        <p:nvSpPr>
          <p:cNvPr id="5" name="Marcador de contenido 4">
            <a:extLst>
              <a:ext uri="{FF2B5EF4-FFF2-40B4-BE49-F238E27FC236}">
                <a16:creationId xmlns:a16="http://schemas.microsoft.com/office/drawing/2014/main" id="{5D2EB780-F346-425E-A74F-26A444D1CC86}"/>
              </a:ext>
            </a:extLst>
          </p:cNvPr>
          <p:cNvSpPr>
            <a:spLocks noGrp="1"/>
          </p:cNvSpPr>
          <p:nvPr>
            <p:ph idx="1"/>
          </p:nvPr>
        </p:nvSpPr>
        <p:spPr/>
        <p:txBody>
          <a:bodyPr/>
          <a:lstStyle/>
          <a:p>
            <a:r>
              <a:rPr lang="es-AR" dirty="0"/>
              <a:t>Las  escaleras la usamos para subir o bajar desde una altura a otra; por ejemplo, las escaleras que se encuentran en las casas.</a:t>
            </a:r>
          </a:p>
          <a:p>
            <a:r>
              <a:rPr lang="es-AR" dirty="0"/>
              <a:t>También hay escaleras mas cortas que las utilizamos para alcanzar cosas que están a una altura que no alcanzamos.</a:t>
            </a:r>
          </a:p>
          <a:p>
            <a:r>
              <a:rPr lang="es-AR" dirty="0"/>
              <a:t>Y después están las escaleras de trabajo qué las vamos a mencionar en las siguientes diapositivas. </a:t>
            </a:r>
          </a:p>
        </p:txBody>
      </p:sp>
      <p:sp>
        <p:nvSpPr>
          <p:cNvPr id="6" name="Marcador de pie de página 5">
            <a:extLst>
              <a:ext uri="{FF2B5EF4-FFF2-40B4-BE49-F238E27FC236}">
                <a16:creationId xmlns:a16="http://schemas.microsoft.com/office/drawing/2014/main" id="{4B215BBA-5DC2-4204-BA61-6278998C792F}"/>
              </a:ext>
            </a:extLst>
          </p:cNvPr>
          <p:cNvSpPr>
            <a:spLocks noGrp="1"/>
          </p:cNvSpPr>
          <p:nvPr>
            <p:ph type="ftr" sz="quarter" idx="11"/>
          </p:nvPr>
        </p:nvSpPr>
        <p:spPr>
          <a:xfrm>
            <a:off x="8329301" y="5898880"/>
            <a:ext cx="3862699" cy="309201"/>
          </a:xfrm>
        </p:spPr>
        <p:txBody>
          <a:bodyPr/>
          <a:lstStyle/>
          <a:p>
            <a:r>
              <a:rPr lang="en-US" dirty="0"/>
              <a:t>CELIZ FACUNDO, CEBALLOS LAUTARO, MAGLIONE MARCOS</a:t>
            </a:r>
          </a:p>
        </p:txBody>
      </p:sp>
    </p:spTree>
    <p:extLst>
      <p:ext uri="{BB962C8B-B14F-4D97-AF65-F5344CB8AC3E}">
        <p14:creationId xmlns:p14="http://schemas.microsoft.com/office/powerpoint/2010/main" val="377063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A4C7B78-94CF-4ED0-83DB-2F99A6C6735C}"/>
              </a:ext>
            </a:extLst>
          </p:cNvPr>
          <p:cNvSpPr>
            <a:spLocks noGrp="1"/>
          </p:cNvSpPr>
          <p:nvPr>
            <p:ph type="title"/>
          </p:nvPr>
        </p:nvSpPr>
        <p:spPr>
          <a:xfrm>
            <a:off x="1450392" y="343002"/>
            <a:ext cx="9291215" cy="1049235"/>
          </a:xfrm>
        </p:spPr>
        <p:txBody>
          <a:bodyPr/>
          <a:lstStyle/>
          <a:p>
            <a:r>
              <a:rPr lang="es-AR" dirty="0"/>
              <a:t>Partes de una escalera</a:t>
            </a:r>
          </a:p>
        </p:txBody>
      </p:sp>
      <p:pic>
        <p:nvPicPr>
          <p:cNvPr id="16" name="Marcador de contenido 15">
            <a:extLst>
              <a:ext uri="{FF2B5EF4-FFF2-40B4-BE49-F238E27FC236}">
                <a16:creationId xmlns:a16="http://schemas.microsoft.com/office/drawing/2014/main" id="{4728C892-9334-47C8-81F2-35C5E536C62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16183" y="1140426"/>
            <a:ext cx="4811224" cy="4406135"/>
          </a:xfrm>
          <a:prstGeom prst="rect">
            <a:avLst/>
          </a:prstGeom>
        </p:spPr>
      </p:pic>
      <p:cxnSp>
        <p:nvCxnSpPr>
          <p:cNvPr id="18" name="Conector recto de flecha 17">
            <a:extLst>
              <a:ext uri="{FF2B5EF4-FFF2-40B4-BE49-F238E27FC236}">
                <a16:creationId xmlns:a16="http://schemas.microsoft.com/office/drawing/2014/main" id="{72576CB4-9AB9-4C3C-B952-D768E56713EB}"/>
              </a:ext>
            </a:extLst>
          </p:cNvPr>
          <p:cNvCxnSpPr/>
          <p:nvPr/>
        </p:nvCxnSpPr>
        <p:spPr>
          <a:xfrm flipH="1">
            <a:off x="5905948" y="3216536"/>
            <a:ext cx="8068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ángulo 19">
            <a:extLst>
              <a:ext uri="{FF2B5EF4-FFF2-40B4-BE49-F238E27FC236}">
                <a16:creationId xmlns:a16="http://schemas.microsoft.com/office/drawing/2014/main" id="{D75A28DB-752C-4BAE-BB9C-E7E0C6349739}"/>
              </a:ext>
            </a:extLst>
          </p:cNvPr>
          <p:cNvSpPr/>
          <p:nvPr/>
        </p:nvSpPr>
        <p:spPr>
          <a:xfrm>
            <a:off x="6021045" y="3089578"/>
            <a:ext cx="2506362" cy="253916"/>
          </a:xfrm>
          <a:prstGeom prst="rect">
            <a:avLst/>
          </a:prstGeom>
          <a:noFill/>
          <a:effectLst/>
        </p:spPr>
        <p:txBody>
          <a:bodyPr wrap="square" lIns="91440" tIns="45720" rIns="91440" bIns="45720">
            <a:spAutoFit/>
          </a:bodyPr>
          <a:lstStyle/>
          <a:p>
            <a:pPr algn="ctr"/>
            <a:r>
              <a:rPr lang="es-ES" sz="1050" b="1" spc="50" dirty="0">
                <a:ln w="0"/>
                <a:solidFill>
                  <a:schemeClr val="bg1"/>
                </a:solidFill>
                <a:effectLst>
                  <a:innerShdw blurRad="63500" dist="50800" dir="13500000">
                    <a:srgbClr val="000000">
                      <a:alpha val="50000"/>
                    </a:srgbClr>
                  </a:innerShdw>
                </a:effectLst>
                <a:latin typeface="Calibri" panose="020F0502020204030204" pitchFamily="34" charset="0"/>
                <a:cs typeface="Calibri" panose="020F0502020204030204" pitchFamily="34" charset="0"/>
              </a:rPr>
              <a:t>LARGUEROS</a:t>
            </a:r>
            <a:endParaRPr lang="es-ES" sz="1050" b="1" cap="none" spc="50" dirty="0">
              <a:ln w="0"/>
              <a:solidFill>
                <a:schemeClr val="bg1"/>
              </a:solidFill>
              <a:effectLst>
                <a:innerShdw blurRad="63500" dist="50800" dir="13500000">
                  <a:srgbClr val="000000">
                    <a:alpha val="50000"/>
                  </a:srgbClr>
                </a:innerShdw>
              </a:effectLst>
              <a:latin typeface="Calibri" panose="020F0502020204030204" pitchFamily="34" charset="0"/>
              <a:cs typeface="Calibri" panose="020F0502020204030204" pitchFamily="34" charset="0"/>
            </a:endParaRPr>
          </a:p>
        </p:txBody>
      </p:sp>
      <p:sp>
        <p:nvSpPr>
          <p:cNvPr id="21" name="Marcador de pie de página 20">
            <a:extLst>
              <a:ext uri="{FF2B5EF4-FFF2-40B4-BE49-F238E27FC236}">
                <a16:creationId xmlns:a16="http://schemas.microsoft.com/office/drawing/2014/main" id="{DE599FCD-42F6-4C1A-891D-3C655203ACBD}"/>
              </a:ext>
            </a:extLst>
          </p:cNvPr>
          <p:cNvSpPr>
            <a:spLocks noGrp="1"/>
          </p:cNvSpPr>
          <p:nvPr>
            <p:ph type="ftr" sz="quarter" idx="11"/>
          </p:nvPr>
        </p:nvSpPr>
        <p:spPr>
          <a:xfrm>
            <a:off x="8232483" y="5869495"/>
            <a:ext cx="3959517" cy="309201"/>
          </a:xfrm>
        </p:spPr>
        <p:txBody>
          <a:bodyPr/>
          <a:lstStyle/>
          <a:p>
            <a:r>
              <a:rPr lang="en-US" dirty="0"/>
              <a:t>CELIZ FACUNDO, CEBALLOS LAUTARO, MAGLIONE MARCOS</a:t>
            </a:r>
          </a:p>
        </p:txBody>
      </p:sp>
    </p:spTree>
    <p:extLst>
      <p:ext uri="{BB962C8B-B14F-4D97-AF65-F5344CB8AC3E}">
        <p14:creationId xmlns:p14="http://schemas.microsoft.com/office/powerpoint/2010/main" val="373673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8F757-05FD-48DC-9DAA-701729106A0F}"/>
              </a:ext>
            </a:extLst>
          </p:cNvPr>
          <p:cNvSpPr>
            <a:spLocks noGrp="1"/>
          </p:cNvSpPr>
          <p:nvPr>
            <p:ph type="title"/>
          </p:nvPr>
        </p:nvSpPr>
        <p:spPr>
          <a:xfrm>
            <a:off x="1335389" y="783004"/>
            <a:ext cx="9521221" cy="1049235"/>
          </a:xfrm>
        </p:spPr>
        <p:txBody>
          <a:bodyPr>
            <a:normAutofit fontScale="90000"/>
          </a:bodyPr>
          <a:lstStyle/>
          <a:p>
            <a:r>
              <a:rPr lang="es-AR" dirty="0"/>
              <a:t>Tipos de escaleras y sus protecciones (mencionadas en el decreto 911, art 210 a 220)</a:t>
            </a:r>
          </a:p>
        </p:txBody>
      </p:sp>
      <p:sp>
        <p:nvSpPr>
          <p:cNvPr id="3" name="Marcador de contenido 2">
            <a:extLst>
              <a:ext uri="{FF2B5EF4-FFF2-40B4-BE49-F238E27FC236}">
                <a16:creationId xmlns:a16="http://schemas.microsoft.com/office/drawing/2014/main" id="{FCBDD4FC-55CE-4792-AB51-092AA91FC27F}"/>
              </a:ext>
            </a:extLst>
          </p:cNvPr>
          <p:cNvSpPr>
            <a:spLocks noGrp="1"/>
          </p:cNvSpPr>
          <p:nvPr>
            <p:ph idx="1"/>
          </p:nvPr>
        </p:nvSpPr>
        <p:spPr/>
        <p:txBody>
          <a:bodyPr/>
          <a:lstStyle/>
          <a:p>
            <a:r>
              <a:rPr lang="es-AR" dirty="0"/>
              <a:t>Escaleras de mano.</a:t>
            </a:r>
          </a:p>
          <a:p>
            <a:r>
              <a:rPr lang="es-AR" dirty="0"/>
              <a:t>Escaleras de dos hojas.</a:t>
            </a:r>
          </a:p>
          <a:p>
            <a:r>
              <a:rPr lang="es-AR" dirty="0"/>
              <a:t>Escaleras extensibles.</a:t>
            </a:r>
          </a:p>
          <a:p>
            <a:r>
              <a:rPr lang="es-AR" dirty="0"/>
              <a:t>Escaleras fijas verticales.</a:t>
            </a:r>
          </a:p>
          <a:p>
            <a:r>
              <a:rPr lang="es-AR" dirty="0"/>
              <a:t>Escaleras estructurales temporarias.</a:t>
            </a:r>
          </a:p>
          <a:p>
            <a:r>
              <a:rPr lang="es-AR" dirty="0"/>
              <a:t>Escaleras telescópicas mecánicas.</a:t>
            </a:r>
          </a:p>
        </p:txBody>
      </p:sp>
      <p:sp>
        <p:nvSpPr>
          <p:cNvPr id="4" name="Marcador de pie de página 3">
            <a:extLst>
              <a:ext uri="{FF2B5EF4-FFF2-40B4-BE49-F238E27FC236}">
                <a16:creationId xmlns:a16="http://schemas.microsoft.com/office/drawing/2014/main" id="{E1E697E8-B6CC-42CC-8710-3687D82684D3}"/>
              </a:ext>
            </a:extLst>
          </p:cNvPr>
          <p:cNvSpPr>
            <a:spLocks noGrp="1"/>
          </p:cNvSpPr>
          <p:nvPr>
            <p:ph type="ftr" sz="quarter" idx="11"/>
          </p:nvPr>
        </p:nvSpPr>
        <p:spPr>
          <a:xfrm>
            <a:off x="8329301" y="5920395"/>
            <a:ext cx="3862699" cy="309201"/>
          </a:xfrm>
        </p:spPr>
        <p:txBody>
          <a:bodyPr/>
          <a:lstStyle/>
          <a:p>
            <a:r>
              <a:rPr lang="en-US"/>
              <a:t>CELIZ FACUNDO, CEBALLOS LAUTARO, MAGLIONE MARCOS</a:t>
            </a:r>
            <a:endParaRPr lang="en-US" dirty="0"/>
          </a:p>
        </p:txBody>
      </p:sp>
    </p:spTree>
    <p:extLst>
      <p:ext uri="{BB962C8B-B14F-4D97-AF65-F5344CB8AC3E}">
        <p14:creationId xmlns:p14="http://schemas.microsoft.com/office/powerpoint/2010/main" val="335578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05AEE-EB11-4482-A207-E2A34EDD01B9}"/>
              </a:ext>
            </a:extLst>
          </p:cNvPr>
          <p:cNvSpPr>
            <a:spLocks noGrp="1"/>
          </p:cNvSpPr>
          <p:nvPr>
            <p:ph type="title"/>
          </p:nvPr>
        </p:nvSpPr>
        <p:spPr>
          <a:xfrm>
            <a:off x="1289196" y="118335"/>
            <a:ext cx="9293577" cy="1108038"/>
          </a:xfrm>
        </p:spPr>
        <p:txBody>
          <a:bodyPr/>
          <a:lstStyle/>
          <a:p>
            <a:r>
              <a:rPr lang="es-AR" dirty="0"/>
              <a:t>Escalera de mano</a:t>
            </a:r>
          </a:p>
        </p:txBody>
      </p:sp>
      <p:sp>
        <p:nvSpPr>
          <p:cNvPr id="3" name="Marcador de contenido 2">
            <a:extLst>
              <a:ext uri="{FF2B5EF4-FFF2-40B4-BE49-F238E27FC236}">
                <a16:creationId xmlns:a16="http://schemas.microsoft.com/office/drawing/2014/main" id="{149EBD2A-3ADD-426E-8FF6-B29FBF5EB27E}"/>
              </a:ext>
            </a:extLst>
          </p:cNvPr>
          <p:cNvSpPr>
            <a:spLocks noGrp="1"/>
          </p:cNvSpPr>
          <p:nvPr>
            <p:ph sz="half" idx="1"/>
          </p:nvPr>
        </p:nvSpPr>
        <p:spPr>
          <a:xfrm>
            <a:off x="1289196" y="1226373"/>
            <a:ext cx="4488654" cy="4232490"/>
          </a:xfrm>
        </p:spPr>
        <p:txBody>
          <a:bodyPr>
            <a:normAutofit fontScale="85000" lnSpcReduction="20000"/>
          </a:bodyPr>
          <a:lstStyle/>
          <a:p>
            <a:r>
              <a:rPr lang="es-ES" dirty="0"/>
              <a:t>a) Los espacios entre los peldaños deben ser iguales y de TREINTA CENTIMETROS (30 cm.) como máximo. </a:t>
            </a:r>
          </a:p>
          <a:p>
            <a:r>
              <a:rPr lang="es-ES" dirty="0"/>
              <a:t>b) Toda escalera de mano de una hoja usada como medio de circulación debe sobrepasar en UN METRO (1 m.) el lugar más alto al que deba acceder o prolongarse por uno de los largueros hasta la altura indicada para que sirva de pasamanos a la llegada. </a:t>
            </a:r>
          </a:p>
          <a:p>
            <a:r>
              <a:rPr lang="es-ES" dirty="0"/>
              <a:t>c) Se deben apoyar sobre un plano firme y nivelado, impidiendo que se desplacen sus puntos de apoyo superiores e inferiores mediante abrazaderas de sujeción u otro método similar. </a:t>
            </a:r>
            <a:endParaRPr lang="es-AR" dirty="0"/>
          </a:p>
        </p:txBody>
      </p:sp>
      <p:sp>
        <p:nvSpPr>
          <p:cNvPr id="5" name="Marcador de pie de página 4">
            <a:extLst>
              <a:ext uri="{FF2B5EF4-FFF2-40B4-BE49-F238E27FC236}">
                <a16:creationId xmlns:a16="http://schemas.microsoft.com/office/drawing/2014/main" id="{7DD7BAF3-D6C8-496A-98E9-D5CFB7ADE300}"/>
              </a:ext>
            </a:extLst>
          </p:cNvPr>
          <p:cNvSpPr>
            <a:spLocks noGrp="1"/>
          </p:cNvSpPr>
          <p:nvPr>
            <p:ph type="ftr" sz="quarter" idx="11"/>
          </p:nvPr>
        </p:nvSpPr>
        <p:spPr>
          <a:xfrm>
            <a:off x="8297028" y="5923283"/>
            <a:ext cx="3894972" cy="309201"/>
          </a:xfrm>
        </p:spPr>
        <p:txBody>
          <a:bodyPr/>
          <a:lstStyle/>
          <a:p>
            <a:r>
              <a:rPr lang="en-US" dirty="0"/>
              <a:t>CELIZ FACUNDO, CEBALLOS LAUTARO, MAGLIONE MARCOS</a:t>
            </a:r>
          </a:p>
        </p:txBody>
      </p:sp>
      <p:pic>
        <p:nvPicPr>
          <p:cNvPr id="6" name="Picture 2" descr="Normativa de las escaleras de mano | Blog Modrego Hogar">
            <a:extLst>
              <a:ext uri="{FF2B5EF4-FFF2-40B4-BE49-F238E27FC236}">
                <a16:creationId xmlns:a16="http://schemas.microsoft.com/office/drawing/2014/main" id="{5641794A-E5F2-48F5-A9C4-D609DC4DAAE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4152" y="1226373"/>
            <a:ext cx="4706529" cy="4232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E82F9-1C40-42BB-821A-C7EFA064C734}"/>
              </a:ext>
            </a:extLst>
          </p:cNvPr>
          <p:cNvSpPr>
            <a:spLocks noGrp="1"/>
          </p:cNvSpPr>
          <p:nvPr>
            <p:ph type="title"/>
          </p:nvPr>
        </p:nvSpPr>
        <p:spPr>
          <a:xfrm>
            <a:off x="1449217" y="339222"/>
            <a:ext cx="9293577" cy="1059305"/>
          </a:xfrm>
        </p:spPr>
        <p:txBody>
          <a:bodyPr/>
          <a:lstStyle/>
          <a:p>
            <a:r>
              <a:rPr lang="es-AR" dirty="0"/>
              <a:t>Escalera de dos hojas</a:t>
            </a:r>
          </a:p>
        </p:txBody>
      </p:sp>
      <p:sp>
        <p:nvSpPr>
          <p:cNvPr id="3" name="Marcador de contenido 2">
            <a:extLst>
              <a:ext uri="{FF2B5EF4-FFF2-40B4-BE49-F238E27FC236}">
                <a16:creationId xmlns:a16="http://schemas.microsoft.com/office/drawing/2014/main" id="{C50B6DFA-A7C3-4FB2-9DF1-0640E8BE53CA}"/>
              </a:ext>
            </a:extLst>
          </p:cNvPr>
          <p:cNvSpPr>
            <a:spLocks noGrp="1"/>
          </p:cNvSpPr>
          <p:nvPr>
            <p:ph sz="half" idx="1"/>
          </p:nvPr>
        </p:nvSpPr>
        <p:spPr>
          <a:xfrm>
            <a:off x="1449207" y="1398527"/>
            <a:ext cx="4488654" cy="4060336"/>
          </a:xfrm>
        </p:spPr>
        <p:txBody>
          <a:bodyPr>
            <a:normAutofit fontScale="85000" lnSpcReduction="10000"/>
          </a:bodyPr>
          <a:lstStyle/>
          <a:p>
            <a:r>
              <a:rPr lang="es-ES" dirty="0"/>
              <a:t> No deben sobrepasar los SEIS METROS (6 m.) de longitud. </a:t>
            </a:r>
          </a:p>
          <a:p>
            <a:r>
              <a:rPr lang="es-ES" dirty="0"/>
              <a:t> Deben asegurar estabilidad y rigidez. </a:t>
            </a:r>
          </a:p>
          <a:p>
            <a:r>
              <a:rPr lang="es-ES" dirty="0"/>
              <a:t> La abertura entre las hojas debe estar limitada por un sistema eficaz asegurando que, estando la escalera abierta, los peldaños se encuentren en posición horizontal. </a:t>
            </a:r>
          </a:p>
          <a:p>
            <a:r>
              <a:rPr lang="es-ES" dirty="0"/>
              <a:t>d) Los largueros deben unirse por la parte superior mediante bisagras u otros medios con adecuada resistencia a los esfuerzos a soportar.</a:t>
            </a:r>
            <a:endParaRPr lang="es-AR" dirty="0"/>
          </a:p>
        </p:txBody>
      </p:sp>
      <p:pic>
        <p:nvPicPr>
          <p:cNvPr id="2050" name="Picture 2" descr="Tipos de escaleras - Dudalia.com">
            <a:extLst>
              <a:ext uri="{FF2B5EF4-FFF2-40B4-BE49-F238E27FC236}">
                <a16:creationId xmlns:a16="http://schemas.microsoft.com/office/drawing/2014/main" id="{72559A2D-851D-488E-90A5-F6CEA1F9FC6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41103" y="1395349"/>
            <a:ext cx="2405153" cy="40608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ie de página 4">
            <a:extLst>
              <a:ext uri="{FF2B5EF4-FFF2-40B4-BE49-F238E27FC236}">
                <a16:creationId xmlns:a16="http://schemas.microsoft.com/office/drawing/2014/main" id="{E5B15E8C-6B7B-4237-8820-073E154A6184}"/>
              </a:ext>
            </a:extLst>
          </p:cNvPr>
          <p:cNvSpPr>
            <a:spLocks noGrp="1"/>
          </p:cNvSpPr>
          <p:nvPr>
            <p:ph type="ftr" sz="quarter" idx="11"/>
          </p:nvPr>
        </p:nvSpPr>
        <p:spPr>
          <a:xfrm>
            <a:off x="8307786" y="5891011"/>
            <a:ext cx="3884214" cy="309201"/>
          </a:xfrm>
        </p:spPr>
        <p:txBody>
          <a:bodyPr/>
          <a:lstStyle/>
          <a:p>
            <a:r>
              <a:rPr lang="en-US" dirty="0"/>
              <a:t>CELIZ FACUNDO, CEBALLOS LAUTARO, MAGLIONE MARCOS</a:t>
            </a:r>
          </a:p>
        </p:txBody>
      </p:sp>
    </p:spTree>
    <p:extLst>
      <p:ext uri="{BB962C8B-B14F-4D97-AF65-F5344CB8AC3E}">
        <p14:creationId xmlns:p14="http://schemas.microsoft.com/office/powerpoint/2010/main" val="128819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AD15-7B40-4D18-9263-86B64DEA9DE9}"/>
              </a:ext>
            </a:extLst>
          </p:cNvPr>
          <p:cNvSpPr>
            <a:spLocks noGrp="1"/>
          </p:cNvSpPr>
          <p:nvPr>
            <p:ph type="title"/>
          </p:nvPr>
        </p:nvSpPr>
        <p:spPr>
          <a:xfrm>
            <a:off x="1449217" y="339222"/>
            <a:ext cx="9293577" cy="1059305"/>
          </a:xfrm>
        </p:spPr>
        <p:txBody>
          <a:bodyPr/>
          <a:lstStyle/>
          <a:p>
            <a:r>
              <a:rPr lang="es-AR" dirty="0"/>
              <a:t>Escaleras extensibles</a:t>
            </a:r>
          </a:p>
        </p:txBody>
      </p:sp>
      <p:sp>
        <p:nvSpPr>
          <p:cNvPr id="3" name="Marcador de contenido 2">
            <a:extLst>
              <a:ext uri="{FF2B5EF4-FFF2-40B4-BE49-F238E27FC236}">
                <a16:creationId xmlns:a16="http://schemas.microsoft.com/office/drawing/2014/main" id="{29DFE625-E73D-4241-902A-F6305F7A508C}"/>
              </a:ext>
            </a:extLst>
          </p:cNvPr>
          <p:cNvSpPr>
            <a:spLocks noGrp="1"/>
          </p:cNvSpPr>
          <p:nvPr>
            <p:ph sz="half" idx="1"/>
          </p:nvPr>
        </p:nvSpPr>
        <p:spPr>
          <a:xfrm>
            <a:off x="1447331" y="1398528"/>
            <a:ext cx="4488654" cy="4060946"/>
          </a:xfrm>
        </p:spPr>
        <p:txBody>
          <a:bodyPr>
            <a:normAutofit fontScale="85000" lnSpcReduction="10000"/>
          </a:bodyPr>
          <a:lstStyle/>
          <a:p>
            <a:r>
              <a:rPr lang="es-AR" dirty="0"/>
              <a:t>Deben estar equipadas con dispositivos que permiten alargar, acortar o enclavar en cualquier posición.</a:t>
            </a:r>
          </a:p>
          <a:p>
            <a:r>
              <a:rPr lang="es-AR" dirty="0"/>
              <a:t>La superposición de ambos tramos será como mínimo de 1m.</a:t>
            </a:r>
          </a:p>
          <a:p>
            <a:r>
              <a:rPr lang="es-AR" dirty="0"/>
              <a:t>Los cables, cuerdas o cabos de la escalera deben contar con mecanismos o dispositivos de seguridad que eviten un desplazamiento accidental.</a:t>
            </a:r>
          </a:p>
          <a:p>
            <a:r>
              <a:rPr lang="es-AR" dirty="0"/>
              <a:t>Los peldaños de los tramos superpuestos deben coincidir formando escalones dobles</a:t>
            </a:r>
          </a:p>
        </p:txBody>
      </p:sp>
      <p:pic>
        <p:nvPicPr>
          <p:cNvPr id="3074" name="Picture 2" descr="ESCALERA DE MADERA EXTENSIBLE 10 ESCALONES | OTRAS MARCAS">
            <a:extLst>
              <a:ext uri="{FF2B5EF4-FFF2-40B4-BE49-F238E27FC236}">
                <a16:creationId xmlns:a16="http://schemas.microsoft.com/office/drawing/2014/main" id="{48D1445E-9F89-4A87-9EDE-5282E6A6F94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81958" y="1398527"/>
            <a:ext cx="4060825" cy="40608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ie de página 4">
            <a:extLst>
              <a:ext uri="{FF2B5EF4-FFF2-40B4-BE49-F238E27FC236}">
                <a16:creationId xmlns:a16="http://schemas.microsoft.com/office/drawing/2014/main" id="{6B843306-9270-4CB0-B069-C3158902810B}"/>
              </a:ext>
            </a:extLst>
          </p:cNvPr>
          <p:cNvSpPr>
            <a:spLocks noGrp="1"/>
          </p:cNvSpPr>
          <p:nvPr>
            <p:ph type="ftr" sz="quarter" idx="11"/>
          </p:nvPr>
        </p:nvSpPr>
        <p:spPr>
          <a:xfrm>
            <a:off x="8340059" y="5901769"/>
            <a:ext cx="3851941" cy="309201"/>
          </a:xfrm>
        </p:spPr>
        <p:txBody>
          <a:bodyPr/>
          <a:lstStyle/>
          <a:p>
            <a:r>
              <a:rPr lang="en-US"/>
              <a:t>CELIZ FACUNDO, CEBALLOS LAUTARO, MAGLIONE MARCOS</a:t>
            </a:r>
            <a:endParaRPr lang="en-US" dirty="0"/>
          </a:p>
        </p:txBody>
      </p:sp>
    </p:spTree>
    <p:extLst>
      <p:ext uri="{BB962C8B-B14F-4D97-AF65-F5344CB8AC3E}">
        <p14:creationId xmlns:p14="http://schemas.microsoft.com/office/powerpoint/2010/main" val="132350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7295A-A77A-42DC-BD25-075E7ACD6344}"/>
              </a:ext>
            </a:extLst>
          </p:cNvPr>
          <p:cNvSpPr>
            <a:spLocks noGrp="1"/>
          </p:cNvSpPr>
          <p:nvPr>
            <p:ph type="title"/>
          </p:nvPr>
        </p:nvSpPr>
        <p:spPr>
          <a:xfrm>
            <a:off x="1449217" y="339223"/>
            <a:ext cx="9293577" cy="1059914"/>
          </a:xfrm>
        </p:spPr>
        <p:txBody>
          <a:bodyPr/>
          <a:lstStyle/>
          <a:p>
            <a:r>
              <a:rPr lang="es-AR" dirty="0"/>
              <a:t>Escaleras fijas verticales</a:t>
            </a:r>
          </a:p>
        </p:txBody>
      </p:sp>
      <p:sp>
        <p:nvSpPr>
          <p:cNvPr id="3" name="Marcador de contenido 2">
            <a:extLst>
              <a:ext uri="{FF2B5EF4-FFF2-40B4-BE49-F238E27FC236}">
                <a16:creationId xmlns:a16="http://schemas.microsoft.com/office/drawing/2014/main" id="{64EB7780-A466-4B72-B8AD-D33B725BC8E9}"/>
              </a:ext>
            </a:extLst>
          </p:cNvPr>
          <p:cNvSpPr>
            <a:spLocks noGrp="1"/>
          </p:cNvSpPr>
          <p:nvPr>
            <p:ph sz="half" idx="1"/>
          </p:nvPr>
        </p:nvSpPr>
        <p:spPr>
          <a:xfrm>
            <a:off x="1449206" y="1399138"/>
            <a:ext cx="4488654" cy="4059726"/>
          </a:xfrm>
        </p:spPr>
        <p:txBody>
          <a:bodyPr>
            <a:normAutofit fontScale="77500" lnSpcReduction="20000"/>
          </a:bodyPr>
          <a:lstStyle/>
          <a:p>
            <a:r>
              <a:rPr lang="es-ES" dirty="0"/>
              <a:t>La distancia mínima entre los dos largueros debe ser de CUARENTA Y CINCO CENTIMETROS (45 cm.).</a:t>
            </a:r>
          </a:p>
          <a:p>
            <a:r>
              <a:rPr lang="es-ES" dirty="0"/>
              <a:t>El espacio mínimo libre detrás de los peldaños debe ser de QUINCE CENTIMETROS (15 cm.). </a:t>
            </a:r>
          </a:p>
          <a:p>
            <a:r>
              <a:rPr lang="es-ES" dirty="0"/>
              <a:t>No debe haber obstrucción alguna en un espacio libre mínimo de SETENTA Y CINCO CENTIMETROS (75 cm.) delante de la escalera. </a:t>
            </a:r>
          </a:p>
          <a:p>
            <a:r>
              <a:rPr lang="es-ES" dirty="0"/>
              <a:t>Deben estar fijadas sólidamente mediante sistema eficaz. </a:t>
            </a:r>
          </a:p>
          <a:p>
            <a:r>
              <a:rPr lang="es-ES" dirty="0"/>
              <a:t>Deben ofrecer suficientes condiciones de seguridad.</a:t>
            </a:r>
          </a:p>
        </p:txBody>
      </p:sp>
      <p:pic>
        <p:nvPicPr>
          <p:cNvPr id="4098" name="Picture 2" descr="Escalera vertical para acceso a tejados o techos">
            <a:extLst>
              <a:ext uri="{FF2B5EF4-FFF2-40B4-BE49-F238E27FC236}">
                <a16:creationId xmlns:a16="http://schemas.microsoft.com/office/drawing/2014/main" id="{1ED32FB3-D45D-4D10-AD7A-29FDB585368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81958" y="1398039"/>
            <a:ext cx="4060825" cy="40608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ie de página 4">
            <a:extLst>
              <a:ext uri="{FF2B5EF4-FFF2-40B4-BE49-F238E27FC236}">
                <a16:creationId xmlns:a16="http://schemas.microsoft.com/office/drawing/2014/main" id="{3C94932C-9201-4DB9-8B2B-FCE32AF2C7CC}"/>
              </a:ext>
            </a:extLst>
          </p:cNvPr>
          <p:cNvSpPr>
            <a:spLocks noGrp="1"/>
          </p:cNvSpPr>
          <p:nvPr>
            <p:ph type="ftr" sz="quarter" idx="11"/>
          </p:nvPr>
        </p:nvSpPr>
        <p:spPr>
          <a:xfrm>
            <a:off x="8329301" y="5912526"/>
            <a:ext cx="3862699" cy="309201"/>
          </a:xfrm>
        </p:spPr>
        <p:txBody>
          <a:bodyPr/>
          <a:lstStyle/>
          <a:p>
            <a:r>
              <a:rPr lang="en-US" dirty="0"/>
              <a:t>CELIZ FACUNDO, CEBALLOS LAUTARO, MAGLIONE MARCOS</a:t>
            </a:r>
          </a:p>
        </p:txBody>
      </p:sp>
    </p:spTree>
    <p:extLst>
      <p:ext uri="{BB962C8B-B14F-4D97-AF65-F5344CB8AC3E}">
        <p14:creationId xmlns:p14="http://schemas.microsoft.com/office/powerpoint/2010/main" val="200624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61B33-B302-49D8-87E0-1E7AD6C71C7E}"/>
              </a:ext>
            </a:extLst>
          </p:cNvPr>
          <p:cNvSpPr>
            <a:spLocks noGrp="1"/>
          </p:cNvSpPr>
          <p:nvPr>
            <p:ph type="title"/>
          </p:nvPr>
        </p:nvSpPr>
        <p:spPr>
          <a:xfrm>
            <a:off x="1449217" y="339222"/>
            <a:ext cx="9293577" cy="1059305"/>
          </a:xfrm>
        </p:spPr>
        <p:txBody>
          <a:bodyPr/>
          <a:lstStyle/>
          <a:p>
            <a:r>
              <a:rPr lang="es-AR" dirty="0"/>
              <a:t>Escaleras estructurales temporarias</a:t>
            </a:r>
          </a:p>
        </p:txBody>
      </p:sp>
      <p:sp>
        <p:nvSpPr>
          <p:cNvPr id="3" name="Marcador de contenido 2">
            <a:extLst>
              <a:ext uri="{FF2B5EF4-FFF2-40B4-BE49-F238E27FC236}">
                <a16:creationId xmlns:a16="http://schemas.microsoft.com/office/drawing/2014/main" id="{119817A3-C057-4474-98F2-D12D236301B2}"/>
              </a:ext>
            </a:extLst>
          </p:cNvPr>
          <p:cNvSpPr>
            <a:spLocks noGrp="1"/>
          </p:cNvSpPr>
          <p:nvPr>
            <p:ph sz="half" idx="1"/>
          </p:nvPr>
        </p:nvSpPr>
        <p:spPr>
          <a:xfrm>
            <a:off x="1447331" y="1398528"/>
            <a:ext cx="4488654" cy="4060946"/>
          </a:xfrm>
        </p:spPr>
        <p:txBody>
          <a:bodyPr>
            <a:normAutofit fontScale="77500" lnSpcReduction="20000"/>
          </a:bodyPr>
          <a:lstStyle/>
          <a:p>
            <a:r>
              <a:rPr lang="es-ES" dirty="0"/>
              <a:t>a) Deben soportar sin peligro las cargas previstas. </a:t>
            </a:r>
          </a:p>
          <a:p>
            <a:r>
              <a:rPr lang="es-ES" dirty="0"/>
              <a:t>b) Tener un ancho libre de SESENTA CENTIMETROS (60 cm.) como mínimo. </a:t>
            </a:r>
          </a:p>
          <a:p>
            <a:r>
              <a:rPr lang="es-ES" dirty="0"/>
              <a:t>c) Cuando tengan más de un metro (1 m.) de altura deben estar provistas en los lados abiertos de barandas, de un pasamanos, o cuerda apropiada que cumpla ese fin, de DOS (2) pasamanos si su ancho excede UNO CON VEINTE METROS (1,20 m). </a:t>
            </a:r>
          </a:p>
          <a:p>
            <a:r>
              <a:rPr lang="es-ES" dirty="0"/>
              <a:t>d) Deben tener una alzada máxima de VEINTE CENTIMETROS (20 cm.) y una </a:t>
            </a:r>
            <a:r>
              <a:rPr lang="es-ES" dirty="0" err="1"/>
              <a:t>pedada</a:t>
            </a:r>
            <a:r>
              <a:rPr lang="es-ES" dirty="0"/>
              <a:t> mínima de VEINTICINCO CENTIMETROS (25 cm.).</a:t>
            </a:r>
            <a:endParaRPr lang="es-AR" dirty="0"/>
          </a:p>
        </p:txBody>
      </p:sp>
      <p:pic>
        <p:nvPicPr>
          <p:cNvPr id="5122" name="Picture 2" descr="Accesos temporales BRIO | ULMA">
            <a:extLst>
              <a:ext uri="{FF2B5EF4-FFF2-40B4-BE49-F238E27FC236}">
                <a16:creationId xmlns:a16="http://schemas.microsoft.com/office/drawing/2014/main" id="{6AB3ABED-C3A5-49A1-B1E9-8A3EAA417B5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1808" y="1398649"/>
            <a:ext cx="3795163" cy="40608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ie de página 4">
            <a:extLst>
              <a:ext uri="{FF2B5EF4-FFF2-40B4-BE49-F238E27FC236}">
                <a16:creationId xmlns:a16="http://schemas.microsoft.com/office/drawing/2014/main" id="{F9368BD7-045A-4375-91F2-01DDC164ED93}"/>
              </a:ext>
            </a:extLst>
          </p:cNvPr>
          <p:cNvSpPr>
            <a:spLocks noGrp="1"/>
          </p:cNvSpPr>
          <p:nvPr>
            <p:ph type="ftr" sz="quarter" idx="11"/>
          </p:nvPr>
        </p:nvSpPr>
        <p:spPr>
          <a:xfrm>
            <a:off x="8350817" y="5901768"/>
            <a:ext cx="3841183" cy="309201"/>
          </a:xfrm>
        </p:spPr>
        <p:txBody>
          <a:bodyPr/>
          <a:lstStyle/>
          <a:p>
            <a:r>
              <a:rPr lang="en-US" dirty="0"/>
              <a:t>CELIZ FACUNDO, CEBALLOS LAUTARO, MAGLIONE MARCOS</a:t>
            </a:r>
          </a:p>
        </p:txBody>
      </p:sp>
    </p:spTree>
    <p:extLst>
      <p:ext uri="{BB962C8B-B14F-4D97-AF65-F5344CB8AC3E}">
        <p14:creationId xmlns:p14="http://schemas.microsoft.com/office/powerpoint/2010/main" val="4143539746"/>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TM10001114[[fn=Galería]]</Template>
  <TotalTime>166</TotalTime>
  <Words>992</Words>
  <Application>Microsoft Office PowerPoint</Application>
  <PresentationFormat>Panorámica</PresentationFormat>
  <Paragraphs>74</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Rockwell</vt:lpstr>
      <vt:lpstr>Galería</vt:lpstr>
      <vt:lpstr>escaleras</vt:lpstr>
      <vt:lpstr>¿Cuándo UTILIZAMOS Escaleras?</vt:lpstr>
      <vt:lpstr>Partes de una escalera</vt:lpstr>
      <vt:lpstr>Tipos de escaleras y sus protecciones (mencionadas en el decreto 911, art 210 a 220)</vt:lpstr>
      <vt:lpstr>Escalera de mano</vt:lpstr>
      <vt:lpstr>Escalera de dos hojas</vt:lpstr>
      <vt:lpstr>Escaleras extensibles</vt:lpstr>
      <vt:lpstr>Escaleras fijas verticales</vt:lpstr>
      <vt:lpstr>Escaleras estructurales temporarias</vt:lpstr>
      <vt:lpstr>Escaleras telescópicas mecánicas</vt:lpstr>
      <vt:lpstr>Casos específicos</vt:lpstr>
      <vt:lpstr>Cuidados al usar las escaleras</vt:lpstr>
      <vt:lpstr>Consejos de seguridad al usar la escalera portátil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escaleras</dc:title>
  <dc:creator>Matias Celiz</dc:creator>
  <cp:lastModifiedBy>Matias Celiz</cp:lastModifiedBy>
  <cp:revision>15</cp:revision>
  <dcterms:created xsi:type="dcterms:W3CDTF">2021-05-20T15:52:08Z</dcterms:created>
  <dcterms:modified xsi:type="dcterms:W3CDTF">2021-05-20T21:46:32Z</dcterms:modified>
</cp:coreProperties>
</file>