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B51700"/>
    <a:srgbClr val="01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-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D16D-8397-9644-A4E0-1BC6B5CF0E62}" type="datetimeFigureOut">
              <a:rPr lang="en-US" smtClean="0"/>
              <a:pPr/>
              <a:t>6/24/11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0CB2-6092-FC45-8157-3B370AA69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D16D-8397-9644-A4E0-1BC6B5CF0E62}" type="datetimeFigureOut">
              <a:rPr lang="en-US" smtClean="0"/>
              <a:pPr/>
              <a:t>6/24/11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0CB2-6092-FC45-8157-3B370AA69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D16D-8397-9644-A4E0-1BC6B5CF0E62}" type="datetimeFigureOut">
              <a:rPr lang="en-US" smtClean="0"/>
              <a:pPr/>
              <a:t>6/24/11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0CB2-6092-FC45-8157-3B370AA69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D16D-8397-9644-A4E0-1BC6B5CF0E62}" type="datetimeFigureOut">
              <a:rPr lang="en-US" smtClean="0"/>
              <a:pPr/>
              <a:t>6/24/11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0CB2-6092-FC45-8157-3B370AA69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D16D-8397-9644-A4E0-1BC6B5CF0E62}" type="datetimeFigureOut">
              <a:rPr lang="en-US" smtClean="0"/>
              <a:pPr/>
              <a:t>6/24/11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0CB2-6092-FC45-8157-3B370AA69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D16D-8397-9644-A4E0-1BC6B5CF0E62}" type="datetimeFigureOut">
              <a:rPr lang="en-US" smtClean="0"/>
              <a:pPr/>
              <a:t>6/24/11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0CB2-6092-FC45-8157-3B370AA69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D16D-8397-9644-A4E0-1BC6B5CF0E62}" type="datetimeFigureOut">
              <a:rPr lang="en-US" smtClean="0"/>
              <a:pPr/>
              <a:t>6/24/11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0CB2-6092-FC45-8157-3B370AA69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D16D-8397-9644-A4E0-1BC6B5CF0E62}" type="datetimeFigureOut">
              <a:rPr lang="en-US" smtClean="0"/>
              <a:pPr/>
              <a:t>6/24/11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0CB2-6092-FC45-8157-3B370AA69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D16D-8397-9644-A4E0-1BC6B5CF0E62}" type="datetimeFigureOut">
              <a:rPr lang="en-US" smtClean="0"/>
              <a:pPr/>
              <a:t>6/24/11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0CB2-6092-FC45-8157-3B370AA69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D16D-8397-9644-A4E0-1BC6B5CF0E62}" type="datetimeFigureOut">
              <a:rPr lang="en-US" smtClean="0"/>
              <a:pPr/>
              <a:t>6/24/11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0CB2-6092-FC45-8157-3B370AA69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D16D-8397-9644-A4E0-1BC6B5CF0E62}" type="datetimeFigureOut">
              <a:rPr lang="en-US" smtClean="0"/>
              <a:pPr/>
              <a:t>6/24/11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0CB2-6092-FC45-8157-3B370AA69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8D16D-8397-9644-A4E0-1BC6B5CF0E62}" type="datetimeFigureOut">
              <a:rPr lang="en-US" smtClean="0"/>
              <a:pPr/>
              <a:t>6/24/11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40CB2-6092-FC45-8157-3B370AA69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1-04-21 at 14.54.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8712201" cy="467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7984" y="2321306"/>
            <a:ext cx="222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BOA Plugin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704086" y="2324560"/>
            <a:ext cx="263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ECMM mapping plugin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053943" y="3830531"/>
            <a:ext cx="222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ANA Plugin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695776" y="3831543"/>
            <a:ext cx="222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Q Analysis plugin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067856" y="3798975"/>
            <a:ext cx="222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ROI manager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07061" y="2723203"/>
            <a:ext cx="474339" cy="400997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2410173" y="3533048"/>
            <a:ext cx="437077" cy="381382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13385" y="3668941"/>
            <a:ext cx="524644" cy="260772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496845" y="2757989"/>
            <a:ext cx="410307" cy="256981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590337" y="3658327"/>
            <a:ext cx="499331" cy="217108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1-04-26 at 12.43.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71" y="956251"/>
            <a:ext cx="6541294" cy="509343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1"/>
          </p:cNvCxnSpPr>
          <p:nvPr/>
        </p:nvCxnSpPr>
        <p:spPr>
          <a:xfrm rot="10800000">
            <a:off x="3148247" y="6117864"/>
            <a:ext cx="500857" cy="314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49103" y="6315940"/>
            <a:ext cx="1583067" cy="233619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" tIns="0" rIns="72000" bIns="18000" rtlCol="0" anchor="ctr" anchorCtr="0">
            <a:spAutoFit/>
          </a:bodyPr>
          <a:lstStyle/>
          <a:p>
            <a:pPr algn="ctr"/>
            <a:r>
              <a:rPr lang="en-GB" sz="1400" dirty="0" smtClean="0"/>
              <a:t>Frame Number</a:t>
            </a:r>
            <a:endParaRPr lang="en-GB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2400" y="1904636"/>
            <a:ext cx="4457458" cy="4877164"/>
            <a:chOff x="199420" y="919428"/>
            <a:chExt cx="4457458" cy="4877164"/>
          </a:xfrm>
        </p:grpSpPr>
        <p:sp>
          <p:nvSpPr>
            <p:cNvPr id="7" name="Freeform 6"/>
            <p:cNvSpPr/>
            <p:nvPr/>
          </p:nvSpPr>
          <p:spPr>
            <a:xfrm>
              <a:off x="3461282" y="3980189"/>
              <a:ext cx="366699" cy="474045"/>
            </a:xfrm>
            <a:custGeom>
              <a:avLst/>
              <a:gdLst>
                <a:gd name="connsiteX0" fmla="*/ 366699 w 366699"/>
                <a:gd name="connsiteY0" fmla="*/ 474045 h 474045"/>
                <a:gd name="connsiteX1" fmla="*/ 160990 w 366699"/>
                <a:gd name="connsiteY1" fmla="*/ 187829 h 474045"/>
                <a:gd name="connsiteX2" fmla="*/ 0 w 366699"/>
                <a:gd name="connsiteY2" fmla="*/ 0 h 47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6699" h="474045">
                  <a:moveTo>
                    <a:pt x="366699" y="474045"/>
                  </a:moveTo>
                  <a:cubicBezTo>
                    <a:pt x="294403" y="370441"/>
                    <a:pt x="222107" y="266837"/>
                    <a:pt x="160990" y="187829"/>
                  </a:cubicBezTo>
                  <a:cubicBezTo>
                    <a:pt x="99874" y="108822"/>
                    <a:pt x="0" y="0"/>
                    <a:pt x="0" y="0"/>
                  </a:cubicBezTo>
                </a:path>
              </a:pathLst>
            </a:custGeom>
            <a:ln w="25400" cap="flat" cmpd="sng" algn="ctr">
              <a:solidFill>
                <a:srgbClr val="00D800"/>
              </a:solidFill>
              <a:prstDash val="lgDashDot"/>
              <a:round/>
              <a:headEnd type="none" w="med" len="med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eform 7"/>
            <p:cNvSpPr/>
            <p:nvPr/>
          </p:nvSpPr>
          <p:spPr>
            <a:xfrm>
              <a:off x="2853098" y="4141186"/>
              <a:ext cx="169934" cy="867591"/>
            </a:xfrm>
            <a:custGeom>
              <a:avLst/>
              <a:gdLst>
                <a:gd name="connsiteX0" fmla="*/ 169934 w 169934"/>
                <a:gd name="connsiteY0" fmla="*/ 867591 h 867591"/>
                <a:gd name="connsiteX1" fmla="*/ 80495 w 169934"/>
                <a:gd name="connsiteY1" fmla="*/ 402491 h 867591"/>
                <a:gd name="connsiteX2" fmla="*/ 0 w 169934"/>
                <a:gd name="connsiteY2" fmla="*/ 0 h 86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34" h="867591">
                  <a:moveTo>
                    <a:pt x="169934" y="867591"/>
                  </a:moveTo>
                  <a:cubicBezTo>
                    <a:pt x="139375" y="707340"/>
                    <a:pt x="108817" y="547090"/>
                    <a:pt x="80495" y="402491"/>
                  </a:cubicBezTo>
                  <a:cubicBezTo>
                    <a:pt x="52173" y="257893"/>
                    <a:pt x="0" y="0"/>
                    <a:pt x="0" y="0"/>
                  </a:cubicBezTo>
                </a:path>
              </a:pathLst>
            </a:custGeom>
            <a:ln w="25400" cap="flat" cmpd="sng" algn="ctr">
              <a:solidFill>
                <a:srgbClr val="00D800"/>
              </a:solidFill>
              <a:prstDash val="lgDashDot"/>
              <a:round/>
              <a:headEnd type="none" w="med" len="med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 8"/>
            <p:cNvSpPr/>
            <p:nvPr/>
          </p:nvSpPr>
          <p:spPr>
            <a:xfrm>
              <a:off x="1770888" y="4141186"/>
              <a:ext cx="232541" cy="921257"/>
            </a:xfrm>
            <a:custGeom>
              <a:avLst/>
              <a:gdLst>
                <a:gd name="connsiteX0" fmla="*/ 0 w 232541"/>
                <a:gd name="connsiteY0" fmla="*/ 921257 h 921257"/>
                <a:gd name="connsiteX1" fmla="*/ 116271 w 232541"/>
                <a:gd name="connsiteY1" fmla="*/ 456156 h 921257"/>
                <a:gd name="connsiteX2" fmla="*/ 232541 w 232541"/>
                <a:gd name="connsiteY2" fmla="*/ 0 h 92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541" h="921257">
                  <a:moveTo>
                    <a:pt x="0" y="921257"/>
                  </a:moveTo>
                  <a:cubicBezTo>
                    <a:pt x="38757" y="765478"/>
                    <a:pt x="77514" y="609699"/>
                    <a:pt x="116271" y="456156"/>
                  </a:cubicBezTo>
                  <a:cubicBezTo>
                    <a:pt x="155028" y="302613"/>
                    <a:pt x="232541" y="0"/>
                    <a:pt x="232541" y="0"/>
                  </a:cubicBezTo>
                </a:path>
              </a:pathLst>
            </a:custGeom>
            <a:ln w="25400" cap="flat" cmpd="sng" algn="ctr">
              <a:solidFill>
                <a:srgbClr val="00D800"/>
              </a:solidFill>
              <a:prstDash val="lgDashDot"/>
              <a:round/>
              <a:headEnd type="none" w="med" len="med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 9"/>
            <p:cNvSpPr/>
            <p:nvPr/>
          </p:nvSpPr>
          <p:spPr>
            <a:xfrm>
              <a:off x="921220" y="3837081"/>
              <a:ext cx="420362" cy="438268"/>
            </a:xfrm>
            <a:custGeom>
              <a:avLst/>
              <a:gdLst>
                <a:gd name="connsiteX0" fmla="*/ 0 w 420362"/>
                <a:gd name="connsiteY0" fmla="*/ 438268 h 438268"/>
                <a:gd name="connsiteX1" fmla="*/ 232541 w 420362"/>
                <a:gd name="connsiteY1" fmla="*/ 232551 h 438268"/>
                <a:gd name="connsiteX2" fmla="*/ 420362 w 420362"/>
                <a:gd name="connsiteY2" fmla="*/ 0 h 43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362" h="438268">
                  <a:moveTo>
                    <a:pt x="0" y="438268"/>
                  </a:moveTo>
                  <a:cubicBezTo>
                    <a:pt x="81240" y="371932"/>
                    <a:pt x="162481" y="305596"/>
                    <a:pt x="232541" y="232551"/>
                  </a:cubicBezTo>
                  <a:cubicBezTo>
                    <a:pt x="302601" y="159506"/>
                    <a:pt x="420362" y="0"/>
                    <a:pt x="420362" y="0"/>
                  </a:cubicBezTo>
                </a:path>
              </a:pathLst>
            </a:custGeom>
            <a:ln w="25400" cap="flat" cmpd="sng" algn="ctr">
              <a:solidFill>
                <a:srgbClr val="00D800"/>
              </a:solidFill>
              <a:prstDash val="lgDashDot"/>
              <a:round/>
              <a:headEnd type="none" w="med" len="med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849262" y="2602593"/>
              <a:ext cx="264923" cy="119873"/>
            </a:xfrm>
            <a:custGeom>
              <a:avLst/>
              <a:gdLst>
                <a:gd name="connsiteX0" fmla="*/ 366699 w 366699"/>
                <a:gd name="connsiteY0" fmla="*/ 0 h 152052"/>
                <a:gd name="connsiteX1" fmla="*/ 178878 w 366699"/>
                <a:gd name="connsiteY1" fmla="*/ 71554 h 152052"/>
                <a:gd name="connsiteX2" fmla="*/ 0 w 366699"/>
                <a:gd name="connsiteY2" fmla="*/ 152052 h 15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6699" h="152052">
                  <a:moveTo>
                    <a:pt x="366699" y="0"/>
                  </a:moveTo>
                  <a:cubicBezTo>
                    <a:pt x="303347" y="23106"/>
                    <a:pt x="239995" y="46212"/>
                    <a:pt x="178878" y="71554"/>
                  </a:cubicBezTo>
                  <a:cubicBezTo>
                    <a:pt x="117762" y="96896"/>
                    <a:pt x="0" y="152052"/>
                    <a:pt x="0" y="152052"/>
                  </a:cubicBezTo>
                </a:path>
              </a:pathLst>
            </a:custGeom>
            <a:ln w="25400" cap="flat" cmpd="sng" algn="ctr">
              <a:solidFill>
                <a:srgbClr val="00D800"/>
              </a:solidFill>
              <a:prstDash val="lgDashDot"/>
              <a:round/>
              <a:headEnd type="none" w="med" len="med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760231" y="2629608"/>
              <a:ext cx="244170" cy="71554"/>
            </a:xfrm>
            <a:custGeom>
              <a:avLst/>
              <a:gdLst>
                <a:gd name="connsiteX0" fmla="*/ 0 w 330923"/>
                <a:gd name="connsiteY0" fmla="*/ 0 h 71554"/>
                <a:gd name="connsiteX1" fmla="*/ 178877 w 330923"/>
                <a:gd name="connsiteY1" fmla="*/ 26833 h 71554"/>
                <a:gd name="connsiteX2" fmla="*/ 330923 w 330923"/>
                <a:gd name="connsiteY2" fmla="*/ 71554 h 7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23" h="71554">
                  <a:moveTo>
                    <a:pt x="0" y="0"/>
                  </a:moveTo>
                  <a:cubicBezTo>
                    <a:pt x="61861" y="7453"/>
                    <a:pt x="123723" y="14907"/>
                    <a:pt x="178877" y="26833"/>
                  </a:cubicBezTo>
                  <a:cubicBezTo>
                    <a:pt x="234031" y="38759"/>
                    <a:pt x="330923" y="71554"/>
                    <a:pt x="330923" y="71554"/>
                  </a:cubicBezTo>
                </a:path>
              </a:pathLst>
            </a:custGeom>
            <a:ln w="25400" cap="flat" cmpd="sng" algn="ctr">
              <a:solidFill>
                <a:srgbClr val="00D800"/>
              </a:solidFill>
              <a:prstDash val="lgDashDot"/>
              <a:round/>
              <a:headEnd type="none" w="med" len="med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942536" y="1144863"/>
              <a:ext cx="429307" cy="1073310"/>
            </a:xfrm>
            <a:custGeom>
              <a:avLst/>
              <a:gdLst>
                <a:gd name="connsiteX0" fmla="*/ 509801 w 509801"/>
                <a:gd name="connsiteY0" fmla="*/ 0 h 1082254"/>
                <a:gd name="connsiteX1" fmla="*/ 250428 w 509801"/>
                <a:gd name="connsiteY1" fmla="*/ 420380 h 1082254"/>
                <a:gd name="connsiteX2" fmla="*/ 0 w 509801"/>
                <a:gd name="connsiteY2" fmla="*/ 1082254 h 1082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9801" h="1082254">
                  <a:moveTo>
                    <a:pt x="509801" y="0"/>
                  </a:moveTo>
                  <a:cubicBezTo>
                    <a:pt x="422598" y="120002"/>
                    <a:pt x="335395" y="240004"/>
                    <a:pt x="250428" y="420380"/>
                  </a:cubicBezTo>
                  <a:cubicBezTo>
                    <a:pt x="165461" y="600756"/>
                    <a:pt x="0" y="1082254"/>
                    <a:pt x="0" y="1082254"/>
                  </a:cubicBezTo>
                </a:path>
              </a:pathLst>
            </a:custGeom>
            <a:ln w="25400" cap="flat" cmpd="sng" algn="ctr">
              <a:solidFill>
                <a:srgbClr val="00D800"/>
              </a:solidFill>
              <a:prstDash val="lgDashDot"/>
              <a:round/>
              <a:headEnd type="none" w="med" len="med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511516" y="1162752"/>
              <a:ext cx="447194" cy="1019644"/>
            </a:xfrm>
            <a:custGeom>
              <a:avLst/>
              <a:gdLst>
                <a:gd name="connsiteX0" fmla="*/ 0 w 599240"/>
                <a:gd name="connsiteY0" fmla="*/ 0 h 1001755"/>
                <a:gd name="connsiteX1" fmla="*/ 339867 w 599240"/>
                <a:gd name="connsiteY1" fmla="*/ 411435 h 1001755"/>
                <a:gd name="connsiteX2" fmla="*/ 599240 w 599240"/>
                <a:gd name="connsiteY2" fmla="*/ 1001755 h 100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9240" h="1001755">
                  <a:moveTo>
                    <a:pt x="0" y="0"/>
                  </a:moveTo>
                  <a:cubicBezTo>
                    <a:pt x="119997" y="122238"/>
                    <a:pt x="239994" y="244476"/>
                    <a:pt x="339867" y="411435"/>
                  </a:cubicBezTo>
                  <a:cubicBezTo>
                    <a:pt x="439740" y="578394"/>
                    <a:pt x="548558" y="886971"/>
                    <a:pt x="599240" y="1001755"/>
                  </a:cubicBezTo>
                </a:path>
              </a:pathLst>
            </a:custGeom>
            <a:ln w="25400" cap="flat" cmpd="sng" algn="ctr">
              <a:solidFill>
                <a:srgbClr val="00D800"/>
              </a:solidFill>
              <a:prstDash val="lgDashDot"/>
              <a:round/>
              <a:headEnd type="none" w="med" len="med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Hexagon 14"/>
            <p:cNvSpPr/>
            <p:nvPr/>
          </p:nvSpPr>
          <p:spPr>
            <a:xfrm>
              <a:off x="762000" y="1135640"/>
              <a:ext cx="3352800" cy="2979160"/>
            </a:xfrm>
            <a:prstGeom prst="hexagon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422077" y="105542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272692" y="105370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71145" y="254175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413487" y="401755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025100" y="252386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255927" y="401755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04400" y="2613868"/>
              <a:ext cx="180000" cy="180000"/>
            </a:xfrm>
            <a:prstGeom prst="ellipse">
              <a:avLst/>
            </a:prstGeom>
            <a:solidFill>
              <a:srgbClr val="B517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851145" y="4157241"/>
              <a:ext cx="180000" cy="180000"/>
            </a:xfrm>
            <a:prstGeom prst="ellipse">
              <a:avLst/>
            </a:prstGeom>
            <a:solidFill>
              <a:srgbClr val="B517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676400" y="4986258"/>
              <a:ext cx="180000" cy="180000"/>
            </a:xfrm>
            <a:prstGeom prst="ellipse">
              <a:avLst/>
            </a:prstGeom>
            <a:solidFill>
              <a:srgbClr val="B517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759262" y="4369662"/>
              <a:ext cx="180000" cy="180000"/>
            </a:xfrm>
            <a:prstGeom prst="ellipse">
              <a:avLst/>
            </a:prstGeom>
            <a:solidFill>
              <a:srgbClr val="B517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669262" y="2646197"/>
              <a:ext cx="180000" cy="180000"/>
            </a:xfrm>
            <a:prstGeom prst="ellipse">
              <a:avLst/>
            </a:prstGeom>
            <a:solidFill>
              <a:srgbClr val="B517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7" name="TextBox 22"/>
            <p:cNvSpPr txBox="1"/>
            <p:nvPr/>
          </p:nvSpPr>
          <p:spPr>
            <a:xfrm>
              <a:off x="3431515" y="949295"/>
              <a:ext cx="478055" cy="332177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70000" lnSpcReduction="20000"/>
            </a:bodyPr>
            <a:lstStyle/>
            <a:p>
              <a:pPr algn="ctr"/>
              <a:r>
                <a:rPr lang="en-GB" dirty="0" smtClean="0"/>
                <a:t>0.17</a:t>
              </a:r>
              <a:endParaRPr lang="en-GB" dirty="0"/>
            </a:p>
          </p:txBody>
        </p:sp>
        <p:sp>
          <p:nvSpPr>
            <p:cNvPr id="28" name="TextBox 22"/>
            <p:cNvSpPr txBox="1"/>
            <p:nvPr/>
          </p:nvSpPr>
          <p:spPr>
            <a:xfrm>
              <a:off x="4178823" y="2460262"/>
              <a:ext cx="478055" cy="332177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70000" lnSpcReduction="20000"/>
            </a:bodyPr>
            <a:lstStyle/>
            <a:p>
              <a:pPr algn="ctr"/>
              <a:r>
                <a:rPr lang="en-GB" dirty="0" smtClean="0"/>
                <a:t>0.33</a:t>
              </a:r>
              <a:endParaRPr lang="en-GB" dirty="0"/>
            </a:p>
          </p:txBody>
        </p:sp>
        <p:sp>
          <p:nvSpPr>
            <p:cNvPr id="29" name="TextBox 22"/>
            <p:cNvSpPr txBox="1"/>
            <p:nvPr/>
          </p:nvSpPr>
          <p:spPr>
            <a:xfrm>
              <a:off x="3202687" y="4141077"/>
              <a:ext cx="478055" cy="332177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70000" lnSpcReduction="20000"/>
            </a:bodyPr>
            <a:lstStyle/>
            <a:p>
              <a:pPr algn="ctr"/>
              <a:r>
                <a:rPr lang="en-GB" dirty="0" smtClean="0"/>
                <a:t>0.50</a:t>
              </a:r>
              <a:endParaRPr lang="en-GB" dirty="0"/>
            </a:p>
          </p:txBody>
        </p:sp>
        <p:sp>
          <p:nvSpPr>
            <p:cNvPr id="30" name="TextBox 22"/>
            <p:cNvSpPr txBox="1"/>
            <p:nvPr/>
          </p:nvSpPr>
          <p:spPr>
            <a:xfrm>
              <a:off x="1218679" y="4132318"/>
              <a:ext cx="478055" cy="332177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70000" lnSpcReduction="20000"/>
            </a:bodyPr>
            <a:lstStyle/>
            <a:p>
              <a:pPr algn="ctr"/>
              <a:r>
                <a:rPr lang="en-GB" dirty="0" smtClean="0"/>
                <a:t>0.67</a:t>
              </a:r>
              <a:endParaRPr lang="en-GB" dirty="0"/>
            </a:p>
          </p:txBody>
        </p:sp>
        <p:sp>
          <p:nvSpPr>
            <p:cNvPr id="31" name="TextBox 22"/>
            <p:cNvSpPr txBox="1"/>
            <p:nvPr/>
          </p:nvSpPr>
          <p:spPr>
            <a:xfrm>
              <a:off x="255987" y="2465232"/>
              <a:ext cx="478055" cy="332177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70000" lnSpcReduction="20000"/>
            </a:bodyPr>
            <a:lstStyle/>
            <a:p>
              <a:pPr algn="ctr"/>
              <a:r>
                <a:rPr lang="en-GB" dirty="0" smtClean="0"/>
                <a:t>0.83</a:t>
              </a:r>
              <a:endParaRPr lang="en-GB" dirty="0"/>
            </a:p>
          </p:txBody>
        </p:sp>
        <p:sp>
          <p:nvSpPr>
            <p:cNvPr id="32" name="TextBox 22"/>
            <p:cNvSpPr txBox="1"/>
            <p:nvPr/>
          </p:nvSpPr>
          <p:spPr>
            <a:xfrm>
              <a:off x="990079" y="919428"/>
              <a:ext cx="478055" cy="332177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70000" lnSpcReduction="20000"/>
            </a:bodyPr>
            <a:lstStyle/>
            <a:p>
              <a:pPr algn="ctr"/>
              <a:r>
                <a:rPr lang="en-GB" dirty="0" smtClean="0"/>
                <a:t>0.00</a:t>
              </a:r>
              <a:endParaRPr lang="en-GB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1891200" y="2185526"/>
              <a:ext cx="180000" cy="180000"/>
            </a:xfrm>
            <a:prstGeom prst="ellipse">
              <a:avLst/>
            </a:prstGeom>
            <a:solidFill>
              <a:srgbClr val="B517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834650" y="2214144"/>
              <a:ext cx="180000" cy="180000"/>
            </a:xfrm>
            <a:prstGeom prst="ellipse">
              <a:avLst/>
            </a:prstGeom>
            <a:solidFill>
              <a:srgbClr val="B517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5" name="TextBox 22"/>
            <p:cNvSpPr txBox="1"/>
            <p:nvPr/>
          </p:nvSpPr>
          <p:spPr>
            <a:xfrm>
              <a:off x="1511516" y="2357391"/>
              <a:ext cx="943450" cy="630334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77500" lnSpcReduction="20000"/>
            </a:bodyPr>
            <a:lstStyle/>
            <a:p>
              <a:pPr algn="ctr"/>
              <a:r>
                <a:rPr lang="en-GB" dirty="0" smtClean="0">
                  <a:solidFill>
                    <a:srgbClr val="B51700"/>
                  </a:solidFill>
                </a:rPr>
                <a:t>0.00</a:t>
              </a:r>
            </a:p>
            <a:p>
              <a:pPr algn="ctr"/>
              <a:r>
                <a:rPr lang="en-GB" dirty="0" smtClean="0">
                  <a:solidFill>
                    <a:srgbClr val="B51700"/>
                  </a:solidFill>
                </a:rPr>
                <a:t>Origin: 0.00</a:t>
              </a:r>
              <a:endParaRPr lang="en-GB" dirty="0">
                <a:solidFill>
                  <a:srgbClr val="B51700"/>
                </a:solidFill>
              </a:endParaRPr>
            </a:p>
          </p:txBody>
        </p:sp>
        <p:cxnSp>
          <p:nvCxnSpPr>
            <p:cNvPr id="36" name="Straight Connector 35"/>
            <p:cNvCxnSpPr>
              <a:stCxn id="33" idx="6"/>
              <a:endCxn id="34" idx="2"/>
            </p:cNvCxnSpPr>
            <p:nvPr/>
          </p:nvCxnSpPr>
          <p:spPr>
            <a:xfrm>
              <a:off x="2071200" y="2275526"/>
              <a:ext cx="763450" cy="28618"/>
            </a:xfrm>
            <a:prstGeom prst="line">
              <a:avLst/>
            </a:prstGeom>
            <a:ln w="31750" cap="flat" cmpd="sng" algn="ctr">
              <a:solidFill>
                <a:srgbClr val="B517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2" idx="7"/>
              <a:endCxn id="33" idx="2"/>
            </p:cNvCxnSpPr>
            <p:nvPr/>
          </p:nvCxnSpPr>
          <p:spPr>
            <a:xfrm rot="5400000" flipH="1" flipV="1">
              <a:off x="1342269" y="2091297"/>
              <a:ext cx="364702" cy="733160"/>
            </a:xfrm>
            <a:prstGeom prst="line">
              <a:avLst/>
            </a:prstGeom>
            <a:ln w="31750" cap="flat" cmpd="sng" algn="ctr">
              <a:solidFill>
                <a:srgbClr val="B517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3" idx="0"/>
              <a:endCxn id="22" idx="4"/>
            </p:cNvCxnSpPr>
            <p:nvPr/>
          </p:nvCxnSpPr>
          <p:spPr>
            <a:xfrm rot="5400000" flipH="1" flipV="1">
              <a:off x="336086" y="3398928"/>
              <a:ext cx="1363373" cy="153255"/>
            </a:xfrm>
            <a:prstGeom prst="line">
              <a:avLst/>
            </a:prstGeom>
            <a:ln w="31750" cap="flat" cmpd="sng" algn="ctr">
              <a:solidFill>
                <a:srgbClr val="B517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4" idx="1"/>
              <a:endCxn id="23" idx="5"/>
            </p:cNvCxnSpPr>
            <p:nvPr/>
          </p:nvCxnSpPr>
          <p:spPr>
            <a:xfrm rot="16200000" flipV="1">
              <a:off x="1002905" y="4312762"/>
              <a:ext cx="701737" cy="697975"/>
            </a:xfrm>
            <a:prstGeom prst="line">
              <a:avLst/>
            </a:prstGeom>
            <a:ln w="31750" cap="flat" cmpd="sng" algn="ctr">
              <a:solidFill>
                <a:srgbClr val="B517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2942536" y="4986258"/>
              <a:ext cx="180000" cy="180000"/>
            </a:xfrm>
            <a:prstGeom prst="ellipse">
              <a:avLst/>
            </a:prstGeom>
            <a:solidFill>
              <a:srgbClr val="B517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>
              <a:stCxn id="40" idx="2"/>
              <a:endCxn id="24" idx="6"/>
            </p:cNvCxnSpPr>
            <p:nvPr/>
          </p:nvCxnSpPr>
          <p:spPr>
            <a:xfrm rot="10800000">
              <a:off x="1856400" y="5076258"/>
              <a:ext cx="1086136" cy="1588"/>
            </a:xfrm>
            <a:prstGeom prst="line">
              <a:avLst/>
            </a:prstGeom>
            <a:ln w="31750" cap="flat" cmpd="sng" algn="ctr">
              <a:solidFill>
                <a:srgbClr val="B517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5" idx="3"/>
              <a:endCxn id="40" idx="7"/>
            </p:cNvCxnSpPr>
            <p:nvPr/>
          </p:nvCxnSpPr>
          <p:spPr>
            <a:xfrm rot="5400000">
              <a:off x="3196241" y="4423237"/>
              <a:ext cx="489316" cy="689446"/>
            </a:xfrm>
            <a:prstGeom prst="line">
              <a:avLst/>
            </a:prstGeom>
            <a:ln w="31750" cap="flat" cmpd="sng" algn="ctr">
              <a:solidFill>
                <a:srgbClr val="B517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6" idx="4"/>
              <a:endCxn id="25" idx="0"/>
            </p:cNvCxnSpPr>
            <p:nvPr/>
          </p:nvCxnSpPr>
          <p:spPr>
            <a:xfrm rot="16200000" flipH="1">
              <a:off x="3032530" y="3552929"/>
              <a:ext cx="1543465" cy="90000"/>
            </a:xfrm>
            <a:prstGeom prst="line">
              <a:avLst/>
            </a:prstGeom>
            <a:ln w="31750" cap="flat" cmpd="sng" algn="ctr">
              <a:solidFill>
                <a:srgbClr val="B517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6" idx="1"/>
              <a:endCxn id="34" idx="6"/>
            </p:cNvCxnSpPr>
            <p:nvPr/>
          </p:nvCxnSpPr>
          <p:spPr>
            <a:xfrm rot="16200000" flipV="1">
              <a:off x="3170930" y="2147865"/>
              <a:ext cx="368413" cy="680972"/>
            </a:xfrm>
            <a:prstGeom prst="line">
              <a:avLst/>
            </a:prstGeom>
            <a:ln w="31750" cap="flat" cmpd="sng" algn="ctr">
              <a:solidFill>
                <a:srgbClr val="B517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22"/>
            <p:cNvSpPr txBox="1"/>
            <p:nvPr/>
          </p:nvSpPr>
          <p:spPr>
            <a:xfrm>
              <a:off x="2428393" y="2362200"/>
              <a:ext cx="943450" cy="630334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77500" lnSpcReduction="20000"/>
            </a:bodyPr>
            <a:lstStyle/>
            <a:p>
              <a:pPr algn="ctr"/>
              <a:r>
                <a:rPr lang="en-GB" dirty="0" smtClean="0">
                  <a:solidFill>
                    <a:srgbClr val="B51700"/>
                  </a:solidFill>
                </a:rPr>
                <a:t>0.11</a:t>
              </a:r>
            </a:p>
            <a:p>
              <a:pPr algn="ctr"/>
              <a:r>
                <a:rPr lang="en-GB" dirty="0" smtClean="0">
                  <a:solidFill>
                    <a:srgbClr val="B51700"/>
                  </a:solidFill>
                </a:rPr>
                <a:t>Origin: 0.17</a:t>
              </a:r>
              <a:endParaRPr lang="en-GB" dirty="0">
                <a:solidFill>
                  <a:srgbClr val="B51700"/>
                </a:solidFill>
              </a:endParaRPr>
            </a:p>
          </p:txBody>
        </p:sp>
        <p:sp>
          <p:nvSpPr>
            <p:cNvPr id="46" name="TextBox 22"/>
            <p:cNvSpPr txBox="1"/>
            <p:nvPr/>
          </p:nvSpPr>
          <p:spPr>
            <a:xfrm>
              <a:off x="912949" y="2677367"/>
              <a:ext cx="943450" cy="630334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77500" lnSpcReduction="20000"/>
            </a:bodyPr>
            <a:lstStyle/>
            <a:p>
              <a:pPr algn="ctr"/>
              <a:r>
                <a:rPr lang="en-GB" dirty="0" smtClean="0">
                  <a:solidFill>
                    <a:srgbClr val="B51700"/>
                  </a:solidFill>
                </a:rPr>
                <a:t>0.87</a:t>
              </a:r>
            </a:p>
            <a:p>
              <a:pPr algn="ctr"/>
              <a:r>
                <a:rPr lang="en-GB" dirty="0" smtClean="0">
                  <a:solidFill>
                    <a:srgbClr val="B51700"/>
                  </a:solidFill>
                </a:rPr>
                <a:t>Origin: 0.83</a:t>
              </a:r>
              <a:endParaRPr lang="en-GB" dirty="0">
                <a:solidFill>
                  <a:srgbClr val="B51700"/>
                </a:solidFill>
              </a:endParaRPr>
            </a:p>
          </p:txBody>
        </p:sp>
        <p:sp>
          <p:nvSpPr>
            <p:cNvPr id="47" name="TextBox 22"/>
            <p:cNvSpPr txBox="1"/>
            <p:nvPr/>
          </p:nvSpPr>
          <p:spPr>
            <a:xfrm>
              <a:off x="3018950" y="2722466"/>
              <a:ext cx="943450" cy="630334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77500" lnSpcReduction="20000"/>
            </a:bodyPr>
            <a:lstStyle/>
            <a:p>
              <a:pPr algn="ctr"/>
              <a:r>
                <a:rPr lang="en-GB" dirty="0" smtClean="0">
                  <a:solidFill>
                    <a:srgbClr val="B51700"/>
                  </a:solidFill>
                </a:rPr>
                <a:t>0.28</a:t>
              </a:r>
            </a:p>
            <a:p>
              <a:pPr algn="ctr"/>
              <a:r>
                <a:rPr lang="en-GB" dirty="0" smtClean="0">
                  <a:solidFill>
                    <a:srgbClr val="B51700"/>
                  </a:solidFill>
                </a:rPr>
                <a:t>Origin: 0.33</a:t>
              </a:r>
              <a:endParaRPr lang="en-GB" dirty="0">
                <a:solidFill>
                  <a:srgbClr val="B51700"/>
                </a:solidFill>
              </a:endParaRPr>
            </a:p>
          </p:txBody>
        </p:sp>
        <p:sp>
          <p:nvSpPr>
            <p:cNvPr id="48" name="TextBox 22"/>
            <p:cNvSpPr txBox="1"/>
            <p:nvPr/>
          </p:nvSpPr>
          <p:spPr>
            <a:xfrm>
              <a:off x="199420" y="4234495"/>
              <a:ext cx="943450" cy="630334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77500" lnSpcReduction="20000"/>
            </a:bodyPr>
            <a:lstStyle/>
            <a:p>
              <a:pPr algn="ctr"/>
              <a:r>
                <a:rPr lang="en-GB" dirty="0" smtClean="0">
                  <a:solidFill>
                    <a:srgbClr val="B51700"/>
                  </a:solidFill>
                </a:rPr>
                <a:t>0.74</a:t>
              </a:r>
            </a:p>
            <a:p>
              <a:pPr algn="ctr"/>
              <a:r>
                <a:rPr lang="en-GB" dirty="0" smtClean="0">
                  <a:solidFill>
                    <a:srgbClr val="B51700"/>
                  </a:solidFill>
                </a:rPr>
                <a:t>Origin: 0.73</a:t>
              </a:r>
              <a:endParaRPr lang="en-GB" dirty="0">
                <a:solidFill>
                  <a:srgbClr val="B51700"/>
                </a:solidFill>
              </a:endParaRPr>
            </a:p>
          </p:txBody>
        </p:sp>
        <p:sp>
          <p:nvSpPr>
            <p:cNvPr id="49" name="TextBox 22"/>
            <p:cNvSpPr txBox="1"/>
            <p:nvPr/>
          </p:nvSpPr>
          <p:spPr>
            <a:xfrm>
              <a:off x="1295270" y="5116783"/>
              <a:ext cx="943450" cy="630334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77500" lnSpcReduction="20000"/>
            </a:bodyPr>
            <a:lstStyle/>
            <a:p>
              <a:pPr algn="ctr"/>
              <a:r>
                <a:rPr lang="en-GB" dirty="0" smtClean="0">
                  <a:solidFill>
                    <a:srgbClr val="B51700"/>
                  </a:solidFill>
                </a:rPr>
                <a:t>0.59</a:t>
              </a:r>
            </a:p>
            <a:p>
              <a:pPr algn="ctr"/>
              <a:r>
                <a:rPr lang="en-GB" dirty="0" smtClean="0">
                  <a:solidFill>
                    <a:srgbClr val="B51700"/>
                  </a:solidFill>
                </a:rPr>
                <a:t>Origin: 0.65</a:t>
              </a:r>
              <a:endParaRPr lang="en-GB" dirty="0">
                <a:solidFill>
                  <a:srgbClr val="B51700"/>
                </a:solidFill>
              </a:endParaRPr>
            </a:p>
          </p:txBody>
        </p:sp>
        <p:sp>
          <p:nvSpPr>
            <p:cNvPr id="50" name="TextBox 22"/>
            <p:cNvSpPr txBox="1"/>
            <p:nvPr/>
          </p:nvSpPr>
          <p:spPr>
            <a:xfrm>
              <a:off x="2650811" y="5166258"/>
              <a:ext cx="943450" cy="630334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77500" lnSpcReduction="20000"/>
            </a:bodyPr>
            <a:lstStyle/>
            <a:p>
              <a:pPr algn="ctr"/>
              <a:r>
                <a:rPr lang="en-GB" dirty="0" smtClean="0">
                  <a:solidFill>
                    <a:srgbClr val="B51700"/>
                  </a:solidFill>
                </a:rPr>
                <a:t>0.50</a:t>
              </a:r>
            </a:p>
            <a:p>
              <a:pPr algn="ctr"/>
              <a:r>
                <a:rPr lang="en-GB" dirty="0" smtClean="0">
                  <a:solidFill>
                    <a:srgbClr val="B51700"/>
                  </a:solidFill>
                </a:rPr>
                <a:t>Origin: 0.52</a:t>
              </a:r>
              <a:endParaRPr lang="en-GB" dirty="0">
                <a:solidFill>
                  <a:srgbClr val="B51700"/>
                </a:solidFill>
              </a:endParaRPr>
            </a:p>
          </p:txBody>
        </p:sp>
        <p:sp>
          <p:nvSpPr>
            <p:cNvPr id="51" name="TextBox 22"/>
            <p:cNvSpPr txBox="1"/>
            <p:nvPr/>
          </p:nvSpPr>
          <p:spPr>
            <a:xfrm>
              <a:off x="3695623" y="4369662"/>
              <a:ext cx="943450" cy="630334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77500" lnSpcReduction="20000"/>
            </a:bodyPr>
            <a:lstStyle/>
            <a:p>
              <a:pPr algn="ctr"/>
              <a:r>
                <a:rPr lang="en-GB" dirty="0" smtClean="0">
                  <a:solidFill>
                    <a:srgbClr val="B51700"/>
                  </a:solidFill>
                </a:rPr>
                <a:t>0.30</a:t>
              </a:r>
            </a:p>
            <a:p>
              <a:pPr algn="ctr"/>
              <a:r>
                <a:rPr lang="en-GB" dirty="0" smtClean="0">
                  <a:solidFill>
                    <a:srgbClr val="B51700"/>
                  </a:solidFill>
                </a:rPr>
                <a:t>Origin: 0.49</a:t>
              </a:r>
              <a:endParaRPr lang="en-GB" dirty="0">
                <a:solidFill>
                  <a:srgbClr val="B5170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669550" y="504713"/>
            <a:ext cx="4610373" cy="1254015"/>
            <a:chOff x="1871007" y="574785"/>
            <a:chExt cx="4610373" cy="1254015"/>
          </a:xfrm>
        </p:grpSpPr>
        <p:sp>
          <p:nvSpPr>
            <p:cNvPr id="52" name="Freeform 51"/>
            <p:cNvSpPr/>
            <p:nvPr/>
          </p:nvSpPr>
          <p:spPr>
            <a:xfrm>
              <a:off x="2355632" y="872929"/>
              <a:ext cx="921597" cy="789326"/>
            </a:xfrm>
            <a:custGeom>
              <a:avLst/>
              <a:gdLst>
                <a:gd name="connsiteX0" fmla="*/ 828799 w 1483193"/>
                <a:gd name="connsiteY0" fmla="*/ 219134 h 1301387"/>
                <a:gd name="connsiteX1" fmla="*/ 1186554 w 1483193"/>
                <a:gd name="connsiteY1" fmla="*/ 272800 h 1301387"/>
                <a:gd name="connsiteX2" fmla="*/ 1401208 w 1483193"/>
                <a:gd name="connsiteY2" fmla="*/ 487462 h 1301387"/>
                <a:gd name="connsiteX3" fmla="*/ 1383320 w 1483193"/>
                <a:gd name="connsiteY3" fmla="*/ 648458 h 1301387"/>
                <a:gd name="connsiteX4" fmla="*/ 1428039 w 1483193"/>
                <a:gd name="connsiteY4" fmla="*/ 818399 h 1301387"/>
                <a:gd name="connsiteX5" fmla="*/ 1481702 w 1483193"/>
                <a:gd name="connsiteY5" fmla="*/ 970451 h 1301387"/>
                <a:gd name="connsiteX6" fmla="*/ 1428039 w 1483193"/>
                <a:gd name="connsiteY6" fmla="*/ 1211945 h 1301387"/>
                <a:gd name="connsiteX7" fmla="*/ 1150779 w 1483193"/>
                <a:gd name="connsiteY7" fmla="*/ 1283499 h 1301387"/>
                <a:gd name="connsiteX8" fmla="*/ 873519 w 1483193"/>
                <a:gd name="connsiteY8" fmla="*/ 1104615 h 1301387"/>
                <a:gd name="connsiteX9" fmla="*/ 667809 w 1483193"/>
                <a:gd name="connsiteY9" fmla="*/ 1033061 h 1301387"/>
                <a:gd name="connsiteX10" fmla="*/ 462100 w 1483193"/>
                <a:gd name="connsiteY10" fmla="*/ 1113559 h 1301387"/>
                <a:gd name="connsiteX11" fmla="*/ 158008 w 1483193"/>
                <a:gd name="connsiteY11" fmla="*/ 1158280 h 1301387"/>
                <a:gd name="connsiteX12" fmla="*/ 59625 w 1483193"/>
                <a:gd name="connsiteY12" fmla="*/ 1015172 h 1301387"/>
                <a:gd name="connsiteX13" fmla="*/ 5962 w 1483193"/>
                <a:gd name="connsiteY13" fmla="*/ 737900 h 1301387"/>
                <a:gd name="connsiteX14" fmla="*/ 23850 w 1483193"/>
                <a:gd name="connsiteY14" fmla="*/ 639514 h 1301387"/>
                <a:gd name="connsiteX15" fmla="*/ 131176 w 1483193"/>
                <a:gd name="connsiteY15" fmla="*/ 541127 h 1301387"/>
                <a:gd name="connsiteX16" fmla="*/ 220615 w 1483193"/>
                <a:gd name="connsiteY16" fmla="*/ 326465 h 1301387"/>
                <a:gd name="connsiteX17" fmla="*/ 283222 w 1483193"/>
                <a:gd name="connsiteY17" fmla="*/ 93915 h 1301387"/>
                <a:gd name="connsiteX18" fmla="*/ 381605 w 1483193"/>
                <a:gd name="connsiteY18" fmla="*/ 40249 h 1301387"/>
                <a:gd name="connsiteX19" fmla="*/ 596258 w 1483193"/>
                <a:gd name="connsiteY19" fmla="*/ 22361 h 1301387"/>
                <a:gd name="connsiteX20" fmla="*/ 775136 w 1483193"/>
                <a:gd name="connsiteY20" fmla="*/ 174413 h 1301387"/>
                <a:gd name="connsiteX21" fmla="*/ 828799 w 1483193"/>
                <a:gd name="connsiteY21" fmla="*/ 219134 h 130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83193" h="1301387">
                  <a:moveTo>
                    <a:pt x="828799" y="219134"/>
                  </a:moveTo>
                  <a:cubicBezTo>
                    <a:pt x="897369" y="235532"/>
                    <a:pt x="1091153" y="228079"/>
                    <a:pt x="1186554" y="272800"/>
                  </a:cubicBezTo>
                  <a:cubicBezTo>
                    <a:pt x="1281956" y="317521"/>
                    <a:pt x="1368414" y="424852"/>
                    <a:pt x="1401208" y="487462"/>
                  </a:cubicBezTo>
                  <a:cubicBezTo>
                    <a:pt x="1434002" y="550072"/>
                    <a:pt x="1378848" y="593302"/>
                    <a:pt x="1383320" y="648458"/>
                  </a:cubicBezTo>
                  <a:cubicBezTo>
                    <a:pt x="1387792" y="703614"/>
                    <a:pt x="1411642" y="764734"/>
                    <a:pt x="1428039" y="818399"/>
                  </a:cubicBezTo>
                  <a:cubicBezTo>
                    <a:pt x="1444436" y="872065"/>
                    <a:pt x="1481702" y="904860"/>
                    <a:pt x="1481702" y="970451"/>
                  </a:cubicBezTo>
                  <a:cubicBezTo>
                    <a:pt x="1481702" y="1036042"/>
                    <a:pt x="1483193" y="1159770"/>
                    <a:pt x="1428039" y="1211945"/>
                  </a:cubicBezTo>
                  <a:cubicBezTo>
                    <a:pt x="1372885" y="1264120"/>
                    <a:pt x="1243199" y="1301387"/>
                    <a:pt x="1150779" y="1283499"/>
                  </a:cubicBezTo>
                  <a:cubicBezTo>
                    <a:pt x="1058359" y="1265611"/>
                    <a:pt x="954014" y="1146355"/>
                    <a:pt x="873519" y="1104615"/>
                  </a:cubicBezTo>
                  <a:cubicBezTo>
                    <a:pt x="793024" y="1062875"/>
                    <a:pt x="736379" y="1031570"/>
                    <a:pt x="667809" y="1033061"/>
                  </a:cubicBezTo>
                  <a:cubicBezTo>
                    <a:pt x="599239" y="1034552"/>
                    <a:pt x="547067" y="1092689"/>
                    <a:pt x="462100" y="1113559"/>
                  </a:cubicBezTo>
                  <a:cubicBezTo>
                    <a:pt x="377133" y="1134429"/>
                    <a:pt x="225087" y="1174678"/>
                    <a:pt x="158008" y="1158280"/>
                  </a:cubicBezTo>
                  <a:cubicBezTo>
                    <a:pt x="90929" y="1141882"/>
                    <a:pt x="84966" y="1085235"/>
                    <a:pt x="59625" y="1015172"/>
                  </a:cubicBezTo>
                  <a:cubicBezTo>
                    <a:pt x="34284" y="945109"/>
                    <a:pt x="11925" y="800510"/>
                    <a:pt x="5962" y="737900"/>
                  </a:cubicBezTo>
                  <a:cubicBezTo>
                    <a:pt x="0" y="675290"/>
                    <a:pt x="2981" y="672309"/>
                    <a:pt x="23850" y="639514"/>
                  </a:cubicBezTo>
                  <a:cubicBezTo>
                    <a:pt x="44719" y="606719"/>
                    <a:pt x="98382" y="593302"/>
                    <a:pt x="131176" y="541127"/>
                  </a:cubicBezTo>
                  <a:cubicBezTo>
                    <a:pt x="163970" y="488952"/>
                    <a:pt x="195274" y="401000"/>
                    <a:pt x="220615" y="326465"/>
                  </a:cubicBezTo>
                  <a:cubicBezTo>
                    <a:pt x="245956" y="251930"/>
                    <a:pt x="256390" y="141618"/>
                    <a:pt x="283222" y="93915"/>
                  </a:cubicBezTo>
                  <a:cubicBezTo>
                    <a:pt x="310054" y="46212"/>
                    <a:pt x="329432" y="52175"/>
                    <a:pt x="381605" y="40249"/>
                  </a:cubicBezTo>
                  <a:cubicBezTo>
                    <a:pt x="433778" y="28323"/>
                    <a:pt x="530669" y="0"/>
                    <a:pt x="596258" y="22361"/>
                  </a:cubicBezTo>
                  <a:cubicBezTo>
                    <a:pt x="661847" y="44722"/>
                    <a:pt x="733398" y="140127"/>
                    <a:pt x="775136" y="174413"/>
                  </a:cubicBezTo>
                  <a:cubicBezTo>
                    <a:pt x="816874" y="208699"/>
                    <a:pt x="760229" y="202736"/>
                    <a:pt x="828799" y="219134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2717750" y="823884"/>
              <a:ext cx="0" cy="1167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22"/>
            <p:cNvSpPr txBox="1"/>
            <p:nvPr/>
          </p:nvSpPr>
          <p:spPr>
            <a:xfrm>
              <a:off x="2510622" y="574785"/>
              <a:ext cx="431444" cy="332177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62500" lnSpcReduction="20000"/>
            </a:bodyPr>
            <a:lstStyle/>
            <a:p>
              <a:pPr algn="ctr"/>
              <a:r>
                <a:rPr lang="en-GB" dirty="0" smtClean="0"/>
                <a:t>0.00</a:t>
              </a:r>
              <a:endParaRPr lang="en-GB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 flipH="1">
              <a:off x="2861556" y="1443260"/>
              <a:ext cx="0" cy="1167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22"/>
            <p:cNvSpPr txBox="1"/>
            <p:nvPr/>
          </p:nvSpPr>
          <p:spPr>
            <a:xfrm>
              <a:off x="2645834" y="1496623"/>
              <a:ext cx="431444" cy="332177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62500" lnSpcReduction="20000"/>
            </a:bodyPr>
            <a:lstStyle/>
            <a:p>
              <a:pPr algn="ctr"/>
              <a:r>
                <a:rPr lang="en-GB" dirty="0" smtClean="0"/>
                <a:t>0.50</a:t>
              </a:r>
              <a:endParaRPr lang="en-GB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141359" y="1310984"/>
              <a:ext cx="1800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22"/>
            <p:cNvSpPr txBox="1"/>
            <p:nvPr/>
          </p:nvSpPr>
          <p:spPr>
            <a:xfrm>
              <a:off x="3249297" y="1144895"/>
              <a:ext cx="431444" cy="332177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62500" lnSpcReduction="20000"/>
            </a:bodyPr>
            <a:lstStyle/>
            <a:p>
              <a:pPr algn="ctr"/>
              <a:r>
                <a:rPr lang="en-GB" dirty="0" smtClean="0"/>
                <a:t>0.25</a:t>
              </a:r>
              <a:endParaRPr lang="en-GB" dirty="0"/>
            </a:p>
          </p:txBody>
        </p:sp>
        <p:sp>
          <p:nvSpPr>
            <p:cNvPr id="59" name="TextBox 22"/>
            <p:cNvSpPr txBox="1"/>
            <p:nvPr/>
          </p:nvSpPr>
          <p:spPr>
            <a:xfrm>
              <a:off x="1871007" y="1209803"/>
              <a:ext cx="431444" cy="332177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62500" lnSpcReduction="20000"/>
            </a:bodyPr>
            <a:lstStyle/>
            <a:p>
              <a:pPr algn="ctr"/>
              <a:r>
                <a:rPr lang="en-GB" dirty="0" smtClean="0"/>
                <a:t>0.75</a:t>
              </a:r>
              <a:endParaRPr lang="en-GB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265632" y="1375892"/>
              <a:ext cx="1800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22"/>
            <p:cNvSpPr txBox="1"/>
            <p:nvPr/>
          </p:nvSpPr>
          <p:spPr>
            <a:xfrm>
              <a:off x="3648604" y="677216"/>
              <a:ext cx="2832776" cy="88275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just"/>
              <a:r>
                <a:rPr lang="en-GB" sz="1400" dirty="0" smtClean="0">
                  <a:latin typeface="Times New Roman"/>
                  <a:cs typeface="Times New Roman"/>
                </a:rPr>
                <a:t>a) The length of a cell perimeter is normalized to 1, hence nodes have a position</a:t>
              </a:r>
              <a:r>
                <a:rPr lang="en-GB" sz="1400" i="1" dirty="0" smtClean="0">
                  <a:latin typeface="Times New Roman"/>
                  <a:cs typeface="Times New Roman"/>
                </a:rPr>
                <a:t> p</a:t>
              </a:r>
              <a:r>
                <a:rPr lang="en-GB" sz="1400" dirty="0" smtClean="0">
                  <a:latin typeface="Times New Roman"/>
                  <a:cs typeface="Times New Roman"/>
                </a:rPr>
                <a:t> in the range [</a:t>
              </a:r>
              <a:r>
                <a:rPr lang="en-GB" sz="1400" i="1" dirty="0" smtClean="0">
                  <a:latin typeface="Times New Roman"/>
                  <a:cs typeface="Times New Roman"/>
                </a:rPr>
                <a:t>0 ≤ p &lt; 1</a:t>
              </a:r>
              <a:r>
                <a:rPr lang="en-GB" sz="1400" dirty="0" smtClean="0">
                  <a:latin typeface="Times New Roman"/>
                  <a:cs typeface="Times New Roman"/>
                </a:rPr>
                <a:t>].</a:t>
              </a:r>
              <a:endParaRPr lang="en-GB" sz="1400" dirty="0">
                <a:latin typeface="Times New Roman"/>
                <a:cs typeface="Times New Roman"/>
              </a:endParaRPr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4840013" y="1948722"/>
          <a:ext cx="2739697" cy="4741492"/>
        </p:xfrm>
        <a:graphic>
          <a:graphicData uri="http://schemas.openxmlformats.org/drawingml/2006/table">
            <a:tbl>
              <a:tblPr/>
              <a:tblGrid>
                <a:gridCol w="1063297"/>
                <a:gridCol w="838200"/>
                <a:gridCol w="838200"/>
              </a:tblGrid>
              <a:tr h="249164"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Position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Origin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Speed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164"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#frame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164"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164"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164"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0.17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164"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0.33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164"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0.50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164"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0.67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164"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0.83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164"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B51700"/>
                          </a:solidFill>
                          <a:latin typeface="Verdana"/>
                        </a:rPr>
                        <a:t>#frame</a:t>
                      </a:r>
                      <a:r>
                        <a:rPr lang="en-US" sz="1200" b="0" i="0" u="none" strike="noStrike" baseline="0" dirty="0" smtClean="0">
                          <a:solidFill>
                            <a:srgbClr val="B51700"/>
                          </a:solidFill>
                          <a:latin typeface="Verdana"/>
                        </a:rPr>
                        <a:t> 2</a:t>
                      </a:r>
                      <a:endParaRPr lang="en-US" sz="1200" b="0" i="0" u="none" strike="noStrike" dirty="0">
                        <a:solidFill>
                          <a:srgbClr val="B517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endParaRPr lang="en-US" sz="1200" b="0" i="0" u="none" strike="noStrike">
                        <a:solidFill>
                          <a:srgbClr val="B517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endParaRPr lang="en-US" sz="1200" b="0" i="0" u="none" strike="noStrike" dirty="0">
                        <a:solidFill>
                          <a:srgbClr val="B517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164"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B51700"/>
                          </a:solidFill>
                          <a:latin typeface="Verdana"/>
                        </a:rPr>
                        <a:t>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endParaRPr lang="en-US" sz="1200" b="0" i="0" u="none" strike="noStrike" dirty="0">
                        <a:solidFill>
                          <a:srgbClr val="B517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endParaRPr lang="en-US" sz="1200" b="0" i="0" u="none" strike="noStrike" dirty="0">
                        <a:solidFill>
                          <a:srgbClr val="B517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164"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B51700"/>
                          </a:solidFill>
                          <a:latin typeface="Verdana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B51700"/>
                          </a:solidFill>
                          <a:latin typeface="Verdana"/>
                        </a:rPr>
                        <a:t>0.00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B51700"/>
                          </a:solidFill>
                          <a:latin typeface="Verdana"/>
                        </a:rPr>
                        <a:t>-6.1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164"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>
                          <a:solidFill>
                            <a:srgbClr val="B51700"/>
                          </a:solidFill>
                          <a:latin typeface="Verdana"/>
                        </a:rPr>
                        <a:t>0.11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B51700"/>
                          </a:solidFill>
                          <a:latin typeface="Verdana"/>
                        </a:rPr>
                        <a:t>0.17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B51700"/>
                          </a:solidFill>
                          <a:latin typeface="Verdana"/>
                        </a:rPr>
                        <a:t>-6.2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164"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B51700"/>
                          </a:solidFill>
                          <a:latin typeface="Verdana"/>
                        </a:rPr>
                        <a:t>0.28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>
                          <a:solidFill>
                            <a:srgbClr val="B51700"/>
                          </a:solidFill>
                          <a:latin typeface="Verdana"/>
                        </a:rPr>
                        <a:t>0.33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B51700"/>
                          </a:solidFill>
                          <a:latin typeface="Verdana"/>
                        </a:rPr>
                        <a:t>-1.1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164"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B51700"/>
                          </a:solidFill>
                          <a:latin typeface="Verdana"/>
                        </a:rPr>
                        <a:t>0.30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B51700"/>
                          </a:solidFill>
                          <a:latin typeface="Verdana"/>
                        </a:rPr>
                        <a:t>0.49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>
                          <a:solidFill>
                            <a:srgbClr val="B51700"/>
                          </a:solidFill>
                          <a:latin typeface="Verdana"/>
                        </a:rPr>
                        <a:t>+3.1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164"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>
                          <a:solidFill>
                            <a:srgbClr val="B51700"/>
                          </a:solidFill>
                          <a:latin typeface="Verdana"/>
                        </a:rPr>
                        <a:t>0.50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>
                          <a:solidFill>
                            <a:srgbClr val="B51700"/>
                          </a:solidFill>
                          <a:latin typeface="Verdana"/>
                        </a:rPr>
                        <a:t>0.52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B51700"/>
                          </a:solidFill>
                          <a:latin typeface="Verdana"/>
                        </a:rPr>
                        <a:t>+5.4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164"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>
                          <a:solidFill>
                            <a:srgbClr val="B51700"/>
                          </a:solidFill>
                          <a:latin typeface="Verdana"/>
                        </a:rPr>
                        <a:t>0.59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B51700"/>
                          </a:solidFill>
                          <a:latin typeface="Verdana"/>
                        </a:rPr>
                        <a:t>0.65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B51700"/>
                          </a:solidFill>
                          <a:latin typeface="Verdana"/>
                        </a:rPr>
                        <a:t>+5.3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164"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>
                          <a:solidFill>
                            <a:srgbClr val="B51700"/>
                          </a:solidFill>
                          <a:latin typeface="Verdana"/>
                        </a:rPr>
                        <a:t>0.74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B51700"/>
                          </a:solidFill>
                          <a:latin typeface="Verdana"/>
                        </a:rPr>
                        <a:t>0.73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B51700"/>
                          </a:solidFill>
                          <a:latin typeface="Verdana"/>
                        </a:rPr>
                        <a:t>+2.9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164"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>
                          <a:solidFill>
                            <a:srgbClr val="B51700"/>
                          </a:solidFill>
                          <a:latin typeface="Verdana"/>
                        </a:rPr>
                        <a:t>0.87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>
                          <a:solidFill>
                            <a:srgbClr val="B51700"/>
                          </a:solidFill>
                          <a:latin typeface="Verdana"/>
                        </a:rPr>
                        <a:t>0.83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24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B51700"/>
                          </a:solidFill>
                          <a:latin typeface="Verdana"/>
                        </a:rPr>
                        <a:t>-0.9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4" name="TextBox 22"/>
          <p:cNvSpPr txBox="1"/>
          <p:nvPr/>
        </p:nvSpPr>
        <p:spPr>
          <a:xfrm>
            <a:off x="5269187" y="1513369"/>
            <a:ext cx="1886608" cy="51864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GB" dirty="0" smtClean="0">
                <a:latin typeface="Times New Roman"/>
                <a:cs typeface="Times New Roman"/>
              </a:rPr>
              <a:t>c) Resulting Data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7791" y="1629100"/>
            <a:ext cx="53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153</Words>
  <Application>Microsoft Macintosh PowerPoint</Application>
  <PresentationFormat>On-screen Show (4:3)</PresentationFormat>
  <Paragraphs>84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University of Warwick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Tyson</dc:creator>
  <cp:lastModifiedBy>Richard Tyson</cp:lastModifiedBy>
  <cp:revision>5</cp:revision>
  <dcterms:created xsi:type="dcterms:W3CDTF">2011-06-24T11:55:41Z</dcterms:created>
  <dcterms:modified xsi:type="dcterms:W3CDTF">2011-06-24T11:57:36Z</dcterms:modified>
</cp:coreProperties>
</file>