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5" r:id="rId3"/>
    <p:sldId id="266" r:id="rId4"/>
    <p:sldId id="257" r:id="rId5"/>
    <p:sldId id="270" r:id="rId6"/>
    <p:sldId id="271" r:id="rId7"/>
    <p:sldId id="275" r:id="rId8"/>
    <p:sldId id="272" r:id="rId9"/>
    <p:sldId id="268" r:id="rId10"/>
    <p:sldId id="261" r:id="rId11"/>
    <p:sldId id="262" r:id="rId12"/>
    <p:sldId id="263" r:id="rId13"/>
    <p:sldId id="264" r:id="rId14"/>
    <p:sldId id="273" r:id="rId15"/>
    <p:sldId id="274" r:id="rId16"/>
    <p:sldId id="276" r:id="rId17"/>
    <p:sldId id="278" r:id="rId18"/>
    <p:sldId id="279" r:id="rId19"/>
    <p:sldId id="280" r:id="rId20"/>
    <p:sldId id="282" r:id="rId21"/>
    <p:sldId id="283" r:id="rId22"/>
    <p:sldId id="281" r:id="rId23"/>
    <p:sldId id="284" r:id="rId24"/>
    <p:sldId id="286" r:id="rId25"/>
    <p:sldId id="287" r:id="rId26"/>
    <p:sldId id="288" r:id="rId27"/>
    <p:sldId id="289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568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B3A0-A9D7-42AC-8B47-403F828243C0}" type="datetime1">
              <a:rPr lang="en-US" altLang="zh-CN" smtClean="0"/>
              <a:t>12/18/2019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845E4-3107-4954-9E44-F1F2479F2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764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147F-A04A-40BF-95A1-1D0C1576F761}" type="datetime1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A63E3-9C03-4D50-ADE9-7ADBF126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966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A63E3-9C03-4D50-ADE9-7ADBF126466C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8983989-B9ED-45BE-BB5A-C8F097E9BC93}" type="datetime1">
              <a:rPr lang="en-US" smtClean="0"/>
              <a:t>12/18/2019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8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A63E3-9C03-4D50-ADE9-7ADBF126466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3CC675C-5ED1-4A25-8BC4-F277C69419E1}" type="datetime1">
              <a:rPr lang="en-US" smtClean="0"/>
              <a:t>12/18/2019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A63E3-9C03-4D50-ADE9-7ADBF126466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DDE9D10-425E-4DC8-8EDF-ECC14E65476C}" type="datetime1">
              <a:rPr lang="en-US" smtClean="0"/>
              <a:t>12/18/2019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A63E3-9C03-4D50-ADE9-7ADBF126466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BA62861-2605-46B9-A225-BDE7A693570D}" type="datetime1">
              <a:rPr lang="en-US" smtClean="0"/>
              <a:t>12/18/2019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0531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屏幕快照 2016-08-27 上午1.jpeg" descr="屏幕快照 2016-08-27 上午1.20.59.png"/>
          <p:cNvPicPr>
            <a:picLocks noChangeAspect="1"/>
          </p:cNvPicPr>
          <p:nvPr userDrawn="1"/>
        </p:nvPicPr>
        <p:blipFill>
          <a:blip r:embed="rId4">
            <a:alphaModFix amt="15600"/>
            <a:extLst/>
          </a:blip>
          <a:stretch>
            <a:fillRect/>
          </a:stretch>
        </p:blipFill>
        <p:spPr>
          <a:xfrm>
            <a:off x="1829810" y="920749"/>
            <a:ext cx="5657851" cy="5505451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pic>
        <p:nvPicPr>
          <p:cNvPr id="6" name="屏幕快照 2016-08-27 上午1.png" descr="屏幕快照 2016-08-27 上午1.18.50.png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7136523" y="107498"/>
            <a:ext cx="1939781" cy="6120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2"/>
          <p:cNvSpPr/>
          <p:nvPr userDrawn="1"/>
        </p:nvSpPr>
        <p:spPr>
          <a:xfrm>
            <a:off x="3333750" y="6426200"/>
            <a:ext cx="40894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A6A6A6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pPr>
            <a:r>
              <a:rPr lang="en-US" dirty="0"/>
              <a:t> </a:t>
            </a:r>
            <a:r>
              <a:rPr dirty="0"/>
              <a:t>传播数据思维</a:t>
            </a:r>
            <a:r>
              <a:rPr lang="en-US" baseline="0" dirty="0"/>
              <a:t> </a:t>
            </a:r>
            <a:r>
              <a:rPr dirty="0"/>
              <a:t>普及数据文化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36696" y="620242"/>
            <a:ext cx="8446135" cy="10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 spd="med"/>
  <p:hf hdr="0" ftr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7" Type="http://schemas.openxmlformats.org/officeDocument/2006/relationships/image" Target="../media/image13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b="1" dirty="0" smtClean="0"/>
              <a:t>Not Box</a:t>
            </a:r>
            <a:endParaRPr lang="en-US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6" y="1314443"/>
            <a:ext cx="4508157" cy="16905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Rectangle 4"/>
          <p:cNvSpPr/>
          <p:nvPr/>
        </p:nvSpPr>
        <p:spPr>
          <a:xfrm>
            <a:off x="3098219" y="3106480"/>
            <a:ext cx="56989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是如何</a:t>
            </a:r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勾搭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你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的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0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zh-CN" altLang="en-US" sz="2400" dirty="0" smtClean="0"/>
              <a:t>基本介绍</a:t>
            </a:r>
            <a:endParaRPr lang="en-US" altLang="zh-CN" sz="2400" dirty="0" smtClean="0"/>
          </a:p>
          <a:p>
            <a:r>
              <a:rPr lang="en-US" altLang="zh-CN" sz="2400" dirty="0" smtClean="0"/>
              <a:t>Topic</a:t>
            </a:r>
            <a:br>
              <a:rPr lang="en-US" altLang="zh-CN" sz="2400" dirty="0" smtClean="0"/>
            </a:br>
            <a:r>
              <a:rPr lang="en-US" altLang="zh-CN" sz="2400" dirty="0" smtClean="0"/>
              <a:t>Kafka </a:t>
            </a:r>
            <a:r>
              <a:rPr lang="zh-CN" altLang="en-US" sz="2400" dirty="0" smtClean="0"/>
              <a:t>存储同类信息的名称</a:t>
            </a:r>
            <a:endParaRPr lang="en-US" sz="2400" dirty="0"/>
          </a:p>
          <a:p>
            <a:r>
              <a:rPr lang="en-US" altLang="zh-CN" sz="2400" i="1" dirty="0" smtClean="0"/>
              <a:t>P</a:t>
            </a:r>
            <a:r>
              <a:rPr lang="en-US" sz="2400" i="1" dirty="0" smtClean="0"/>
              <a:t>roducer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zh-CN" altLang="en-US" sz="2400" dirty="0" smtClean="0"/>
              <a:t>推送数据到</a:t>
            </a:r>
            <a:r>
              <a:rPr lang="en-US" altLang="zh-CN" sz="2400" dirty="0" smtClean="0"/>
              <a:t>Kafka topic</a:t>
            </a:r>
            <a:r>
              <a:rPr lang="zh-CN" altLang="en-US" sz="2400" dirty="0" smtClean="0"/>
              <a:t>的进程叫做生产者</a:t>
            </a:r>
            <a:endParaRPr lang="en-US" sz="2400" dirty="0"/>
          </a:p>
          <a:p>
            <a:r>
              <a:rPr lang="en-US" altLang="zh-CN" sz="2400" i="1" dirty="0" smtClean="0"/>
              <a:t>C</a:t>
            </a:r>
            <a:r>
              <a:rPr lang="en-US" sz="2400" i="1" dirty="0" smtClean="0"/>
              <a:t>onsumers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zh-CN" altLang="en-US" sz="2400" dirty="0" smtClean="0"/>
              <a:t>从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消费数据的进程叫做消费者</a:t>
            </a:r>
            <a:endParaRPr lang="en-US" sz="2400" dirty="0"/>
          </a:p>
          <a:p>
            <a:r>
              <a:rPr lang="en-US" altLang="zh-CN" sz="2400" i="1" dirty="0" smtClean="0"/>
              <a:t>B</a:t>
            </a:r>
            <a:r>
              <a:rPr lang="en-US" sz="2400" i="1" dirty="0" smtClean="0"/>
              <a:t>roker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altLang="zh-CN" sz="2400" dirty="0" smtClean="0"/>
              <a:t>Kafka</a:t>
            </a:r>
            <a:r>
              <a:rPr lang="zh-CN" altLang="en-US" sz="2400" dirty="0" smtClean="0"/>
              <a:t>在单一节点上的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实例叫做</a:t>
            </a:r>
            <a:r>
              <a:rPr lang="en-US" altLang="zh-CN" sz="2400" dirty="0" smtClean="0"/>
              <a:t>Broker</a:t>
            </a:r>
            <a:endParaRPr 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9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9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zh-CN" altLang="en-US" sz="2400" dirty="0" smtClean="0"/>
              <a:t>基本介绍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8" y="2731116"/>
            <a:ext cx="4108870" cy="2845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10/26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3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Topic &amp; Partition &amp; Offset</a:t>
            </a:r>
          </a:p>
          <a:p>
            <a:pPr marL="0" indent="0">
              <a:buNone/>
            </a:pPr>
            <a:r>
              <a:rPr lang="en-US" altLang="zh-CN" sz="2400" dirty="0" smtClean="0"/>
              <a:t>Kafka</a:t>
            </a:r>
            <a:r>
              <a:rPr lang="zh-CN" altLang="en-US" sz="2400" dirty="0" smtClean="0"/>
              <a:t>的每个</a:t>
            </a:r>
            <a:r>
              <a:rPr lang="en-US" altLang="zh-CN" sz="2400" dirty="0" smtClean="0"/>
              <a:t>Topic</a:t>
            </a:r>
            <a:r>
              <a:rPr lang="zh-CN" altLang="en-US" sz="2400" dirty="0" smtClean="0"/>
              <a:t>都支持分区（</a:t>
            </a:r>
            <a:r>
              <a:rPr lang="en-US" altLang="zh-CN" sz="2400" dirty="0" smtClean="0"/>
              <a:t>partition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每个分区都是由有序且不可更改的数据组成的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Kafka</a:t>
            </a:r>
            <a:r>
              <a:rPr lang="zh-CN" altLang="en-US" sz="2400" dirty="0" smtClean="0"/>
              <a:t>会给每个存储到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区的数据一个唯一的序列号，叫做偏移值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altLang="zh-CN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00" y="3793091"/>
            <a:ext cx="4133738" cy="266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11/26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5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Partition &amp; Leader and Follower</a:t>
            </a:r>
          </a:p>
          <a:p>
            <a:pPr marL="0" indent="0">
              <a:buNone/>
            </a:pPr>
            <a:r>
              <a:rPr lang="zh-CN" altLang="en-US" sz="2400" dirty="0" smtClean="0"/>
              <a:t>每个分区都有一个领导者和多个追随者，领导者负责所有数据的读写，而追随者只负责从领导者处复制数据。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如果领导者所在的机器宕机，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将会迅速在追随者中选举出新的领导者。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altLang="zh-CN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83" y="3699035"/>
            <a:ext cx="5425681" cy="2780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2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Guarantees</a:t>
            </a:r>
            <a:r>
              <a:rPr lang="en-US" altLang="zh-CN" sz="2400" dirty="0" smtClean="0"/>
              <a:t> </a:t>
            </a:r>
            <a:endParaRPr lang="en-US" sz="2400" b="1" dirty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每个</a:t>
            </a:r>
            <a:r>
              <a:rPr lang="zh-CN" altLang="en-US" sz="2400" dirty="0" smtClean="0"/>
              <a:t>分区内，保证先进先出</a:t>
            </a:r>
            <a:endParaRPr lang="en-US" sz="2400" dirty="0"/>
          </a:p>
          <a:p>
            <a:r>
              <a:rPr lang="zh-CN" altLang="en-US" sz="2400" dirty="0" smtClean="0"/>
              <a:t>如果设置复制参数为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，那么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集群容忍 </a:t>
            </a:r>
            <a:r>
              <a:rPr lang="en-US" altLang="zh-CN" sz="2400" dirty="0" smtClean="0"/>
              <a:t>N-1 </a:t>
            </a:r>
            <a:r>
              <a:rPr lang="zh-CN" altLang="en-US" sz="2400" dirty="0" smtClean="0"/>
              <a:t>台机器失败而不丢失任何数据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Kafka</a:t>
            </a:r>
            <a:r>
              <a:rPr lang="zh-CN" altLang="en-US" sz="2400" dirty="0" smtClean="0"/>
              <a:t>集群为</a:t>
            </a:r>
            <a:r>
              <a:rPr lang="en-US" altLang="zh-CN" sz="2400" dirty="0" smtClean="0"/>
              <a:t>10</a:t>
            </a:r>
            <a:br>
              <a:rPr lang="en-US" altLang="zh-CN" sz="2400" dirty="0" smtClean="0"/>
            </a:br>
            <a:r>
              <a:rPr lang="zh-CN" altLang="en-US" sz="2400" dirty="0" smtClean="0"/>
              <a:t>复制参数为</a:t>
            </a:r>
            <a:r>
              <a:rPr lang="en-US" altLang="zh-CN" sz="2400" dirty="0" smtClean="0"/>
              <a:t>3</a:t>
            </a:r>
            <a:br>
              <a:rPr lang="en-US" altLang="zh-CN" sz="2400" dirty="0" smtClean="0"/>
            </a:br>
            <a:r>
              <a:rPr lang="zh-CN" altLang="en-US" sz="2400" dirty="0" smtClean="0"/>
              <a:t>那么</a:t>
            </a:r>
            <a:r>
              <a:rPr lang="zh-CN" altLang="en-US" sz="2400" dirty="0"/>
              <a:t>即</a:t>
            </a:r>
            <a:r>
              <a:rPr lang="zh-CN" altLang="en-US" sz="2400" dirty="0" smtClean="0"/>
              <a:t>使丢失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台机器，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集群仍然可以正常工作</a:t>
            </a:r>
            <a:endParaRPr lang="en-US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13/26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3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>
                <a:solidFill>
                  <a:srgbClr val="00B0F0"/>
                </a:solidFill>
              </a:rPr>
              <a:t>Message delivery Guarantees 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在默认情况下，</a:t>
            </a:r>
            <a:r>
              <a:rPr lang="en-US" altLang="zh-CN" sz="2400" dirty="0" smtClean="0"/>
              <a:t>Kafka</a:t>
            </a:r>
            <a:r>
              <a:rPr lang="zh-CN" altLang="en-US" sz="2400" dirty="0"/>
              <a:t>保</a:t>
            </a:r>
            <a:r>
              <a:rPr lang="zh-CN" altLang="en-US" sz="2400" dirty="0" smtClean="0"/>
              <a:t>证所有数据至少可以处理一次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从另一方面讲，在某些情况下，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可能造成某些数据会被多次处理</a:t>
            </a:r>
            <a:endParaRPr lang="en-US" altLang="zh-CN" sz="2400" dirty="0" smtClean="0"/>
          </a:p>
          <a:p>
            <a:r>
              <a:rPr lang="zh-CN" altLang="en-US" sz="2400" dirty="0" smtClean="0"/>
              <a:t>用户可以根据自己情况开发支持数据处理且只处理一次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每条数据处理完毕后，提交偏移值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如</a:t>
            </a:r>
            <a:r>
              <a:rPr lang="zh-CN" altLang="en-US" sz="2400" dirty="0" smtClean="0"/>
              <a:t>果每次数据处理都提交偏移值，处理性能将会下降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4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4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Consuming Message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zh-CN" altLang="en-US" sz="2400" dirty="0" smtClean="0"/>
              <a:t>和其他队列最大的区别是</a:t>
            </a:r>
            <a:endParaRPr lang="en-US" altLang="zh-CN" sz="2400" dirty="0" smtClean="0"/>
          </a:p>
          <a:p>
            <a:r>
              <a:rPr lang="en-US" altLang="zh-CN" sz="2400" dirty="0" smtClean="0"/>
              <a:t>Kafka </a:t>
            </a:r>
            <a:r>
              <a:rPr lang="zh-CN" altLang="en-US" sz="2400" dirty="0" smtClean="0"/>
              <a:t>的消费者需要自己维护偏移值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消费</a:t>
            </a:r>
            <a:r>
              <a:rPr lang="zh-CN" altLang="en-US" sz="2400" dirty="0" smtClean="0"/>
              <a:t>者必须自己设置偏移量用户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消费者</a:t>
            </a:r>
            <a:r>
              <a:rPr lang="zh-CN" altLang="en-US" sz="2400" dirty="0" smtClean="0"/>
              <a:t>可以根据需要处理重复数据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如</a:t>
            </a:r>
            <a:r>
              <a:rPr lang="zh-CN" altLang="en-US" sz="2400" dirty="0" smtClean="0"/>
              <a:t>果偏移量丢失，消费者会重复消费数据或者丢失数据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15/26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5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Log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38" y="2702475"/>
            <a:ext cx="3029373" cy="2896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16/26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99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>
                <a:solidFill>
                  <a:srgbClr val="00B0F0"/>
                </a:solidFill>
              </a:rPr>
              <a:t>Compaction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Log</a:t>
            </a:r>
          </a:p>
          <a:p>
            <a:pPr marL="0" indent="0">
              <a:buNone/>
            </a:pPr>
            <a:r>
              <a:rPr lang="en-US" altLang="zh-CN" sz="2400" dirty="0"/>
              <a:t>Kafka </a:t>
            </a:r>
            <a:r>
              <a:rPr lang="zh-CN" altLang="en-US" sz="2400" dirty="0"/>
              <a:t>清除</a:t>
            </a:r>
            <a:r>
              <a:rPr lang="zh-CN" altLang="en-US" sz="2400" dirty="0" smtClean="0"/>
              <a:t>删除数据的方式</a:t>
            </a:r>
            <a:endParaRPr lang="en-US" altLang="zh-CN" sz="2400" dirty="0"/>
          </a:p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Topic</a:t>
            </a:r>
            <a:r>
              <a:rPr lang="zh-CN" altLang="en-US" sz="2400" dirty="0" smtClean="0"/>
              <a:t>都是可以设置数据存活时间</a:t>
            </a:r>
            <a:r>
              <a:rPr lang="en-US" altLang="zh-CN" sz="2400" dirty="0" smtClean="0"/>
              <a:t>TTL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Time to live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例如：设置</a:t>
            </a:r>
            <a:r>
              <a:rPr lang="en-US" altLang="zh-CN" sz="2400" dirty="0" smtClean="0"/>
              <a:t>TTL 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小时，数据在存储</a:t>
            </a:r>
            <a:r>
              <a:rPr lang="en-US" altLang="zh-CN" sz="2400" dirty="0" smtClean="0"/>
              <a:t>24</a:t>
            </a:r>
            <a:r>
              <a:rPr lang="zh-CN" altLang="en-US" sz="2400" dirty="0"/>
              <a:t>小时</a:t>
            </a:r>
            <a:r>
              <a:rPr lang="zh-CN" altLang="en-US" sz="2400" dirty="0" smtClean="0"/>
              <a:t>后，无论是否被消费过都会</a:t>
            </a:r>
            <a:r>
              <a:rPr lang="zh-CN" altLang="en-US" sz="2400" dirty="0"/>
              <a:t>被</a:t>
            </a:r>
            <a:r>
              <a:rPr lang="en-US" altLang="zh-CN" sz="2400" dirty="0"/>
              <a:t>Kafka</a:t>
            </a:r>
            <a:r>
              <a:rPr lang="zh-CN" altLang="en-US" sz="2400" dirty="0"/>
              <a:t>清除掉，</a:t>
            </a:r>
            <a:endParaRPr lang="en-US" altLang="zh-CN" sz="2400" dirty="0" smtClean="0"/>
          </a:p>
          <a:p>
            <a:r>
              <a:rPr lang="zh-CN" altLang="en-US" sz="2400" dirty="0"/>
              <a:t>数</a:t>
            </a:r>
            <a:r>
              <a:rPr lang="zh-CN" altLang="en-US" sz="2400" dirty="0" smtClean="0"/>
              <a:t>据清除并不是删除，而是生成新的文件。新的文件是不包含已经过期数据的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17/26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5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 </a:t>
            </a:r>
            <a:r>
              <a:rPr lang="en-US" altLang="zh-CN" sz="2400" b="1" dirty="0">
                <a:solidFill>
                  <a:srgbClr val="00B0F0"/>
                </a:solidFill>
              </a:rPr>
              <a:t>Compaction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Log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78" y="2538147"/>
            <a:ext cx="5477639" cy="3801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18/26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5" y="1843531"/>
            <a:ext cx="7826739" cy="37993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34688" y="701930"/>
            <a:ext cx="62792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err="1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Pornhub</a:t>
            </a:r>
            <a:r>
              <a:rPr lang="zh-CN" altLang="en-US" sz="48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8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2015</a:t>
            </a:r>
            <a:r>
              <a:rPr lang="zh-CN" altLang="en-US" sz="48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年综述</a:t>
            </a:r>
            <a:endParaRPr lang="en-US" sz="4800" b="1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7313" y="3558560"/>
            <a:ext cx="35340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平均地球上每个人观看了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12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部片子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4969" y="1843531"/>
            <a:ext cx="52987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2015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年一共有 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878 4973 1608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部影片被观赏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968" y="5202009"/>
            <a:ext cx="73893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一</a:t>
            </a:r>
            <a:r>
              <a:rPr lang="zh-CN" altLang="en-US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共</a:t>
            </a:r>
            <a:r>
              <a:rPr lang="en-US" altLang="zh-CN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212</a:t>
            </a:r>
            <a:r>
              <a:rPr lang="zh-CN" altLang="en-US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亿次访问，平均</a:t>
            </a:r>
            <a:r>
              <a:rPr lang="en-US" altLang="zh-CN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240</a:t>
            </a:r>
            <a:r>
              <a:rPr lang="zh-CN" altLang="en-US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万每小时，</a:t>
            </a:r>
            <a:r>
              <a:rPr lang="en-US" altLang="zh-CN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万每分钟，</a:t>
            </a:r>
            <a:r>
              <a:rPr lang="en-US" altLang="zh-CN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6700</a:t>
            </a:r>
            <a:r>
              <a:rPr lang="zh-CN" altLang="en-US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  <a:sym typeface="Calibri"/>
              </a:rPr>
              <a:t>每秒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8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21179" y="1036035"/>
            <a:ext cx="8401545" cy="617592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zh-CN" altLang="en-US" sz="3600" dirty="0"/>
              <a:t>如何用优雅和统一的方式处</a:t>
            </a:r>
            <a:r>
              <a:rPr lang="zh-CN" altLang="en-US" sz="3600" dirty="0" smtClean="0"/>
              <a:t>理</a:t>
            </a:r>
            <a:r>
              <a:rPr lang="en-US" altLang="zh-CN" sz="3600" dirty="0" smtClean="0"/>
              <a:t>Kafka</a:t>
            </a:r>
            <a:r>
              <a:rPr lang="zh-CN" altLang="en-US" sz="3600" dirty="0" smtClean="0"/>
              <a:t>数</a:t>
            </a:r>
            <a:r>
              <a:rPr lang="zh-CN" altLang="en-US" sz="3600" dirty="0"/>
              <a:t>据？</a:t>
            </a:r>
            <a:endParaRPr lang="en-US" altLang="zh-CN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zh-CN" altLang="en-US" dirty="0"/>
              <a:t>不</a:t>
            </a:r>
            <a:r>
              <a:rPr lang="zh-CN" altLang="en-US" dirty="0" smtClean="0"/>
              <a:t>用担心偏移值</a:t>
            </a:r>
            <a:endParaRPr lang="en-US" altLang="zh-CN" dirty="0" smtClean="0"/>
          </a:p>
          <a:p>
            <a:r>
              <a:rPr lang="zh-CN" altLang="en-US" dirty="0" smtClean="0"/>
              <a:t>只聚焦业务逻辑</a:t>
            </a:r>
            <a:endParaRPr lang="en-US" altLang="zh-CN" dirty="0" smtClean="0"/>
          </a:p>
          <a:p>
            <a:r>
              <a:rPr lang="zh-CN" altLang="en-US" dirty="0" smtClean="0"/>
              <a:t>如何支持扩展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何避免单点故障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16" y="2058097"/>
            <a:ext cx="3991532" cy="2743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19/26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1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31" y="1445214"/>
            <a:ext cx="6039693" cy="33913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5" y="4915940"/>
            <a:ext cx="2476687" cy="933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20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7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1046205"/>
            <a:ext cx="7886700" cy="473945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Samza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Samza</a:t>
            </a:r>
            <a:r>
              <a:rPr lang="zh-CN" altLang="en-US" dirty="0" smtClean="0"/>
              <a:t>是一个流处理框架，它具有以下特性</a:t>
            </a:r>
            <a:endParaRPr lang="en-US" dirty="0" smtClean="0"/>
          </a:p>
          <a:p>
            <a:r>
              <a:rPr lang="zh-CN" altLang="en-US" sz="2400" dirty="0" smtClean="0"/>
              <a:t>简单的调用</a:t>
            </a:r>
            <a:r>
              <a:rPr lang="en-US" altLang="zh-CN" sz="2400" dirty="0" smtClean="0"/>
              <a:t>API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Samza</a:t>
            </a:r>
            <a:r>
              <a:rPr lang="zh-CN" altLang="en-US" sz="2400" dirty="0" smtClean="0"/>
              <a:t>提供非常简单数据处理的回调</a:t>
            </a:r>
            <a:r>
              <a:rPr lang="en-US" altLang="zh-CN" sz="2400" dirty="0" smtClean="0"/>
              <a:t>API</a:t>
            </a:r>
            <a:endParaRPr lang="en-US" altLang="zh-CN" sz="2400" dirty="0"/>
          </a:p>
          <a:p>
            <a:r>
              <a:rPr lang="zh-CN" altLang="en-US" sz="2400" dirty="0" smtClean="0"/>
              <a:t>状态管理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保证系统重启和处理时状态一致</a:t>
            </a:r>
            <a:endParaRPr lang="en-US" altLang="zh-CN" sz="2400" dirty="0" smtClean="0"/>
          </a:p>
          <a:p>
            <a:r>
              <a:rPr lang="zh-CN" altLang="en-US" sz="2400" dirty="0"/>
              <a:t>无单点故</a:t>
            </a:r>
            <a:r>
              <a:rPr lang="zh-CN" altLang="en-US" sz="2400" dirty="0" smtClean="0"/>
              <a:t>障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处</a:t>
            </a:r>
            <a:r>
              <a:rPr lang="zh-CN" altLang="en-US" sz="2400" dirty="0"/>
              <a:t>理系统可以自动切</a:t>
            </a:r>
            <a:r>
              <a:rPr lang="zh-CN" altLang="en-US" sz="2400" dirty="0" smtClean="0"/>
              <a:t>换如果某节点失败</a:t>
            </a:r>
            <a:endParaRPr lang="en-US" altLang="zh-CN" sz="2400" dirty="0" smtClean="0"/>
          </a:p>
          <a:p>
            <a:r>
              <a:rPr lang="zh-CN" altLang="en-US" sz="2400" dirty="0" smtClean="0"/>
              <a:t>持久性</a:t>
            </a:r>
            <a:r>
              <a:rPr lang="en-US" altLang="zh-CN" sz="2400" dirty="0" smtClean="0"/>
              <a:t>: Samza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保证数据不会丢失</a:t>
            </a:r>
            <a:endParaRPr lang="en-US" altLang="zh-CN" sz="2400" dirty="0" smtClean="0"/>
          </a:p>
          <a:p>
            <a:r>
              <a:rPr lang="zh-CN" altLang="en-US" sz="2400" dirty="0" smtClean="0"/>
              <a:t>可扩展性</a:t>
            </a:r>
            <a:r>
              <a:rPr lang="en-US" altLang="zh-CN" sz="2400" dirty="0" smtClean="0"/>
              <a:t>: Samza </a:t>
            </a:r>
            <a:r>
              <a:rPr lang="zh-CN" altLang="en-US" sz="2400" dirty="0" smtClean="0"/>
              <a:t>通过 </a:t>
            </a:r>
            <a:r>
              <a:rPr lang="en-US" altLang="zh-CN" sz="2400" dirty="0" smtClean="0"/>
              <a:t>Hadoop Yarn </a:t>
            </a:r>
            <a:r>
              <a:rPr lang="zh-CN" altLang="en-US" sz="2400" dirty="0" smtClean="0"/>
              <a:t>提供可扩展性</a:t>
            </a:r>
            <a:endParaRPr lang="en-US" altLang="zh-CN" sz="2400" dirty="0" smtClean="0"/>
          </a:p>
          <a:p>
            <a:r>
              <a:rPr lang="zh-CN" altLang="en-US" sz="2400" dirty="0" smtClean="0"/>
              <a:t>隔离处理</a:t>
            </a:r>
            <a:r>
              <a:rPr lang="en-US" altLang="zh-CN" sz="2400" dirty="0" smtClean="0"/>
              <a:t>: </a:t>
            </a:r>
            <a:br>
              <a:rPr lang="en-US" altLang="zh-CN" sz="2400" dirty="0" smtClean="0"/>
            </a:br>
            <a:r>
              <a:rPr lang="en-US" altLang="zh-CN" sz="2400" dirty="0" smtClean="0"/>
              <a:t>Samza</a:t>
            </a:r>
            <a:r>
              <a:rPr lang="zh-CN" altLang="en-US" sz="2400" dirty="0" smtClean="0"/>
              <a:t>支持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安全模式，通过</a:t>
            </a:r>
            <a:r>
              <a:rPr lang="en-US" altLang="zh-CN" sz="2400" dirty="0" smtClean="0"/>
              <a:t>Linux </a:t>
            </a:r>
            <a:r>
              <a:rPr lang="en-US" altLang="zh-CN" sz="2400" dirty="0" err="1" smtClean="0"/>
              <a:t>Cgroups</a:t>
            </a:r>
            <a:r>
              <a:rPr lang="zh-CN" altLang="en-US" sz="2400" dirty="0" smtClean="0"/>
              <a:t>支持资源隔离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234093"/>
            <a:ext cx="2343477" cy="600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21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0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1046205"/>
            <a:ext cx="7886700" cy="473945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Samza</a:t>
            </a:r>
            <a:r>
              <a:rPr lang="zh-CN" altLang="en-US" dirty="0"/>
              <a:t>架构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Samza </a:t>
            </a:r>
            <a:r>
              <a:rPr lang="zh-CN" altLang="en-US" sz="2400" dirty="0" smtClean="0"/>
              <a:t>的 三层处理架构</a:t>
            </a:r>
            <a:endParaRPr lang="en-US" altLang="zh-CN" sz="2400" dirty="0" smtClean="0"/>
          </a:p>
          <a:p>
            <a:r>
              <a:rPr lang="zh-CN" altLang="en-US" sz="2400" dirty="0"/>
              <a:t>数据层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Kafka</a:t>
            </a:r>
          </a:p>
          <a:p>
            <a:r>
              <a:rPr lang="zh-CN" altLang="en-US" sz="2400" dirty="0"/>
              <a:t>执</a:t>
            </a:r>
            <a:r>
              <a:rPr lang="zh-CN" altLang="en-US" sz="2400" dirty="0" smtClean="0"/>
              <a:t>行层：</a:t>
            </a:r>
            <a:r>
              <a:rPr lang="en-US" altLang="zh-CN" sz="2400" dirty="0" smtClean="0"/>
              <a:t>Hadoop Yarn</a:t>
            </a:r>
          </a:p>
          <a:p>
            <a:r>
              <a:rPr lang="zh-CN" altLang="en-US" sz="2400" dirty="0"/>
              <a:t>处</a:t>
            </a:r>
            <a:r>
              <a:rPr lang="zh-CN" altLang="en-US" sz="2400" dirty="0" smtClean="0"/>
              <a:t>理层：</a:t>
            </a:r>
            <a:r>
              <a:rPr lang="en-US" altLang="zh-CN" sz="2400" dirty="0" smtClean="0"/>
              <a:t>Samza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234093"/>
            <a:ext cx="2343477" cy="600159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68" y="1988075"/>
            <a:ext cx="3124636" cy="108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22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0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67" y="1382059"/>
            <a:ext cx="2172003" cy="406774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00648" y="1046205"/>
            <a:ext cx="7886700" cy="473945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Samza</a:t>
            </a:r>
            <a:r>
              <a:rPr lang="zh-CN" altLang="en-US" dirty="0" smtClean="0"/>
              <a:t>如何执行？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Samza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Resource Manager</a:t>
            </a:r>
            <a:r>
              <a:rPr lang="zh-CN" altLang="en-US" sz="2400" dirty="0"/>
              <a:t>交</a:t>
            </a:r>
            <a:r>
              <a:rPr lang="zh-CN" altLang="en-US" sz="2400" dirty="0" smtClean="0"/>
              <a:t>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Resource Manager </a:t>
            </a:r>
            <a:r>
              <a:rPr lang="zh-CN" altLang="en-US" sz="2400" dirty="0" smtClean="0"/>
              <a:t>通知 </a:t>
            </a:r>
            <a:r>
              <a:rPr lang="en-US" altLang="zh-CN" sz="2400" dirty="0" smtClean="0"/>
              <a:t>Node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Node Manager </a:t>
            </a:r>
            <a:r>
              <a:rPr lang="zh-CN" altLang="en-US" sz="2400" dirty="0" smtClean="0"/>
              <a:t>启动 </a:t>
            </a:r>
            <a:r>
              <a:rPr lang="en-US" altLang="zh-CN" sz="2400" dirty="0" smtClean="0"/>
              <a:t>Samza AM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Samza AM </a:t>
            </a:r>
            <a:r>
              <a:rPr lang="zh-CN" altLang="en-US" sz="2400" dirty="0" smtClean="0"/>
              <a:t>调用另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Node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Node Manager </a:t>
            </a:r>
            <a:r>
              <a:rPr lang="zh-CN" altLang="en-US" sz="2400" dirty="0" smtClean="0"/>
              <a:t>启动 </a:t>
            </a:r>
            <a:r>
              <a:rPr lang="en-US" altLang="zh-CN" sz="2400" dirty="0" smtClean="0"/>
              <a:t>Samza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Samza Tasks </a:t>
            </a:r>
            <a:r>
              <a:rPr lang="zh-CN" altLang="en-US" sz="2400" dirty="0" smtClean="0"/>
              <a:t>开始处理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数据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234093"/>
            <a:ext cx="2343477" cy="600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23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0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1046205"/>
            <a:ext cx="7886700" cy="473945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Samza</a:t>
            </a:r>
            <a:r>
              <a:rPr lang="zh-CN" altLang="en-US" dirty="0" smtClean="0"/>
              <a:t> 如何处理</a:t>
            </a:r>
            <a:r>
              <a:rPr lang="zh-CN" altLang="en-US" dirty="0"/>
              <a:t>偏移</a:t>
            </a:r>
            <a:r>
              <a:rPr lang="zh-CN" altLang="en-US" dirty="0" smtClean="0"/>
              <a:t>值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Samza </a:t>
            </a:r>
            <a:r>
              <a:rPr lang="zh-CN" altLang="en-US" sz="2400" dirty="0" smtClean="0"/>
              <a:t>会定期把每个分区已经处理的数据的偏移值存放回到</a:t>
            </a:r>
            <a:r>
              <a:rPr lang="en-US" altLang="zh-CN" sz="2400" dirty="0" smtClean="0"/>
              <a:t>Kafka</a:t>
            </a:r>
            <a:r>
              <a:rPr lang="zh-CN" altLang="en-US" sz="2400" dirty="0" smtClean="0"/>
              <a:t>里，提交检查点的频率是可以修改的</a:t>
            </a:r>
            <a:endParaRPr lang="en-US" altLang="zh-CN" sz="24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234093"/>
            <a:ext cx="2343477" cy="600159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3135524"/>
            <a:ext cx="8383396" cy="3075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24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0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1046205"/>
            <a:ext cx="7886700" cy="473945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Samza</a:t>
            </a:r>
            <a:r>
              <a:rPr lang="zh-CN" altLang="en-US" dirty="0" smtClean="0"/>
              <a:t> 性能</a:t>
            </a:r>
            <a:endParaRPr lang="en-US" altLang="zh-CN" sz="2400" dirty="0" smtClean="0"/>
          </a:p>
          <a:p>
            <a:r>
              <a:rPr lang="en-US" altLang="zh-CN" sz="2000" dirty="0" smtClean="0"/>
              <a:t>Samza </a:t>
            </a:r>
            <a:r>
              <a:rPr lang="zh-CN" altLang="en-US" sz="2000" dirty="0" smtClean="0"/>
              <a:t>每个处理任务的框架延时在毫秒级别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从</a:t>
            </a:r>
            <a:r>
              <a:rPr lang="en-US" altLang="zh-CN" sz="2000" dirty="0" smtClean="0"/>
              <a:t>Kafka</a:t>
            </a:r>
            <a:r>
              <a:rPr lang="zh-CN" altLang="en-US" sz="2000" dirty="0" smtClean="0"/>
              <a:t>读取数据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处</a:t>
            </a:r>
            <a:r>
              <a:rPr lang="zh-CN" altLang="en-US" sz="2000" dirty="0" smtClean="0"/>
              <a:t>理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把数据写回</a:t>
            </a:r>
            <a:r>
              <a:rPr lang="en-US" altLang="zh-CN" sz="2000" dirty="0" smtClean="0"/>
              <a:t>Kafka</a:t>
            </a:r>
          </a:p>
          <a:p>
            <a:r>
              <a:rPr lang="zh-CN" altLang="en-US" sz="2000" dirty="0"/>
              <a:t>根</a:t>
            </a:r>
            <a:r>
              <a:rPr lang="zh-CN" altLang="en-US" sz="2000" dirty="0" smtClean="0"/>
              <a:t>据</a:t>
            </a:r>
            <a:r>
              <a:rPr lang="en-US" altLang="zh-CN" sz="2000" dirty="0" smtClean="0"/>
              <a:t>Kafka Topic</a:t>
            </a:r>
            <a:r>
              <a:rPr lang="zh-CN" altLang="en-US" sz="2000" dirty="0" smtClean="0"/>
              <a:t>的分区量，</a:t>
            </a:r>
            <a:r>
              <a:rPr lang="en-US" altLang="zh-CN" sz="2000" dirty="0" smtClean="0"/>
              <a:t>Samza</a:t>
            </a:r>
            <a:r>
              <a:rPr lang="zh-CN" altLang="en-US" sz="2000" dirty="0" smtClean="0"/>
              <a:t>可以启动小于等于分区数的任务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对于海量数据流，需要更多的分区，这样才能同时并发更多的</a:t>
            </a:r>
            <a:r>
              <a:rPr lang="en-US" altLang="zh-CN" sz="2000" dirty="0" smtClean="0"/>
              <a:t>Samza </a:t>
            </a:r>
            <a:r>
              <a:rPr lang="zh-CN" altLang="en-US" sz="2000" dirty="0" smtClean="0"/>
              <a:t>任务</a:t>
            </a:r>
            <a:endParaRPr lang="en-US" altLang="zh-CN" sz="2000" dirty="0" smtClean="0"/>
          </a:p>
          <a:p>
            <a:r>
              <a:rPr lang="en-US" altLang="zh-CN" sz="2000" dirty="0" smtClean="0"/>
              <a:t>Samza </a:t>
            </a:r>
            <a:r>
              <a:rPr lang="zh-CN" altLang="en-US" sz="2000" dirty="0" smtClean="0"/>
              <a:t>检查点提交的频率将会影响处理性能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默认提交频率是</a:t>
            </a:r>
            <a:r>
              <a:rPr lang="en-US" altLang="zh-CN" sz="2000" dirty="0" smtClean="0"/>
              <a:t>60</a:t>
            </a:r>
            <a:r>
              <a:rPr lang="zh-CN" altLang="en-US" sz="2000" dirty="0" smtClean="0"/>
              <a:t>秒，如果系统故障发生，那么系统会重复处理最近</a:t>
            </a:r>
            <a:r>
              <a:rPr lang="en-US" altLang="zh-CN" sz="2000" dirty="0" smtClean="0"/>
              <a:t>60</a:t>
            </a:r>
            <a:r>
              <a:rPr lang="zh-CN" altLang="en-US" sz="2000" dirty="0" smtClean="0"/>
              <a:t>秒的数据（最坏情况）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如</a:t>
            </a:r>
            <a:r>
              <a:rPr lang="zh-CN" altLang="en-US" sz="2000" dirty="0" smtClean="0"/>
              <a:t>果提交频率是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秒，会大大减少重复数据处理的机会，但是系统性能也会有所降低</a:t>
            </a:r>
            <a:endParaRPr lang="en-US" altLang="zh-CN" sz="2000" dirty="0" smtClean="0"/>
          </a:p>
          <a:p>
            <a:endParaRPr lang="en-US" altLang="zh-CN" sz="24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234093"/>
            <a:ext cx="2343477" cy="600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25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1046205"/>
            <a:ext cx="7886700" cy="473945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" y="234093"/>
            <a:ext cx="2343477" cy="60015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" y="2089557"/>
            <a:ext cx="2576938" cy="659948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3" y="3792857"/>
            <a:ext cx="3204522" cy="11667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73" y="1706421"/>
            <a:ext cx="2219068" cy="118071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2" y="1951923"/>
            <a:ext cx="992352" cy="93521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16" y="4006425"/>
            <a:ext cx="2576938" cy="65994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69" y="3817430"/>
            <a:ext cx="992352" cy="9352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2023" y="6389816"/>
            <a:ext cx="6452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26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8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20" y="1489146"/>
            <a:ext cx="6087325" cy="3286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0604" y="2290118"/>
            <a:ext cx="1721709" cy="58477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Question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61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64" y="1120346"/>
            <a:ext cx="6889320" cy="4652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8842" y="1853514"/>
            <a:ext cx="135100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你在做什么？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9321" y="2225818"/>
            <a:ext cx="73387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没什么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974" y="5500359"/>
            <a:ext cx="255032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世界上最大的“没什么”存档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2131" y="4375895"/>
            <a:ext cx="255032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美洲最大的“自助”网站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553513" y="855373"/>
            <a:ext cx="7886700" cy="88281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Pornhub</a:t>
            </a:r>
            <a:r>
              <a:rPr lang="zh-CN" altLang="en-US" sz="2400" dirty="0" smtClean="0"/>
              <a:t>的主要营收来自广告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提高广告质量也就意味着提高了公司的收入</a:t>
            </a:r>
            <a:endParaRPr lang="zh-CN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9" y="1855332"/>
            <a:ext cx="6395651" cy="456555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949164" y="3204521"/>
            <a:ext cx="2194836" cy="519348"/>
          </a:xfrm>
          <a:prstGeom prst="wedgeEllipseCallout">
            <a:avLst>
              <a:gd name="adj1" fmla="val -90317"/>
              <a:gd name="adj2" fmla="val 8014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主界面的广告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5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38" y="2655629"/>
            <a:ext cx="5562846" cy="304562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1179" y="1036035"/>
            <a:ext cx="7003579" cy="617592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zh-CN" altLang="en-US" sz="3600" dirty="0"/>
              <a:t>搭</a:t>
            </a:r>
            <a:r>
              <a:rPr lang="zh-CN" altLang="en-US" sz="3600" dirty="0" smtClean="0"/>
              <a:t>建用户画像系统</a:t>
            </a:r>
            <a:endParaRPr lang="zh-CN" altLang="en-US" sz="3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zh-CN" altLang="en-US" dirty="0" smtClean="0"/>
              <a:t>可以支撑海量数据处理 （</a:t>
            </a:r>
            <a:r>
              <a:rPr lang="zh-CN" altLang="en-US" dirty="0"/>
              <a:t>每天</a:t>
            </a:r>
            <a:r>
              <a:rPr lang="zh-CN" altLang="en-US" dirty="0" smtClean="0"/>
              <a:t>百亿数据）</a:t>
            </a:r>
            <a:endParaRPr lang="en-US" altLang="zh-CN" dirty="0" smtClean="0"/>
          </a:p>
          <a:p>
            <a:r>
              <a:rPr lang="zh-CN" altLang="en-US" dirty="0"/>
              <a:t>系</a:t>
            </a:r>
            <a:r>
              <a:rPr lang="zh-CN" altLang="en-US" dirty="0" smtClean="0"/>
              <a:t>统可以轻松扩展</a:t>
            </a:r>
            <a:endParaRPr lang="en-US" altLang="zh-CN" dirty="0" smtClean="0"/>
          </a:p>
          <a:p>
            <a:r>
              <a:rPr lang="zh-CN" altLang="en-US" dirty="0" smtClean="0"/>
              <a:t>无单点故障</a:t>
            </a:r>
            <a:endParaRPr lang="en-US" altLang="zh-CN" dirty="0" smtClean="0"/>
          </a:p>
          <a:p>
            <a:r>
              <a:rPr lang="en-US" altLang="zh-CN" dirty="0" smtClean="0"/>
              <a:t>99.99% </a:t>
            </a:r>
            <a:r>
              <a:rPr lang="zh-CN" altLang="en-US" dirty="0" smtClean="0"/>
              <a:t>的高</a:t>
            </a:r>
            <a:r>
              <a:rPr lang="zh-CN" altLang="en-US" dirty="0"/>
              <a:t>可用性 </a:t>
            </a:r>
            <a:endParaRPr lang="en-US" altLang="zh-CN" dirty="0" smtClean="0"/>
          </a:p>
          <a:p>
            <a:r>
              <a:rPr lang="zh-CN" altLang="en-US" dirty="0"/>
              <a:t>秒</a:t>
            </a:r>
            <a:r>
              <a:rPr lang="zh-CN" altLang="en-US" dirty="0" smtClean="0"/>
              <a:t>级或者毫秒级的处理延迟</a:t>
            </a:r>
            <a:endParaRPr lang="en-US" altLang="zh-CN" dirty="0" smtClean="0"/>
          </a:p>
          <a:p>
            <a:r>
              <a:rPr lang="zh-CN" altLang="en-US" dirty="0"/>
              <a:t>毫秒</a:t>
            </a:r>
            <a:r>
              <a:rPr lang="zh-CN" altLang="en-US" dirty="0" smtClean="0"/>
              <a:t>级的用户画像查询延迟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4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7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73858" y="3907106"/>
            <a:ext cx="2702011" cy="200179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21179" y="1036035"/>
            <a:ext cx="7003579" cy="617592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zh-CN" altLang="en-US" sz="3600" dirty="0"/>
              <a:t>数据处</a:t>
            </a:r>
            <a:r>
              <a:rPr lang="zh-CN" altLang="en-US" sz="3600" dirty="0" smtClean="0"/>
              <a:t>理流程和技术选型</a:t>
            </a:r>
            <a:endParaRPr lang="zh-CN" altLang="en-US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0" y="2034167"/>
            <a:ext cx="1804888" cy="538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0" y="4140062"/>
            <a:ext cx="1868614" cy="864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14" y="4269833"/>
            <a:ext cx="1485538" cy="6052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61" y="5100105"/>
            <a:ext cx="2428644" cy="59224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32" y="3998481"/>
            <a:ext cx="2057860" cy="1147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78" y="1734562"/>
            <a:ext cx="1505160" cy="1247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>
            <a:off x="1469767" y="2734962"/>
            <a:ext cx="0" cy="1263519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/>
          <p:nvPr/>
        </p:nvCxnSpPr>
        <p:spPr>
          <a:xfrm>
            <a:off x="5239265" y="4572442"/>
            <a:ext cx="1120346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/>
          <p:nvPr/>
        </p:nvCxnSpPr>
        <p:spPr>
          <a:xfrm>
            <a:off x="2502205" y="4572442"/>
            <a:ext cx="1003784" cy="367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V="1">
            <a:off x="7424758" y="3082252"/>
            <a:ext cx="687" cy="824854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 flipH="1">
            <a:off x="2611395" y="2303501"/>
            <a:ext cx="3886137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>
            <a:off x="2404074" y="2734962"/>
            <a:ext cx="3889634" cy="117214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Dot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3505989" y="3137381"/>
            <a:ext cx="16591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秒左右的延时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24895" y="1917627"/>
            <a:ext cx="19509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小于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毫秒的延时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5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21179" y="1036035"/>
            <a:ext cx="7003579" cy="617592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zh-CN" altLang="en-US" sz="3600" dirty="0" smtClean="0"/>
              <a:t>用户画像</a:t>
            </a:r>
            <a:endParaRPr lang="zh-CN" alt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3" y="1126650"/>
            <a:ext cx="2355135" cy="3172891"/>
          </a:xfrm>
          <a:prstGeom prst="rect">
            <a:avLst/>
          </a:prstGeom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652367" y="1959243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zh-CN" altLang="en-US" sz="2400" dirty="0"/>
              <a:t>地</a:t>
            </a:r>
            <a:r>
              <a:rPr lang="zh-CN" altLang="en-US" sz="2400" dirty="0" smtClean="0"/>
              <a:t>理位置，包括位置变更情况</a:t>
            </a:r>
            <a:endParaRPr lang="en-US" altLang="zh-CN" sz="2400" dirty="0" smtClean="0"/>
          </a:p>
          <a:p>
            <a:r>
              <a:rPr lang="zh-CN" altLang="en-US" sz="2400" dirty="0"/>
              <a:t>活</a:t>
            </a:r>
            <a:r>
              <a:rPr lang="zh-CN" altLang="en-US" sz="2400" dirty="0" smtClean="0"/>
              <a:t>跃时间，活跃周期</a:t>
            </a:r>
            <a:endParaRPr lang="en-US" sz="2400" dirty="0"/>
          </a:p>
          <a:p>
            <a:r>
              <a:rPr lang="zh-CN" altLang="en-US" sz="2400" dirty="0" smtClean="0"/>
              <a:t>用户停留时间</a:t>
            </a:r>
            <a:endParaRPr lang="en-US" altLang="zh-CN" sz="2400" dirty="0" smtClean="0"/>
          </a:p>
          <a:p>
            <a:r>
              <a:rPr lang="zh-CN" altLang="en-US" sz="2400" dirty="0"/>
              <a:t>通</a:t>
            </a:r>
            <a:r>
              <a:rPr lang="zh-CN" altLang="en-US" sz="2400" dirty="0" smtClean="0"/>
              <a:t>过观看影片的历史，了解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喜好类型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喜好情色明星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……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6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21179" y="1036035"/>
            <a:ext cx="7003579" cy="617592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zh-CN" altLang="en-US" sz="3600" dirty="0"/>
              <a:t>我</a:t>
            </a:r>
            <a:r>
              <a:rPr lang="zh-CN" altLang="en-US" sz="3600" dirty="0" smtClean="0"/>
              <a:t>们要分享干货了</a:t>
            </a:r>
            <a:endParaRPr lang="zh-CN" altLang="en-US" sz="36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3" y="1868718"/>
            <a:ext cx="5420481" cy="342947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24" y="2133599"/>
            <a:ext cx="2682829" cy="2899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70870" y="4275438"/>
            <a:ext cx="17491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你看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出区别了吗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7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800648" y="2058097"/>
            <a:ext cx="7886700" cy="3727561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2352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924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496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6068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64000" marR="0" indent="-4064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Kafka</a:t>
            </a:r>
            <a:r>
              <a:rPr lang="zh-CN" altLang="en-US" sz="2400" dirty="0" smtClean="0"/>
              <a:t>是支持高吞吐量的分布式的队列系统</a:t>
            </a:r>
            <a:endParaRPr lang="en-US" altLang="zh-CN" sz="2400" dirty="0" smtClean="0"/>
          </a:p>
          <a:p>
            <a:r>
              <a:rPr lang="zh-CN" altLang="en-US" sz="2400" dirty="0" smtClean="0"/>
              <a:t>高速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Kafka</a:t>
            </a:r>
            <a:r>
              <a:rPr lang="zh-CN" altLang="en-US" sz="2400" dirty="0" smtClean="0"/>
              <a:t>的单节点可以支持每秒百兆数据的读写</a:t>
            </a:r>
            <a:endParaRPr lang="en-US" altLang="zh-CN" sz="2400" dirty="0"/>
          </a:p>
          <a:p>
            <a:r>
              <a:rPr lang="zh-CN" altLang="en-US" sz="2400" dirty="0" smtClean="0"/>
              <a:t>可扩展性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Kafka</a:t>
            </a:r>
            <a:r>
              <a:rPr lang="zh-CN" altLang="en-US" sz="2400" dirty="0"/>
              <a:t>集</a:t>
            </a:r>
            <a:r>
              <a:rPr lang="zh-CN" altLang="en-US" sz="2400" dirty="0" smtClean="0"/>
              <a:t>群可以轻松的进行在线扩展</a:t>
            </a:r>
            <a:endParaRPr lang="en-US" altLang="zh-CN" sz="2400" dirty="0" smtClean="0"/>
          </a:p>
          <a:p>
            <a:r>
              <a:rPr lang="zh-CN" altLang="en-US" sz="2400" dirty="0"/>
              <a:t>持</a:t>
            </a:r>
            <a:r>
              <a:rPr lang="zh-CN" altLang="en-US" sz="2400" dirty="0" smtClean="0"/>
              <a:t>久，存储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每个节点可以轻松的存储</a:t>
            </a:r>
            <a:r>
              <a:rPr lang="en-US" altLang="zh-CN" sz="2400" dirty="0" smtClean="0"/>
              <a:t>TB</a:t>
            </a:r>
            <a:r>
              <a:rPr lang="zh-CN" altLang="en-US" sz="2400" dirty="0" smtClean="0"/>
              <a:t>级别的数据</a:t>
            </a:r>
            <a:endParaRPr lang="en-US" altLang="zh-CN" sz="2400" dirty="0"/>
          </a:p>
          <a:p>
            <a:r>
              <a:rPr lang="zh-CN" altLang="en-US" sz="2400" dirty="0" smtClean="0"/>
              <a:t>没有单点故障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集群可以容忍任何单节点的故障</a:t>
            </a:r>
            <a:endParaRPr lang="en-US" altLang="zh-CN" sz="2400" dirty="0" smtClean="0"/>
          </a:p>
          <a:p>
            <a:r>
              <a:rPr lang="zh-CN" altLang="en-US" sz="2400" dirty="0" smtClean="0"/>
              <a:t>纯分布式队列系统</a:t>
            </a:r>
            <a:endParaRPr lang="zh-CN" alt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4" y="810148"/>
            <a:ext cx="5039428" cy="12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1449" y="6389816"/>
            <a:ext cx="5958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8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/26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0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909</Words>
  <Application>Microsoft Office PowerPoint</Application>
  <PresentationFormat>On-screen Show (4:3)</PresentationFormat>
  <Paragraphs>145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Adobe 黑体 Std R</vt:lpstr>
      <vt:lpstr>等线</vt:lpstr>
      <vt:lpstr>Arial</vt:lpstr>
      <vt:lpstr>Calibri</vt:lpstr>
      <vt:lpstr>Helvetica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 Rao</dc:creator>
  <cp:lastModifiedBy>Cell SUN</cp:lastModifiedBy>
  <cp:revision>75</cp:revision>
  <dcterms:created xsi:type="dcterms:W3CDTF">2016-09-18T16:40:47Z</dcterms:created>
  <dcterms:modified xsi:type="dcterms:W3CDTF">2019-12-18T20:04:35Z</dcterms:modified>
</cp:coreProperties>
</file>