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3B1169-D047-4B3F-B23F-3439569C382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41BF83-C94C-4C6A-A41E-69C091E6ABA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852274-784E-4D34-89C8-AC558B750E9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C90812-F161-4043-90A7-B680C443901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DEBB1A-8744-4EC8-8701-E1E9BB47A37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A721A3-8E3F-4158-8855-1AE6165384B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8661D-59AA-43B3-9136-36181A95192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F89DA-D998-4914-89AA-FFC4183FCCA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A5540F-92FE-4072-BB3D-925FE8E8292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339F0-76BD-4D8A-BE72-A56B1EECC49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52EB2-FDE0-4DE7-A2D2-228CEE81BA9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BBF3CF-E348-47A1-BA6C-09690398504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8DB19A-78E4-4EA5-A4BB-906DA381AC0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EB8F3E-0177-4202-B64E-1ACA69D97F1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ABB13F-408F-4D1E-97C9-BA87F500F95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4CC31A-0DF0-4A6F-8248-236EF6D48A2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61190-AB5D-4D0A-8658-C45485EC19D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019A52-4B8B-463F-9F4D-B0AA7A7D515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207886-6889-4467-B20A-9ABCFD3B0AD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F7E4FD-0B1D-48EC-A0E2-00E56315321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1AC3AD-7D49-46AC-B7B3-C3AB89C5975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9BBE42-8D4E-416A-B5E1-7DDFCC1E5A6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B32DD0-BDE6-41CD-AFF8-76D8A027CBD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17ACD1-4536-4437-B9FD-13F247E3068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B7D09D-8238-483F-B892-C8B01DAA5EAF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51884F-B408-467C-8AD2-C9B36D72DE1E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563840"/>
            <a:ext cx="8519040" cy="1231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5200" spc="-1" strike="noStrike">
                <a:solidFill>
                  <a:schemeClr val="dk1"/>
                </a:solidFill>
                <a:latin typeface="Arial"/>
                <a:ea typeface="Arial"/>
              </a:rPr>
              <a:t>深度視覺期末專題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85240" y="3890160"/>
            <a:ext cx="3606840" cy="1130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1790" spc="-1" strike="noStrike">
                <a:solidFill>
                  <a:schemeClr val="dk2"/>
                </a:solidFill>
                <a:latin typeface="Arial"/>
                <a:ea typeface="Arial"/>
              </a:rPr>
              <a:t>姓名：林宥辰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1790" spc="-1" strike="noStrike">
                <a:solidFill>
                  <a:schemeClr val="dk2"/>
                </a:solidFill>
                <a:latin typeface="Arial"/>
                <a:ea typeface="Arial"/>
              </a:rPr>
              <a:t>系級：機電系</a:t>
            </a:r>
            <a:r>
              <a:rPr b="0" lang="en-US" sz="1790" spc="-1" strike="noStrike">
                <a:solidFill>
                  <a:schemeClr val="dk2"/>
                </a:solidFill>
                <a:latin typeface="Arial"/>
                <a:ea typeface="Arial"/>
              </a:rPr>
              <a:t>113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1790" spc="-1" strike="noStrike">
                <a:solidFill>
                  <a:schemeClr val="dk2"/>
                </a:solidFill>
                <a:latin typeface="Arial"/>
                <a:ea typeface="Arial"/>
              </a:rPr>
              <a:t>學號：</a:t>
            </a:r>
            <a:r>
              <a:rPr b="0" lang="en-US" sz="1790" spc="-1" strike="noStrike">
                <a:solidFill>
                  <a:schemeClr val="dk2"/>
                </a:solidFill>
                <a:latin typeface="Arial"/>
                <a:ea typeface="Arial"/>
              </a:rPr>
              <a:t>B093022023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ubTitle"/>
          </p:nvPr>
        </p:nvSpPr>
        <p:spPr>
          <a:xfrm>
            <a:off x="2768040" y="2712600"/>
            <a:ext cx="3606840" cy="462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890" spc="-1" strike="noStrike">
                <a:solidFill>
                  <a:schemeClr val="dk2"/>
                </a:solidFill>
                <a:latin typeface="Arial"/>
                <a:ea typeface="Arial"/>
              </a:rPr>
              <a:t>Siamese Networks</a:t>
            </a:r>
            <a:endParaRPr b="0" lang="en-US" sz="18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21;p22" descr=""/>
          <p:cNvPicPr/>
          <p:nvPr/>
        </p:nvPicPr>
        <p:blipFill>
          <a:blip r:embed="rId1"/>
          <a:stretch/>
        </p:blipFill>
        <p:spPr>
          <a:xfrm>
            <a:off x="2429280" y="1442880"/>
            <a:ext cx="4284000" cy="167544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122;p22"/>
          <p:cNvSpPr/>
          <p:nvPr/>
        </p:nvSpPr>
        <p:spPr>
          <a:xfrm>
            <a:off x="4127760" y="2579760"/>
            <a:ext cx="2626920" cy="579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1415160" y="3264840"/>
            <a:ext cx="677052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When S = 0: Distance increases makes loss descreases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make sense, too!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Google Shape;124;p22"/>
          <p:cNvCxnSpPr/>
          <p:nvPr/>
        </p:nvCxnSpPr>
        <p:spPr>
          <a:xfrm flipV="1">
            <a:off x="3402000" y="2773080"/>
            <a:ext cx="597960" cy="210960"/>
          </a:xfrm>
          <a:prstGeom prst="straightConnector1">
            <a:avLst/>
          </a:prstGeom>
          <a:ln w="28575">
            <a:solidFill>
              <a:srgbClr val="4285f4"/>
            </a:solidFill>
            <a:round/>
          </a:ln>
        </p:spPr>
      </p:cxnSp>
      <p:sp>
        <p:nvSpPr>
          <p:cNvPr id="112" name="Google Shape;125;p22"/>
          <p:cNvSpPr/>
          <p:nvPr/>
        </p:nvSpPr>
        <p:spPr>
          <a:xfrm>
            <a:off x="870840" y="1878480"/>
            <a:ext cx="1361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 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  <a:ea typeface="Arial"/>
              </a:rPr>
              <a:t>就是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label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Google Shape;126;p22"/>
          <p:cNvCxnSpPr/>
          <p:nvPr/>
        </p:nvCxnSpPr>
        <p:spPr>
          <a:xfrm flipH="1" flipV="1">
            <a:off x="1991160" y="2103840"/>
            <a:ext cx="324000" cy="15480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stealth" w="med"/>
          </a:ln>
        </p:spPr>
      </p:cxnSp>
      <p:sp>
        <p:nvSpPr>
          <p:cNvPr id="114" name="PlaceHolder 5"/>
          <p:cNvSpPr/>
          <p:nvPr/>
        </p:nvSpPr>
        <p:spPr>
          <a:xfrm>
            <a:off x="311760" y="44532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三、模型架構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四、訓練成果及分析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894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準確率從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97%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提升到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100%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，驗證準確率則是維持在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100%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33;p23" descr=""/>
          <p:cNvPicPr/>
          <p:nvPr/>
        </p:nvPicPr>
        <p:blipFill>
          <a:blip r:embed="rId1"/>
          <a:stretch/>
        </p:blipFill>
        <p:spPr>
          <a:xfrm>
            <a:off x="1214280" y="1632240"/>
            <a:ext cx="6714000" cy="30063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34;p23" descr=""/>
          <p:cNvPicPr/>
          <p:nvPr/>
        </p:nvPicPr>
        <p:blipFill>
          <a:blip r:embed="rId2"/>
          <a:stretch/>
        </p:blipFill>
        <p:spPr>
          <a:xfrm>
            <a:off x="203760" y="4804920"/>
            <a:ext cx="4109760" cy="19548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135;p23" descr=""/>
          <p:cNvPicPr/>
          <p:nvPr/>
        </p:nvPicPr>
        <p:blipFill>
          <a:blip r:embed="rId3"/>
          <a:stretch/>
        </p:blipFill>
        <p:spPr>
          <a:xfrm>
            <a:off x="4437720" y="4804920"/>
            <a:ext cx="4543560" cy="1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四、訓練成果及分析 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效度分析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894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效度評比：初步使用提供的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./testdata/ 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資料預測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，結果也呈獻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100% 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，並無明顯的下降趨勢，故模型的效度確實是高的。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42;p24" descr=""/>
          <p:cNvPicPr/>
          <p:nvPr/>
        </p:nvPicPr>
        <p:blipFill>
          <a:blip r:embed="rId1"/>
          <a:stretch/>
        </p:blipFill>
        <p:spPr>
          <a:xfrm>
            <a:off x="2643840" y="2925000"/>
            <a:ext cx="3854880" cy="172584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43;p24" descr=""/>
          <p:cNvPicPr/>
          <p:nvPr/>
        </p:nvPicPr>
        <p:blipFill>
          <a:blip r:embed="rId2"/>
          <a:stretch/>
        </p:blipFill>
        <p:spPr>
          <a:xfrm>
            <a:off x="2254320" y="2187720"/>
            <a:ext cx="4634280" cy="57132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144;p24" descr=""/>
          <p:cNvPicPr/>
          <p:nvPr/>
        </p:nvPicPr>
        <p:blipFill>
          <a:blip r:embed="rId3"/>
          <a:stretch/>
        </p:blipFill>
        <p:spPr>
          <a:xfrm>
            <a:off x="203760" y="4804920"/>
            <a:ext cx="4109760" cy="1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四、訓練成果及分析 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信度分析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894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信度評比：從測資結果來看，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positive pair 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的距離幾乎都維持在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1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以下，而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negative pair 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則比較浮動，初步判斷模型信度較低。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進一步用</a:t>
            </a:r>
            <a:r>
              <a:rPr b="1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假說檢定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檢測。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51;p25" descr=""/>
          <p:cNvPicPr/>
          <p:nvPr/>
        </p:nvPicPr>
        <p:blipFill>
          <a:blip r:embed="rId1"/>
          <a:stretch/>
        </p:blipFill>
        <p:spPr>
          <a:xfrm>
            <a:off x="828720" y="2495520"/>
            <a:ext cx="7485120" cy="158940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152;p25"/>
          <p:cNvSpPr/>
          <p:nvPr/>
        </p:nvSpPr>
        <p:spPr>
          <a:xfrm>
            <a:off x="4744080" y="4010040"/>
            <a:ext cx="3538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b="0" i="1" lang="zh-TW" sz="1400" spc="-1" strike="noStrike">
                <a:solidFill>
                  <a:srgbClr val="000000"/>
                </a:solidFill>
                <a:latin typeface="Arial"/>
                <a:ea typeface="Arial"/>
              </a:rPr>
              <a:t>註：數字代表圖片和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query.png</a:t>
            </a:r>
            <a:r>
              <a:rPr b="0" i="1" lang="zh-TW" sz="1400" spc="-1" strike="noStrike">
                <a:solidFill>
                  <a:srgbClr val="000000"/>
                </a:solidFill>
                <a:latin typeface="Arial"/>
                <a:ea typeface="Arial"/>
              </a:rPr>
              <a:t>的距離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019720" cy="1789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樣本狀況：無母數、非連續、獨立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=&gt;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Mann–Whitney U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*p &lt; .001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… very significant!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模型顯著度非常高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級距較大，信度較低，與初步推論之結論相同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四、訓練成果及分析 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信度分析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59;p26" descr=""/>
          <p:cNvPicPr/>
          <p:nvPr/>
        </p:nvPicPr>
        <p:blipFill>
          <a:blip r:embed="rId1"/>
          <a:stretch/>
        </p:blipFill>
        <p:spPr>
          <a:xfrm>
            <a:off x="4644360" y="2347560"/>
            <a:ext cx="3687120" cy="266436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60;p26" descr=""/>
          <p:cNvPicPr/>
          <p:nvPr/>
        </p:nvPicPr>
        <p:blipFill>
          <a:blip r:embed="rId2"/>
          <a:stretch/>
        </p:blipFill>
        <p:spPr>
          <a:xfrm>
            <a:off x="811080" y="2347560"/>
            <a:ext cx="3486240" cy="26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7266240" cy="3643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正式測資最終準確率為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四、訓練成果及分析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67;p27" descr=""/>
          <p:cNvPicPr/>
          <p:nvPr/>
        </p:nvPicPr>
        <p:blipFill>
          <a:blip r:embed="rId1"/>
          <a:stretch/>
        </p:blipFill>
        <p:spPr>
          <a:xfrm>
            <a:off x="2486160" y="2784240"/>
            <a:ext cx="4170600" cy="58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019720" cy="1789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信度較低的原因在於距離的</a:t>
            </a:r>
            <a:r>
              <a:rPr b="0" lang="zh-TW" sz="1800" spc="-1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級距較廣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，可能是訓練資料不足所導致，增加訓練資料可提高模型信度。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結論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74;p28" descr=""/>
          <p:cNvPicPr/>
          <p:nvPr/>
        </p:nvPicPr>
        <p:blipFill>
          <a:blip r:embed="rId1"/>
          <a:stretch/>
        </p:blipFill>
        <p:spPr>
          <a:xfrm>
            <a:off x="4644360" y="2166840"/>
            <a:ext cx="3687120" cy="266436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75;p28" descr=""/>
          <p:cNvPicPr/>
          <p:nvPr/>
        </p:nvPicPr>
        <p:blipFill>
          <a:blip r:embed="rId2"/>
          <a:stretch/>
        </p:blipFill>
        <p:spPr>
          <a:xfrm>
            <a:off x="811080" y="2166840"/>
            <a:ext cx="3486240" cy="26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目錄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一、資料增量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二、資料處理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三、模型架構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四、訓練成果及分析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3;p14" descr=""/>
          <p:cNvPicPr/>
          <p:nvPr/>
        </p:nvPicPr>
        <p:blipFill>
          <a:blip r:embed="rId1"/>
          <a:stretch/>
        </p:blipFill>
        <p:spPr>
          <a:xfrm>
            <a:off x="4080960" y="1092240"/>
            <a:ext cx="4093200" cy="295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一、資料增量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9;p15" descr=""/>
          <p:cNvPicPr/>
          <p:nvPr/>
        </p:nvPicPr>
        <p:blipFill>
          <a:blip r:embed="rId1"/>
          <a:stretch/>
        </p:blipFill>
        <p:spPr>
          <a:xfrm>
            <a:off x="2144520" y="1102320"/>
            <a:ext cx="5313960" cy="351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一、資料增量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5;p16" descr=""/>
          <p:cNvPicPr/>
          <p:nvPr/>
        </p:nvPicPr>
        <p:blipFill>
          <a:blip r:embed="rId1"/>
          <a:stretch/>
        </p:blipFill>
        <p:spPr>
          <a:xfrm>
            <a:off x="2406240" y="1948320"/>
            <a:ext cx="4761000" cy="29131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83840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每個流程有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50%</a:t>
            </a: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的機率會被執行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依高斯亂數決定變動程度以符合現實狀況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一、資料增量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2;p17" descr=""/>
          <p:cNvPicPr/>
          <p:nvPr/>
        </p:nvPicPr>
        <p:blipFill>
          <a:blip r:embed="rId1"/>
          <a:stretch/>
        </p:blipFill>
        <p:spPr>
          <a:xfrm>
            <a:off x="347040" y="1980000"/>
            <a:ext cx="2237400" cy="179136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83;p17" descr=""/>
          <p:cNvPicPr/>
          <p:nvPr/>
        </p:nvPicPr>
        <p:blipFill>
          <a:blip r:embed="rId2"/>
          <a:stretch/>
        </p:blipFill>
        <p:spPr>
          <a:xfrm>
            <a:off x="3830040" y="1085040"/>
            <a:ext cx="4298040" cy="3581640"/>
          </a:xfrm>
          <a:prstGeom prst="rect">
            <a:avLst/>
          </a:prstGeom>
          <a:ln w="0">
            <a:noFill/>
          </a:ln>
        </p:spPr>
      </p:pic>
      <p:cxnSp>
        <p:nvCxnSpPr>
          <p:cNvPr id="92" name="Google Shape;84;p17"/>
          <p:cNvCxnSpPr/>
          <p:nvPr/>
        </p:nvCxnSpPr>
        <p:spPr>
          <a:xfrm>
            <a:off x="2895480" y="2853720"/>
            <a:ext cx="847080" cy="1440"/>
          </a:xfrm>
          <a:prstGeom prst="straightConnector1">
            <a:avLst/>
          </a:prstGeom>
          <a:ln w="76200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二、資料處理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0;p18" descr=""/>
          <p:cNvPicPr/>
          <p:nvPr/>
        </p:nvPicPr>
        <p:blipFill>
          <a:blip r:embed="rId1"/>
          <a:srcRect l="0" t="0" r="0" b="3788"/>
          <a:stretch/>
        </p:blipFill>
        <p:spPr>
          <a:xfrm>
            <a:off x="2862000" y="183960"/>
            <a:ext cx="5907600" cy="47743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371680" cy="3328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中間值模糊降噪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zh-TW" sz="1800" spc="-1" strike="noStrike">
                <a:solidFill>
                  <a:schemeClr val="dk1"/>
                </a:solidFill>
                <a:latin typeface="Arial"/>
                <a:ea typeface="Arial"/>
              </a:rPr>
              <a:t>邊緣強化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三、模型架構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83840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Shared Weights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Contrastive Loss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98;p19" descr=""/>
          <p:cNvPicPr/>
          <p:nvPr/>
        </p:nvPicPr>
        <p:blipFill>
          <a:blip r:embed="rId1"/>
          <a:stretch/>
        </p:blipFill>
        <p:spPr>
          <a:xfrm>
            <a:off x="3717360" y="702000"/>
            <a:ext cx="4894560" cy="37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三、模型架構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4;p20" descr=""/>
          <p:cNvPicPr/>
          <p:nvPr/>
        </p:nvPicPr>
        <p:blipFill>
          <a:blip r:embed="rId1"/>
          <a:stretch/>
        </p:blipFill>
        <p:spPr>
          <a:xfrm>
            <a:off x="2429280" y="1442880"/>
            <a:ext cx="4284000" cy="16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10;p21" descr=""/>
          <p:cNvPicPr/>
          <p:nvPr/>
        </p:nvPicPr>
        <p:blipFill>
          <a:blip r:embed="rId1"/>
          <a:stretch/>
        </p:blipFill>
        <p:spPr>
          <a:xfrm>
            <a:off x="2429280" y="1442880"/>
            <a:ext cx="4284000" cy="1675440"/>
          </a:xfrm>
          <a:prstGeom prst="rect">
            <a:avLst/>
          </a:prstGeom>
          <a:ln w="0">
            <a:noFill/>
          </a:ln>
        </p:spPr>
      </p:pic>
      <p:sp>
        <p:nvSpPr>
          <p:cNvPr id="102" name="Google Shape;111;p21"/>
          <p:cNvSpPr/>
          <p:nvPr/>
        </p:nvSpPr>
        <p:spPr>
          <a:xfrm>
            <a:off x="3337560" y="2579760"/>
            <a:ext cx="732240" cy="579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1415160" y="3264840"/>
            <a:ext cx="677052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When S = 1: Distance increases makes loss increases as well.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make sense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" name="Google Shape;113;p21"/>
          <p:cNvCxnSpPr/>
          <p:nvPr/>
        </p:nvCxnSpPr>
        <p:spPr>
          <a:xfrm flipV="1">
            <a:off x="4208040" y="2764800"/>
            <a:ext cx="2468520" cy="284040"/>
          </a:xfrm>
          <a:prstGeom prst="straightConnector1">
            <a:avLst/>
          </a:prstGeom>
          <a:ln w="28575">
            <a:solidFill>
              <a:srgbClr val="4285f4"/>
            </a:solidFill>
            <a:round/>
          </a:ln>
        </p:spPr>
      </p:cxnSp>
      <p:sp>
        <p:nvSpPr>
          <p:cNvPr id="105" name="Google Shape;114;p21"/>
          <p:cNvSpPr/>
          <p:nvPr/>
        </p:nvSpPr>
        <p:spPr>
          <a:xfrm>
            <a:off x="870840" y="1878480"/>
            <a:ext cx="1361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 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  <a:ea typeface="Arial"/>
              </a:rPr>
              <a:t>就是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label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6" name="Google Shape;115;p21"/>
          <p:cNvCxnSpPr/>
          <p:nvPr/>
        </p:nvCxnSpPr>
        <p:spPr>
          <a:xfrm flipH="1" flipV="1">
            <a:off x="1991160" y="2103840"/>
            <a:ext cx="324000" cy="15480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stealth" w="med"/>
          </a:ln>
        </p:spPr>
      </p:cxnSp>
      <p:sp>
        <p:nvSpPr>
          <p:cNvPr id="107" name="PlaceHolder 4"/>
          <p:cNvSpPr/>
          <p:nvPr/>
        </p:nvSpPr>
        <p:spPr>
          <a:xfrm>
            <a:off x="311760" y="44532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2800" spc="-1" strike="noStrike">
                <a:solidFill>
                  <a:schemeClr val="dk1"/>
                </a:solidFill>
                <a:latin typeface="Arial"/>
                <a:ea typeface="Arial"/>
              </a:rPr>
              <a:t>三、模型架構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2023-05-22T20:53:37Z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